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4"/>
    <p:sldMasterId id="2147483705" r:id="rId5"/>
  </p:sldMasterIdLst>
  <p:notesMasterIdLst>
    <p:notesMasterId r:id="rId37"/>
  </p:notesMasterIdLst>
  <p:sldIdLst>
    <p:sldId id="260" r:id="rId6"/>
    <p:sldId id="266" r:id="rId7"/>
    <p:sldId id="261" r:id="rId8"/>
    <p:sldId id="267" r:id="rId9"/>
    <p:sldId id="274" r:id="rId10"/>
    <p:sldId id="268" r:id="rId11"/>
    <p:sldId id="269" r:id="rId12"/>
    <p:sldId id="275" r:id="rId13"/>
    <p:sldId id="270" r:id="rId14"/>
    <p:sldId id="276" r:id="rId15"/>
    <p:sldId id="277" r:id="rId16"/>
    <p:sldId id="278" r:id="rId17"/>
    <p:sldId id="279" r:id="rId18"/>
    <p:sldId id="280" r:id="rId19"/>
    <p:sldId id="281" r:id="rId20"/>
    <p:sldId id="271" r:id="rId21"/>
    <p:sldId id="272" r:id="rId22"/>
    <p:sldId id="282" r:id="rId23"/>
    <p:sldId id="283" r:id="rId24"/>
    <p:sldId id="284" r:id="rId25"/>
    <p:sldId id="285" r:id="rId26"/>
    <p:sldId id="286" r:id="rId27"/>
    <p:sldId id="287" r:id="rId28"/>
    <p:sldId id="289" r:id="rId29"/>
    <p:sldId id="290" r:id="rId30"/>
    <p:sldId id="291" r:id="rId31"/>
    <p:sldId id="292" r:id="rId32"/>
    <p:sldId id="293" r:id="rId33"/>
    <p:sldId id="294" r:id="rId34"/>
    <p:sldId id="295" r:id="rId35"/>
    <p:sldId id="755" r:id="rId36"/>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e Todd-Williamson" initials="CTW" lastIdx="1" clrIdx="0">
    <p:extLst>
      <p:ext uri="{19B8F6BF-5375-455C-9EA6-DF929625EA0E}">
        <p15:presenceInfo xmlns:p15="http://schemas.microsoft.com/office/powerpoint/2012/main" userId="S::ctodd@massey.ac.nz::831032b3-c81b-4703-99cb-0adfd4609e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92F"/>
    <a:srgbClr val="0042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4" autoAdjust="0"/>
    <p:restoredTop sz="96224" autoAdjust="0"/>
  </p:normalViewPr>
  <p:slideViewPr>
    <p:cSldViewPr snapToGrid="0" snapToObjects="1">
      <p:cViewPr varScale="1">
        <p:scale>
          <a:sx n="74" d="100"/>
          <a:sy n="74" d="100"/>
        </p:scale>
        <p:origin x="1296" y="78"/>
      </p:cViewPr>
      <p:guideLst/>
    </p:cSldViewPr>
  </p:slideViewPr>
  <p:outlineViewPr>
    <p:cViewPr>
      <p:scale>
        <a:sx n="33" d="100"/>
        <a:sy n="33" d="100"/>
      </p:scale>
      <p:origin x="0" y="-24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5F0E17-71C2-4FB8-AE54-36B19424E294}" type="datetimeFigureOut">
              <a:rPr lang="en-NZ" smtClean="0"/>
              <a:t>9/02/2022</a:t>
            </a:fld>
            <a:endParaRPr lang="en-NZ"/>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BCE0F-23F9-4FA9-8CD0-9C4847F8C375}" type="slidenum">
              <a:rPr lang="en-NZ" smtClean="0"/>
              <a:t>‹#›</a:t>
            </a:fld>
            <a:endParaRPr lang="en-NZ"/>
          </a:p>
        </p:txBody>
      </p:sp>
    </p:spTree>
    <p:extLst>
      <p:ext uri="{BB962C8B-B14F-4D97-AF65-F5344CB8AC3E}">
        <p14:creationId xmlns:p14="http://schemas.microsoft.com/office/powerpoint/2010/main" val="161052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3263" y="723900"/>
            <a:ext cx="5118100" cy="3619500"/>
          </a:xfrm>
        </p:spPr>
      </p:sp>
      <p:sp>
        <p:nvSpPr>
          <p:cNvPr id="3" name="Notes Placeholder 2"/>
          <p:cNvSpPr>
            <a:spLocks noGrp="1"/>
          </p:cNvSpPr>
          <p:nvPr>
            <p:ph type="body" idx="1"/>
          </p:nvPr>
        </p:nvSpPr>
        <p:spPr/>
        <p:txBody>
          <a:bodyPr/>
          <a:lstStyle/>
          <a:p>
            <a:pPr defTabSz="883310">
              <a:defRPr/>
            </a:pPr>
            <a:endParaRPr lang="en-NZ" dirty="0"/>
          </a:p>
        </p:txBody>
      </p:sp>
      <p:sp>
        <p:nvSpPr>
          <p:cNvPr id="4" name="Slide Number Placeholder 3"/>
          <p:cNvSpPr>
            <a:spLocks noGrp="1"/>
          </p:cNvSpPr>
          <p:nvPr>
            <p:ph type="sldNum" sz="quarter" idx="10"/>
          </p:nvPr>
        </p:nvSpPr>
        <p:spPr/>
        <p:txBody>
          <a:bodyPr/>
          <a:lstStyle/>
          <a:p>
            <a:pPr marL="0" marR="0" lvl="0" indent="0" algn="r" defTabSz="479935" rtl="0" eaLnBrk="1" fontAlgn="base" latinLnBrk="0" hangingPunct="1">
              <a:lnSpc>
                <a:spcPct val="100000"/>
              </a:lnSpc>
              <a:spcBef>
                <a:spcPct val="0"/>
              </a:spcBef>
              <a:spcAft>
                <a:spcPct val="0"/>
              </a:spcAft>
              <a:buClrTx/>
              <a:buSzTx/>
              <a:buFontTx/>
              <a:buNone/>
              <a:tabLst/>
              <a:defRPr/>
            </a:pPr>
            <a:fld id="{4EAFF15F-E858-4C8D-82E8-AE6464CB5994}" type="slidenum">
              <a:rPr kumimoji="0" lang="en-NZ" sz="1200" b="0" i="0" u="none" strike="noStrike" kern="1200" cap="none" spc="0" normalizeH="0" baseline="0" noProof="0">
                <a:ln>
                  <a:noFill/>
                </a:ln>
                <a:solidFill>
                  <a:prstClr val="black"/>
                </a:solidFill>
                <a:effectLst/>
                <a:uLnTx/>
                <a:uFillTx/>
                <a:latin typeface="Arial" charset="0"/>
                <a:ea typeface="ＭＳ Ｐゴシック" pitchFamily="68" charset="-128"/>
                <a:cs typeface="Arial" charset="0"/>
              </a:rPr>
              <a:pPr marL="0" marR="0" lvl="0" indent="0" algn="r" defTabSz="479935" rtl="0" eaLnBrk="1" fontAlgn="base" latinLnBrk="0" hangingPunct="1">
                <a:lnSpc>
                  <a:spcPct val="100000"/>
                </a:lnSpc>
                <a:spcBef>
                  <a:spcPct val="0"/>
                </a:spcBef>
                <a:spcAft>
                  <a:spcPct val="0"/>
                </a:spcAft>
                <a:buClrTx/>
                <a:buSzTx/>
                <a:buFontTx/>
                <a:buNone/>
                <a:tabLst/>
                <a:defRPr/>
              </a:pPr>
              <a:t>31</a:t>
            </a:fld>
            <a:endParaRPr kumimoji="0" lang="en-NZ" sz="1200" b="0" i="0" u="none" strike="noStrike" kern="1200" cap="none" spc="0" normalizeH="0" baseline="0" noProof="0">
              <a:ln>
                <a:noFill/>
              </a:ln>
              <a:solidFill>
                <a:prstClr val="black"/>
              </a:solidFill>
              <a:effectLst/>
              <a:uLnTx/>
              <a:uFillTx/>
              <a:latin typeface="Arial" charset="0"/>
              <a:ea typeface="ＭＳ Ｐゴシック" pitchFamily="68" charset="-128"/>
              <a:cs typeface="Arial" charset="0"/>
            </a:endParaRPr>
          </a:p>
        </p:txBody>
      </p:sp>
    </p:spTree>
    <p:extLst>
      <p:ext uri="{BB962C8B-B14F-4D97-AF65-F5344CB8AC3E}">
        <p14:creationId xmlns:p14="http://schemas.microsoft.com/office/powerpoint/2010/main" val="145964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74887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397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68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ue background –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0EBBE7-EAEE-2944-B997-24103AB3205D}"/>
              </a:ext>
            </a:extLst>
          </p:cNvPr>
          <p:cNvSpPr/>
          <p:nvPr userDrawn="1"/>
        </p:nvSpPr>
        <p:spPr>
          <a:xfrm>
            <a:off x="-460" y="2"/>
            <a:ext cx="10692273" cy="7559807"/>
          </a:xfrm>
          <a:prstGeom prst="rect">
            <a:avLst/>
          </a:prstGeom>
          <a:solidFill>
            <a:srgbClr val="0042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73"/>
          </a:p>
        </p:txBody>
      </p:sp>
      <p:cxnSp>
        <p:nvCxnSpPr>
          <p:cNvPr id="7" name="Straight Connector 6">
            <a:extLst>
              <a:ext uri="{FF2B5EF4-FFF2-40B4-BE49-F238E27FC236}">
                <a16:creationId xmlns:a16="http://schemas.microsoft.com/office/drawing/2014/main" id="{75F362A2-9D67-A446-B07D-950279BAE2A0}"/>
              </a:ext>
            </a:extLst>
          </p:cNvPr>
          <p:cNvCxnSpPr/>
          <p:nvPr userDrawn="1"/>
        </p:nvCxnSpPr>
        <p:spPr>
          <a:xfrm>
            <a:off x="768211" y="7010241"/>
            <a:ext cx="9155391" cy="0"/>
          </a:xfrm>
          <a:prstGeom prst="line">
            <a:avLst/>
          </a:prstGeom>
          <a:ln>
            <a:solidFill>
              <a:srgbClr val="D9992F"/>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DFD9353-9879-0D4F-85A7-F61B04E232EB}"/>
              </a:ext>
            </a:extLst>
          </p:cNvPr>
          <p:cNvSpPr txBox="1"/>
          <p:nvPr userDrawn="1"/>
        </p:nvSpPr>
        <p:spPr>
          <a:xfrm>
            <a:off x="1015241" y="7151414"/>
            <a:ext cx="8661332" cy="261931"/>
          </a:xfrm>
          <a:prstGeom prst="rect">
            <a:avLst/>
          </a:prstGeom>
          <a:noFill/>
        </p:spPr>
        <p:txBody>
          <a:bodyPr wrap="square" rtlCol="0">
            <a:spAutoFit/>
          </a:bodyPr>
          <a:lstStyle/>
          <a:p>
            <a:pPr algn="ctr"/>
            <a:r>
              <a:rPr lang="en-US" sz="1102" dirty="0">
                <a:solidFill>
                  <a:schemeClr val="bg1"/>
                </a:solidFill>
                <a:latin typeface="Arial" panose="020B0604020202020204" pitchFamily="34" charset="0"/>
                <a:cs typeface="Arial" panose="020B0604020202020204" pitchFamily="34" charset="0"/>
              </a:rPr>
              <a:t>Massey University  |  massey.ac.nz  |  0800 MASSEY</a:t>
            </a:r>
            <a:endParaRPr lang="en-NZ" sz="1102" dirty="0">
              <a:solidFill>
                <a:schemeClr val="bg1"/>
              </a:solidFill>
              <a:latin typeface="Arial" panose="020B0604020202020204" pitchFamily="34" charset="0"/>
              <a:cs typeface="Arial" panose="020B0604020202020204" pitchFamily="34" charset="0"/>
            </a:endParaRPr>
          </a:p>
        </p:txBody>
      </p:sp>
      <p:sp>
        <p:nvSpPr>
          <p:cNvPr id="15" name="Text Placeholder 2">
            <a:extLst>
              <a:ext uri="{FF2B5EF4-FFF2-40B4-BE49-F238E27FC236}">
                <a16:creationId xmlns:a16="http://schemas.microsoft.com/office/drawing/2014/main" id="{46CFCD22-EAF5-2544-89C5-6E5F46A3726A}"/>
              </a:ext>
            </a:extLst>
          </p:cNvPr>
          <p:cNvSpPr>
            <a:spLocks noGrp="1"/>
          </p:cNvSpPr>
          <p:nvPr>
            <p:ph type="body" sz="quarter" idx="10" hasCustomPrompt="1"/>
          </p:nvPr>
        </p:nvSpPr>
        <p:spPr>
          <a:xfrm>
            <a:off x="768211" y="2985056"/>
            <a:ext cx="9155391" cy="2107777"/>
          </a:xfrm>
          <a:prstGeom prst="rect">
            <a:avLst/>
          </a:prstGeom>
          <a:noFill/>
          <a:ln>
            <a:noFill/>
          </a:ln>
        </p:spPr>
        <p:txBody>
          <a:bodyPr/>
          <a:lstStyle>
            <a:lvl1pPr marL="0" indent="0" algn="ctr">
              <a:buNone/>
              <a:defRPr sz="5291" b="0" i="0" cap="all" spc="143" baseline="0">
                <a:solidFill>
                  <a:schemeClr val="bg1"/>
                </a:solidFill>
                <a:latin typeface="Univers" panose="020B0503020202020204" pitchFamily="34" charset="0"/>
              </a:defRPr>
            </a:lvl1pPr>
            <a:lvl2pPr marL="503972" indent="0">
              <a:buNone/>
              <a:defRPr b="0" i="0">
                <a:latin typeface="Univers" panose="020B0503020202020204" pitchFamily="34" charset="0"/>
              </a:defRPr>
            </a:lvl2pPr>
            <a:lvl3pPr marL="1007943" indent="0">
              <a:buNone/>
              <a:defRPr b="0" i="0">
                <a:latin typeface="Univers" panose="020B0503020202020204" pitchFamily="34" charset="0"/>
              </a:defRPr>
            </a:lvl3pPr>
            <a:lvl4pPr marL="1511915" indent="0">
              <a:buNone/>
              <a:defRPr b="0" i="0">
                <a:latin typeface="Univers" panose="020B0503020202020204" pitchFamily="34" charset="0"/>
              </a:defRPr>
            </a:lvl4pPr>
            <a:lvl5pPr marL="2015886" indent="0">
              <a:buNone/>
              <a:defRPr b="0" i="0">
                <a:latin typeface="Univers" panose="020B0503020202020204" pitchFamily="34" charset="0"/>
              </a:defRPr>
            </a:lvl5pPr>
          </a:lstStyle>
          <a:p>
            <a:pPr lvl="0"/>
            <a:r>
              <a:rPr lang="en-US" dirty="0"/>
              <a:t>TITLE GOES HERE</a:t>
            </a:r>
          </a:p>
        </p:txBody>
      </p:sp>
      <p:pic>
        <p:nvPicPr>
          <p:cNvPr id="8" name="Picture 7">
            <a:extLst>
              <a:ext uri="{FF2B5EF4-FFF2-40B4-BE49-F238E27FC236}">
                <a16:creationId xmlns:a16="http://schemas.microsoft.com/office/drawing/2014/main" id="{67A052FF-EBF4-2843-8C80-C4B7F9E8272C}"/>
              </a:ext>
            </a:extLst>
          </p:cNvPr>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2"/>
            <a:ext cx="10691813" cy="2160657"/>
          </a:xfrm>
          <a:prstGeom prst="rect">
            <a:avLst/>
          </a:prstGeom>
        </p:spPr>
      </p:pic>
      <p:pic>
        <p:nvPicPr>
          <p:cNvPr id="13" name="Picture 12">
            <a:extLst>
              <a:ext uri="{FF2B5EF4-FFF2-40B4-BE49-F238E27FC236}">
                <a16:creationId xmlns:a16="http://schemas.microsoft.com/office/drawing/2014/main" id="{A5433FAF-6621-D04E-8C72-9B6E90364778}"/>
              </a:ext>
            </a:extLst>
          </p:cNvPr>
          <p:cNvPicPr>
            <a:picLocks noChangeAspect="1"/>
          </p:cNvPicPr>
          <p:nvPr userDrawn="1"/>
        </p:nvPicPr>
        <p:blipFill>
          <a:blip r:embed="rId3"/>
          <a:stretch>
            <a:fillRect/>
          </a:stretch>
        </p:blipFill>
        <p:spPr>
          <a:xfrm>
            <a:off x="4478436" y="375545"/>
            <a:ext cx="1734940" cy="720000"/>
          </a:xfrm>
          <a:prstGeom prst="rect">
            <a:avLst/>
          </a:prstGeom>
        </p:spPr>
      </p:pic>
    </p:spTree>
    <p:extLst>
      <p:ext uri="{BB962C8B-B14F-4D97-AF65-F5344CB8AC3E}">
        <p14:creationId xmlns:p14="http://schemas.microsoft.com/office/powerpoint/2010/main" val="699342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ue background – title with cop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0EBBE7-EAEE-2944-B997-24103AB3205D}"/>
              </a:ext>
            </a:extLst>
          </p:cNvPr>
          <p:cNvSpPr/>
          <p:nvPr userDrawn="1"/>
        </p:nvSpPr>
        <p:spPr>
          <a:xfrm>
            <a:off x="-460" y="2"/>
            <a:ext cx="10692273" cy="7559807"/>
          </a:xfrm>
          <a:prstGeom prst="rect">
            <a:avLst/>
          </a:prstGeom>
          <a:solidFill>
            <a:srgbClr val="0042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73"/>
          </a:p>
        </p:txBody>
      </p:sp>
      <p:pic>
        <p:nvPicPr>
          <p:cNvPr id="15" name="Picture 14">
            <a:extLst>
              <a:ext uri="{FF2B5EF4-FFF2-40B4-BE49-F238E27FC236}">
                <a16:creationId xmlns:a16="http://schemas.microsoft.com/office/drawing/2014/main" id="{5F8773A0-3DBD-8349-B270-F38B24DA374E}"/>
              </a:ext>
            </a:extLst>
          </p:cNvPr>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2"/>
            <a:ext cx="10691813" cy="2160657"/>
          </a:xfrm>
          <a:prstGeom prst="rect">
            <a:avLst/>
          </a:prstGeom>
        </p:spPr>
      </p:pic>
      <p:pic>
        <p:nvPicPr>
          <p:cNvPr id="16" name="Picture 15">
            <a:extLst>
              <a:ext uri="{FF2B5EF4-FFF2-40B4-BE49-F238E27FC236}">
                <a16:creationId xmlns:a16="http://schemas.microsoft.com/office/drawing/2014/main" id="{F739B113-B12E-DE45-B3F8-80B7CE0D56F9}"/>
              </a:ext>
            </a:extLst>
          </p:cNvPr>
          <p:cNvPicPr>
            <a:picLocks noChangeAspect="1"/>
          </p:cNvPicPr>
          <p:nvPr userDrawn="1"/>
        </p:nvPicPr>
        <p:blipFill>
          <a:blip r:embed="rId3"/>
          <a:stretch>
            <a:fillRect/>
          </a:stretch>
        </p:blipFill>
        <p:spPr>
          <a:xfrm>
            <a:off x="4478436" y="375545"/>
            <a:ext cx="1734940" cy="720000"/>
          </a:xfrm>
          <a:prstGeom prst="rect">
            <a:avLst/>
          </a:prstGeom>
        </p:spPr>
      </p:pic>
      <p:cxnSp>
        <p:nvCxnSpPr>
          <p:cNvPr id="7" name="Straight Connector 6">
            <a:extLst>
              <a:ext uri="{FF2B5EF4-FFF2-40B4-BE49-F238E27FC236}">
                <a16:creationId xmlns:a16="http://schemas.microsoft.com/office/drawing/2014/main" id="{75F362A2-9D67-A446-B07D-950279BAE2A0}"/>
              </a:ext>
            </a:extLst>
          </p:cNvPr>
          <p:cNvCxnSpPr/>
          <p:nvPr userDrawn="1"/>
        </p:nvCxnSpPr>
        <p:spPr>
          <a:xfrm>
            <a:off x="768211" y="7010241"/>
            <a:ext cx="9155391" cy="0"/>
          </a:xfrm>
          <a:prstGeom prst="line">
            <a:avLst/>
          </a:prstGeom>
          <a:ln>
            <a:solidFill>
              <a:srgbClr val="D9992F"/>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DFD9353-9879-0D4F-85A7-F61B04E232EB}"/>
              </a:ext>
            </a:extLst>
          </p:cNvPr>
          <p:cNvSpPr txBox="1"/>
          <p:nvPr userDrawn="1"/>
        </p:nvSpPr>
        <p:spPr>
          <a:xfrm>
            <a:off x="1015241" y="7151414"/>
            <a:ext cx="8661332" cy="261931"/>
          </a:xfrm>
          <a:prstGeom prst="rect">
            <a:avLst/>
          </a:prstGeom>
          <a:noFill/>
        </p:spPr>
        <p:txBody>
          <a:bodyPr wrap="square" rtlCol="0">
            <a:spAutoFit/>
          </a:bodyPr>
          <a:lstStyle/>
          <a:p>
            <a:pPr algn="ctr"/>
            <a:r>
              <a:rPr lang="en-US" sz="1102" dirty="0">
                <a:solidFill>
                  <a:schemeClr val="bg1"/>
                </a:solidFill>
                <a:latin typeface="Arial" panose="020B0604020202020204" pitchFamily="34" charset="0"/>
                <a:cs typeface="Arial" panose="020B0604020202020204" pitchFamily="34" charset="0"/>
              </a:rPr>
              <a:t>Massey University  |  massey.ac.nz  |  0800 MASSEY</a:t>
            </a:r>
            <a:endParaRPr lang="en-NZ" sz="1102" dirty="0">
              <a:solidFill>
                <a:schemeClr val="bg1"/>
              </a:solidFill>
              <a:latin typeface="Arial" panose="020B0604020202020204" pitchFamily="34" charset="0"/>
              <a:cs typeface="Arial" panose="020B0604020202020204" pitchFamily="34" charset="0"/>
            </a:endParaRPr>
          </a:p>
        </p:txBody>
      </p:sp>
      <p:sp>
        <p:nvSpPr>
          <p:cNvPr id="13" name="Text Placeholder 2">
            <a:extLst>
              <a:ext uri="{FF2B5EF4-FFF2-40B4-BE49-F238E27FC236}">
                <a16:creationId xmlns:a16="http://schemas.microsoft.com/office/drawing/2014/main" id="{F1D8AC35-729A-CC4D-A586-3DEEA691E0DE}"/>
              </a:ext>
            </a:extLst>
          </p:cNvPr>
          <p:cNvSpPr>
            <a:spLocks noGrp="1"/>
          </p:cNvSpPr>
          <p:nvPr>
            <p:ph type="body" sz="quarter" idx="10" hasCustomPrompt="1"/>
          </p:nvPr>
        </p:nvSpPr>
        <p:spPr>
          <a:xfrm>
            <a:off x="768211" y="1648192"/>
            <a:ext cx="9155391" cy="1581849"/>
          </a:xfrm>
          <a:prstGeom prst="rect">
            <a:avLst/>
          </a:prstGeom>
          <a:noFill/>
          <a:ln>
            <a:noFill/>
          </a:ln>
        </p:spPr>
        <p:txBody>
          <a:bodyPr/>
          <a:lstStyle>
            <a:lvl1pPr marL="0" indent="0" algn="ctr">
              <a:buNone/>
              <a:defRPr sz="5291" b="0" i="0" cap="all" spc="143" baseline="0">
                <a:solidFill>
                  <a:schemeClr val="bg1"/>
                </a:solidFill>
                <a:latin typeface="Univers" panose="020B0503020202020204" pitchFamily="34" charset="0"/>
              </a:defRPr>
            </a:lvl1pPr>
            <a:lvl2pPr marL="503972" indent="0">
              <a:buNone/>
              <a:defRPr b="0" i="0">
                <a:latin typeface="Univers" panose="020B0503020202020204" pitchFamily="34" charset="0"/>
              </a:defRPr>
            </a:lvl2pPr>
            <a:lvl3pPr marL="1007943" indent="0">
              <a:buNone/>
              <a:defRPr b="0" i="0">
                <a:latin typeface="Univers" panose="020B0503020202020204" pitchFamily="34" charset="0"/>
              </a:defRPr>
            </a:lvl3pPr>
            <a:lvl4pPr marL="1511915" indent="0">
              <a:buNone/>
              <a:defRPr b="0" i="0">
                <a:latin typeface="Univers" panose="020B0503020202020204" pitchFamily="34" charset="0"/>
              </a:defRPr>
            </a:lvl4pPr>
            <a:lvl5pPr marL="2015886" indent="0">
              <a:buNone/>
              <a:defRPr b="0" i="0">
                <a:latin typeface="Univers" panose="020B0503020202020204" pitchFamily="34" charset="0"/>
              </a:defRPr>
            </a:lvl5pPr>
          </a:lstStyle>
          <a:p>
            <a:pPr lvl="0"/>
            <a:r>
              <a:rPr lang="en-US" dirty="0"/>
              <a:t>TITLE GOES HERE</a:t>
            </a:r>
          </a:p>
        </p:txBody>
      </p:sp>
      <p:sp>
        <p:nvSpPr>
          <p:cNvPr id="14" name="Text Placeholder 17">
            <a:extLst>
              <a:ext uri="{FF2B5EF4-FFF2-40B4-BE49-F238E27FC236}">
                <a16:creationId xmlns:a16="http://schemas.microsoft.com/office/drawing/2014/main" id="{0F83EB47-593B-FE42-A649-D9B320C099FD}"/>
              </a:ext>
            </a:extLst>
          </p:cNvPr>
          <p:cNvSpPr>
            <a:spLocks noGrp="1"/>
          </p:cNvSpPr>
          <p:nvPr>
            <p:ph type="body" sz="quarter" idx="12" hasCustomPrompt="1"/>
          </p:nvPr>
        </p:nvSpPr>
        <p:spPr>
          <a:xfrm>
            <a:off x="675362" y="3640086"/>
            <a:ext cx="9248240" cy="3271069"/>
          </a:xfrm>
          <a:prstGeom prst="rect">
            <a:avLst/>
          </a:prstGeom>
        </p:spPr>
        <p:txBody>
          <a:bodyPr numCol="3" spcCol="288000"/>
          <a:lstStyle>
            <a:lvl1pPr marL="0" indent="0">
              <a:spcAft>
                <a:spcPts val="1323"/>
              </a:spcAft>
              <a:buFont typeface="Arial" panose="020B0604020202020204" pitchFamily="34" charset="0"/>
              <a:buNone/>
              <a:defRPr sz="1213" b="0" i="0" baseline="0">
                <a:solidFill>
                  <a:schemeClr val="bg1"/>
                </a:solidFill>
                <a:latin typeface="Arial" panose="020B0604020202020204" pitchFamily="34" charset="0"/>
                <a:cs typeface="Arial" panose="020B0604020202020204" pitchFamily="34" charset="0"/>
              </a:defRPr>
            </a:lvl1pPr>
            <a:lvl2pPr marL="503972" indent="0">
              <a:spcAft>
                <a:spcPts val="1323"/>
              </a:spcAft>
              <a:buFont typeface="Arial" panose="020B0604020202020204" pitchFamily="34" charset="0"/>
              <a:buNone/>
              <a:defRPr sz="1213" b="0" i="0" baseline="0">
                <a:solidFill>
                  <a:srgbClr val="004277"/>
                </a:solidFill>
                <a:latin typeface="Arial" panose="020B0604020202020204" pitchFamily="34" charset="0"/>
                <a:cs typeface="Arial" panose="020B0604020202020204" pitchFamily="34" charset="0"/>
              </a:defRPr>
            </a:lvl2pPr>
            <a:lvl3pPr marL="1007943" indent="0">
              <a:buNone/>
              <a:defRPr sz="1213" b="0" i="0">
                <a:latin typeface="Arial" panose="020B0604020202020204" pitchFamily="34" charset="0"/>
                <a:cs typeface="Arial" panose="020B0604020202020204" pitchFamily="34" charset="0"/>
              </a:defRPr>
            </a:lvl3pPr>
            <a:lvl4pPr marL="1511915" indent="0">
              <a:buNone/>
              <a:defRPr sz="1213" b="0" i="0">
                <a:latin typeface="Arial" panose="020B0604020202020204" pitchFamily="34" charset="0"/>
                <a:cs typeface="Arial" panose="020B0604020202020204" pitchFamily="34" charset="0"/>
              </a:defRPr>
            </a:lvl4pPr>
            <a:lvl5pPr marL="2015886" indent="0">
              <a:buNone/>
              <a:defRPr sz="1213" b="0" i="0">
                <a:latin typeface="Arial" panose="020B0604020202020204" pitchFamily="34" charset="0"/>
                <a:cs typeface="Arial" panose="020B0604020202020204" pitchFamily="34" charset="0"/>
              </a:defRPr>
            </a:lvl5pPr>
          </a:lstStyle>
          <a:p>
            <a:pPr>
              <a:spcAft>
                <a:spcPts val="1200"/>
              </a:spcAft>
            </a:pPr>
            <a:r>
              <a:rPr lang="en-AU" sz="1213" dirty="0">
                <a:solidFill>
                  <a:srgbClr val="004277"/>
                </a:solidFill>
                <a:latin typeface="Arial" panose="020B0604020202020204" pitchFamily="34" charset="0"/>
                <a:cs typeface="Arial" panose="020B0604020202020204" pitchFamily="34" charset="0"/>
              </a:rPr>
              <a:t>Copy goes here</a:t>
            </a:r>
            <a:endParaRPr lang="en-NZ" sz="1213" dirty="0">
              <a:solidFill>
                <a:srgbClr val="00427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223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ue background – text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0EBBE7-EAEE-2944-B997-24103AB3205D}"/>
              </a:ext>
            </a:extLst>
          </p:cNvPr>
          <p:cNvSpPr/>
          <p:nvPr userDrawn="1"/>
        </p:nvSpPr>
        <p:spPr>
          <a:xfrm>
            <a:off x="-460" y="2"/>
            <a:ext cx="10692273" cy="7559807"/>
          </a:xfrm>
          <a:prstGeom prst="rect">
            <a:avLst/>
          </a:prstGeom>
          <a:solidFill>
            <a:srgbClr val="0042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73"/>
          </a:p>
        </p:txBody>
      </p:sp>
      <p:pic>
        <p:nvPicPr>
          <p:cNvPr id="16" name="Picture 15">
            <a:extLst>
              <a:ext uri="{FF2B5EF4-FFF2-40B4-BE49-F238E27FC236}">
                <a16:creationId xmlns:a16="http://schemas.microsoft.com/office/drawing/2014/main" id="{1974F331-11B5-3A47-8B6A-6DEB5FD627E6}"/>
              </a:ext>
            </a:extLst>
          </p:cNvPr>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2"/>
            <a:ext cx="10691813" cy="2160657"/>
          </a:xfrm>
          <a:prstGeom prst="rect">
            <a:avLst/>
          </a:prstGeom>
        </p:spPr>
      </p:pic>
      <p:pic>
        <p:nvPicPr>
          <p:cNvPr id="18" name="Picture 17">
            <a:extLst>
              <a:ext uri="{FF2B5EF4-FFF2-40B4-BE49-F238E27FC236}">
                <a16:creationId xmlns:a16="http://schemas.microsoft.com/office/drawing/2014/main" id="{C3D4AF14-9126-9248-8C54-0DFB087E5A1A}"/>
              </a:ext>
            </a:extLst>
          </p:cNvPr>
          <p:cNvPicPr>
            <a:picLocks noChangeAspect="1"/>
          </p:cNvPicPr>
          <p:nvPr userDrawn="1"/>
        </p:nvPicPr>
        <p:blipFill>
          <a:blip r:embed="rId3"/>
          <a:stretch>
            <a:fillRect/>
          </a:stretch>
        </p:blipFill>
        <p:spPr>
          <a:xfrm>
            <a:off x="4478436" y="375545"/>
            <a:ext cx="1734940" cy="720000"/>
          </a:xfrm>
          <a:prstGeom prst="rect">
            <a:avLst/>
          </a:prstGeom>
        </p:spPr>
      </p:pic>
      <p:cxnSp>
        <p:nvCxnSpPr>
          <p:cNvPr id="7" name="Straight Connector 6">
            <a:extLst>
              <a:ext uri="{FF2B5EF4-FFF2-40B4-BE49-F238E27FC236}">
                <a16:creationId xmlns:a16="http://schemas.microsoft.com/office/drawing/2014/main" id="{75F362A2-9D67-A446-B07D-950279BAE2A0}"/>
              </a:ext>
            </a:extLst>
          </p:cNvPr>
          <p:cNvCxnSpPr/>
          <p:nvPr userDrawn="1"/>
        </p:nvCxnSpPr>
        <p:spPr>
          <a:xfrm>
            <a:off x="768211" y="7010241"/>
            <a:ext cx="9155391" cy="0"/>
          </a:xfrm>
          <a:prstGeom prst="line">
            <a:avLst/>
          </a:prstGeom>
          <a:ln>
            <a:solidFill>
              <a:srgbClr val="D9992F"/>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DFD9353-9879-0D4F-85A7-F61B04E232EB}"/>
              </a:ext>
            </a:extLst>
          </p:cNvPr>
          <p:cNvSpPr txBox="1"/>
          <p:nvPr userDrawn="1"/>
        </p:nvSpPr>
        <p:spPr>
          <a:xfrm>
            <a:off x="1015241" y="7151414"/>
            <a:ext cx="8661332" cy="261931"/>
          </a:xfrm>
          <a:prstGeom prst="rect">
            <a:avLst/>
          </a:prstGeom>
          <a:noFill/>
        </p:spPr>
        <p:txBody>
          <a:bodyPr wrap="square" rtlCol="0">
            <a:spAutoFit/>
          </a:bodyPr>
          <a:lstStyle/>
          <a:p>
            <a:pPr algn="ctr"/>
            <a:r>
              <a:rPr lang="en-US" sz="1102" dirty="0">
                <a:solidFill>
                  <a:schemeClr val="bg1"/>
                </a:solidFill>
                <a:latin typeface="Arial" panose="020B0604020202020204" pitchFamily="34" charset="0"/>
                <a:cs typeface="Arial" panose="020B0604020202020204" pitchFamily="34" charset="0"/>
              </a:rPr>
              <a:t>Massey University  |  massey.ac.nz  |  0800 MASSEY</a:t>
            </a:r>
            <a:endParaRPr lang="en-NZ" sz="1102" dirty="0">
              <a:solidFill>
                <a:schemeClr val="bg1"/>
              </a:solidFill>
              <a:latin typeface="Arial" panose="020B0604020202020204" pitchFamily="34" charset="0"/>
              <a:cs typeface="Arial" panose="020B0604020202020204" pitchFamily="34" charset="0"/>
            </a:endParaRPr>
          </a:p>
        </p:txBody>
      </p:sp>
      <p:sp>
        <p:nvSpPr>
          <p:cNvPr id="13" name="Rectangle 11">
            <a:extLst>
              <a:ext uri="{FF2B5EF4-FFF2-40B4-BE49-F238E27FC236}">
                <a16:creationId xmlns:a16="http://schemas.microsoft.com/office/drawing/2014/main" id="{8EFE4B07-B9BF-1144-8B9D-A76C2E644678}"/>
              </a:ext>
            </a:extLst>
          </p:cNvPr>
          <p:cNvSpPr/>
          <p:nvPr userDrawn="1"/>
        </p:nvSpPr>
        <p:spPr>
          <a:xfrm>
            <a:off x="-3448" y="2293206"/>
            <a:ext cx="9927050" cy="945667"/>
          </a:xfrm>
          <a:custGeom>
            <a:avLst/>
            <a:gdLst>
              <a:gd name="connsiteX0" fmla="*/ 0 w 1957589"/>
              <a:gd name="connsiteY0" fmla="*/ 0 h 1648495"/>
              <a:gd name="connsiteX1" fmla="*/ 1957589 w 1957589"/>
              <a:gd name="connsiteY1" fmla="*/ 0 h 1648495"/>
              <a:gd name="connsiteX2" fmla="*/ 1957589 w 1957589"/>
              <a:gd name="connsiteY2" fmla="*/ 1648495 h 1648495"/>
              <a:gd name="connsiteX3" fmla="*/ 0 w 1957589"/>
              <a:gd name="connsiteY3" fmla="*/ 1648495 h 1648495"/>
              <a:gd name="connsiteX4" fmla="*/ 0 w 1957589"/>
              <a:gd name="connsiteY4" fmla="*/ 0 h 1648495"/>
              <a:gd name="connsiteX0" fmla="*/ 0 w 5885645"/>
              <a:gd name="connsiteY0" fmla="*/ 0 h 1648495"/>
              <a:gd name="connsiteX1" fmla="*/ 1957589 w 5885645"/>
              <a:gd name="connsiteY1" fmla="*/ 0 h 1648495"/>
              <a:gd name="connsiteX2" fmla="*/ 5885645 w 5885645"/>
              <a:gd name="connsiteY2" fmla="*/ 1648495 h 1648495"/>
              <a:gd name="connsiteX3" fmla="*/ 0 w 5885645"/>
              <a:gd name="connsiteY3" fmla="*/ 1648495 h 1648495"/>
              <a:gd name="connsiteX4" fmla="*/ 0 w 5885645"/>
              <a:gd name="connsiteY4" fmla="*/ 0 h 1648495"/>
              <a:gd name="connsiteX0" fmla="*/ 0 w 6864440"/>
              <a:gd name="connsiteY0" fmla="*/ 12879 h 1661374"/>
              <a:gd name="connsiteX1" fmla="*/ 6864440 w 6864440"/>
              <a:gd name="connsiteY1" fmla="*/ 0 h 1661374"/>
              <a:gd name="connsiteX2" fmla="*/ 5885645 w 6864440"/>
              <a:gd name="connsiteY2" fmla="*/ 1661374 h 1661374"/>
              <a:gd name="connsiteX3" fmla="*/ 0 w 6864440"/>
              <a:gd name="connsiteY3" fmla="*/ 1661374 h 1661374"/>
              <a:gd name="connsiteX4" fmla="*/ 0 w 6864440"/>
              <a:gd name="connsiteY4" fmla="*/ 12879 h 1661374"/>
              <a:gd name="connsiteX0" fmla="*/ 0 w 11320937"/>
              <a:gd name="connsiteY0" fmla="*/ 3254 h 1661374"/>
              <a:gd name="connsiteX1" fmla="*/ 11320937 w 11320937"/>
              <a:gd name="connsiteY1" fmla="*/ 0 h 1661374"/>
              <a:gd name="connsiteX2" fmla="*/ 10342142 w 11320937"/>
              <a:gd name="connsiteY2" fmla="*/ 1661374 h 1661374"/>
              <a:gd name="connsiteX3" fmla="*/ 4456497 w 11320937"/>
              <a:gd name="connsiteY3" fmla="*/ 1661374 h 1661374"/>
              <a:gd name="connsiteX4" fmla="*/ 0 w 11320937"/>
              <a:gd name="connsiteY4" fmla="*/ 3254 h 1661374"/>
              <a:gd name="connsiteX0" fmla="*/ 0 w 11320937"/>
              <a:gd name="connsiteY0" fmla="*/ 3254 h 1661374"/>
              <a:gd name="connsiteX1" fmla="*/ 11320937 w 11320937"/>
              <a:gd name="connsiteY1" fmla="*/ 0 h 1661374"/>
              <a:gd name="connsiteX2" fmla="*/ 10342142 w 11320937"/>
              <a:gd name="connsiteY2" fmla="*/ 1661374 h 1661374"/>
              <a:gd name="connsiteX3" fmla="*/ 0 w 11320937"/>
              <a:gd name="connsiteY3" fmla="*/ 1661374 h 1661374"/>
              <a:gd name="connsiteX4" fmla="*/ 0 w 11320937"/>
              <a:gd name="connsiteY4" fmla="*/ 3254 h 1661374"/>
              <a:gd name="connsiteX0" fmla="*/ 0 w 11320937"/>
              <a:gd name="connsiteY0" fmla="*/ 3254 h 1661374"/>
              <a:gd name="connsiteX1" fmla="*/ 11320937 w 11320937"/>
              <a:gd name="connsiteY1" fmla="*/ 0 h 1661374"/>
              <a:gd name="connsiteX2" fmla="*/ 10736778 w 11320937"/>
              <a:gd name="connsiteY2" fmla="*/ 997231 h 1661374"/>
              <a:gd name="connsiteX3" fmla="*/ 0 w 11320937"/>
              <a:gd name="connsiteY3" fmla="*/ 1661374 h 1661374"/>
              <a:gd name="connsiteX4" fmla="*/ 0 w 11320937"/>
              <a:gd name="connsiteY4" fmla="*/ 3254 h 1661374"/>
              <a:gd name="connsiteX0" fmla="*/ 9626 w 11330563"/>
              <a:gd name="connsiteY0" fmla="*/ 3254 h 1045357"/>
              <a:gd name="connsiteX1" fmla="*/ 11330563 w 11330563"/>
              <a:gd name="connsiteY1" fmla="*/ 0 h 1045357"/>
              <a:gd name="connsiteX2" fmla="*/ 10746404 w 11330563"/>
              <a:gd name="connsiteY2" fmla="*/ 997231 h 1045357"/>
              <a:gd name="connsiteX3" fmla="*/ 0 w 11330563"/>
              <a:gd name="connsiteY3" fmla="*/ 1045357 h 1045357"/>
              <a:gd name="connsiteX4" fmla="*/ 9626 w 11330563"/>
              <a:gd name="connsiteY4" fmla="*/ 3254 h 1045357"/>
              <a:gd name="connsiteX0" fmla="*/ 19252 w 11340189"/>
              <a:gd name="connsiteY0" fmla="*/ 3254 h 1016481"/>
              <a:gd name="connsiteX1" fmla="*/ 11340189 w 11340189"/>
              <a:gd name="connsiteY1" fmla="*/ 0 h 1016481"/>
              <a:gd name="connsiteX2" fmla="*/ 10756030 w 11340189"/>
              <a:gd name="connsiteY2" fmla="*/ 997231 h 1016481"/>
              <a:gd name="connsiteX3" fmla="*/ 0 w 11340189"/>
              <a:gd name="connsiteY3" fmla="*/ 1016481 h 1016481"/>
              <a:gd name="connsiteX4" fmla="*/ 19252 w 11340189"/>
              <a:gd name="connsiteY4" fmla="*/ 3254 h 1016481"/>
              <a:gd name="connsiteX0" fmla="*/ 9627 w 11330564"/>
              <a:gd name="connsiteY0" fmla="*/ 3254 h 997231"/>
              <a:gd name="connsiteX1" fmla="*/ 11330564 w 11330564"/>
              <a:gd name="connsiteY1" fmla="*/ 0 h 997231"/>
              <a:gd name="connsiteX2" fmla="*/ 10746405 w 11330564"/>
              <a:gd name="connsiteY2" fmla="*/ 997231 h 997231"/>
              <a:gd name="connsiteX3" fmla="*/ 0 w 11330564"/>
              <a:gd name="connsiteY3" fmla="*/ 997231 h 997231"/>
              <a:gd name="connsiteX4" fmla="*/ 9627 w 11330564"/>
              <a:gd name="connsiteY4" fmla="*/ 3254 h 997231"/>
              <a:gd name="connsiteX0" fmla="*/ 67 w 11321004"/>
              <a:gd name="connsiteY0" fmla="*/ 3254 h 997231"/>
              <a:gd name="connsiteX1" fmla="*/ 11321004 w 11321004"/>
              <a:gd name="connsiteY1" fmla="*/ 0 h 997231"/>
              <a:gd name="connsiteX2" fmla="*/ 10736845 w 11321004"/>
              <a:gd name="connsiteY2" fmla="*/ 997231 h 997231"/>
              <a:gd name="connsiteX3" fmla="*/ 107398 w 11321004"/>
              <a:gd name="connsiteY3" fmla="*/ 997231 h 997231"/>
              <a:gd name="connsiteX4" fmla="*/ 67 w 11321004"/>
              <a:gd name="connsiteY4" fmla="*/ 3254 h 997231"/>
              <a:gd name="connsiteX0" fmla="*/ 522 w 11321459"/>
              <a:gd name="connsiteY0" fmla="*/ 3254 h 1002547"/>
              <a:gd name="connsiteX1" fmla="*/ 11321459 w 11321459"/>
              <a:gd name="connsiteY1" fmla="*/ 0 h 1002547"/>
              <a:gd name="connsiteX2" fmla="*/ 10737300 w 11321459"/>
              <a:gd name="connsiteY2" fmla="*/ 997231 h 1002547"/>
              <a:gd name="connsiteX3" fmla="*/ 6843 w 11321459"/>
              <a:gd name="connsiteY3" fmla="*/ 1002547 h 1002547"/>
              <a:gd name="connsiteX4" fmla="*/ 522 w 11321459"/>
              <a:gd name="connsiteY4" fmla="*/ 3254 h 1002547"/>
              <a:gd name="connsiteX0" fmla="*/ 126586 w 11314616"/>
              <a:gd name="connsiteY0" fmla="*/ 0 h 1004610"/>
              <a:gd name="connsiteX1" fmla="*/ 11314616 w 11314616"/>
              <a:gd name="connsiteY1" fmla="*/ 2063 h 1004610"/>
              <a:gd name="connsiteX2" fmla="*/ 10730457 w 11314616"/>
              <a:gd name="connsiteY2" fmla="*/ 999294 h 1004610"/>
              <a:gd name="connsiteX3" fmla="*/ 0 w 11314616"/>
              <a:gd name="connsiteY3" fmla="*/ 1004610 h 1004610"/>
              <a:gd name="connsiteX4" fmla="*/ 126586 w 11314616"/>
              <a:gd name="connsiteY4" fmla="*/ 0 h 1004610"/>
              <a:gd name="connsiteX0" fmla="*/ 823 w 11316444"/>
              <a:gd name="connsiteY0" fmla="*/ 0 h 1004610"/>
              <a:gd name="connsiteX1" fmla="*/ 11316444 w 11316444"/>
              <a:gd name="connsiteY1" fmla="*/ 2063 h 1004610"/>
              <a:gd name="connsiteX2" fmla="*/ 10732285 w 11316444"/>
              <a:gd name="connsiteY2" fmla="*/ 999294 h 1004610"/>
              <a:gd name="connsiteX3" fmla="*/ 1828 w 11316444"/>
              <a:gd name="connsiteY3" fmla="*/ 1004610 h 1004610"/>
              <a:gd name="connsiteX4" fmla="*/ 823 w 11316444"/>
              <a:gd name="connsiteY4" fmla="*/ 0 h 1004610"/>
              <a:gd name="connsiteX0" fmla="*/ 87 w 11315708"/>
              <a:gd name="connsiteY0" fmla="*/ 0 h 1004610"/>
              <a:gd name="connsiteX1" fmla="*/ 11315708 w 11315708"/>
              <a:gd name="connsiteY1" fmla="*/ 2063 h 1004610"/>
              <a:gd name="connsiteX2" fmla="*/ 10731549 w 11315708"/>
              <a:gd name="connsiteY2" fmla="*/ 999294 h 1004610"/>
              <a:gd name="connsiteX3" fmla="*/ 80836 w 11315708"/>
              <a:gd name="connsiteY3" fmla="*/ 1004610 h 1004610"/>
              <a:gd name="connsiteX4" fmla="*/ 87 w 11315708"/>
              <a:gd name="connsiteY4" fmla="*/ 0 h 1004610"/>
              <a:gd name="connsiteX0" fmla="*/ 4311 w 11319932"/>
              <a:gd name="connsiteY0" fmla="*/ 0 h 999294"/>
              <a:gd name="connsiteX1" fmla="*/ 11319932 w 11319932"/>
              <a:gd name="connsiteY1" fmla="*/ 2063 h 999294"/>
              <a:gd name="connsiteX2" fmla="*/ 10735773 w 11319932"/>
              <a:gd name="connsiteY2" fmla="*/ 999294 h 999294"/>
              <a:gd name="connsiteX3" fmla="*/ 0 w 11319932"/>
              <a:gd name="connsiteY3" fmla="*/ 999294 h 999294"/>
              <a:gd name="connsiteX4" fmla="*/ 4311 w 11319932"/>
              <a:gd name="connsiteY4" fmla="*/ 0 h 999294"/>
              <a:gd name="connsiteX0" fmla="*/ 4311 w 11319932"/>
              <a:gd name="connsiteY0" fmla="*/ 0 h 999294"/>
              <a:gd name="connsiteX1" fmla="*/ 11319932 w 11319932"/>
              <a:gd name="connsiteY1" fmla="*/ 2063 h 999294"/>
              <a:gd name="connsiteX2" fmla="*/ 10811187 w 11319932"/>
              <a:gd name="connsiteY2" fmla="*/ 857892 h 999294"/>
              <a:gd name="connsiteX3" fmla="*/ 0 w 11319932"/>
              <a:gd name="connsiteY3" fmla="*/ 999294 h 999294"/>
              <a:gd name="connsiteX4" fmla="*/ 4311 w 11319932"/>
              <a:gd name="connsiteY4" fmla="*/ 0 h 999294"/>
              <a:gd name="connsiteX0" fmla="*/ 4311 w 11319932"/>
              <a:gd name="connsiteY0" fmla="*/ 0 h 857892"/>
              <a:gd name="connsiteX1" fmla="*/ 11319932 w 11319932"/>
              <a:gd name="connsiteY1" fmla="*/ 2063 h 857892"/>
              <a:gd name="connsiteX2" fmla="*/ 10811187 w 11319932"/>
              <a:gd name="connsiteY2" fmla="*/ 857892 h 857892"/>
              <a:gd name="connsiteX3" fmla="*/ 0 w 11319932"/>
              <a:gd name="connsiteY3" fmla="*/ 829611 h 857892"/>
              <a:gd name="connsiteX4" fmla="*/ 4311 w 11319932"/>
              <a:gd name="connsiteY4" fmla="*/ 0 h 857892"/>
              <a:gd name="connsiteX0" fmla="*/ 4311 w 11319932"/>
              <a:gd name="connsiteY0" fmla="*/ 0 h 867318"/>
              <a:gd name="connsiteX1" fmla="*/ 11319932 w 11319932"/>
              <a:gd name="connsiteY1" fmla="*/ 2063 h 867318"/>
              <a:gd name="connsiteX2" fmla="*/ 10811187 w 11319932"/>
              <a:gd name="connsiteY2" fmla="*/ 857892 h 867318"/>
              <a:gd name="connsiteX3" fmla="*/ 0 w 11319932"/>
              <a:gd name="connsiteY3" fmla="*/ 867318 h 867318"/>
              <a:gd name="connsiteX4" fmla="*/ 4311 w 11319932"/>
              <a:gd name="connsiteY4" fmla="*/ 0 h 867318"/>
              <a:gd name="connsiteX0" fmla="*/ 4311 w 11319932"/>
              <a:gd name="connsiteY0" fmla="*/ 0 h 857892"/>
              <a:gd name="connsiteX1" fmla="*/ 11319932 w 11319932"/>
              <a:gd name="connsiteY1" fmla="*/ 2063 h 857892"/>
              <a:gd name="connsiteX2" fmla="*/ 10811187 w 11319932"/>
              <a:gd name="connsiteY2" fmla="*/ 857892 h 857892"/>
              <a:gd name="connsiteX3" fmla="*/ 0 w 11319932"/>
              <a:gd name="connsiteY3" fmla="*/ 857891 h 857892"/>
              <a:gd name="connsiteX4" fmla="*/ 4311 w 11319932"/>
              <a:gd name="connsiteY4" fmla="*/ 0 h 8578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19932" h="857892">
                <a:moveTo>
                  <a:pt x="4311" y="0"/>
                </a:moveTo>
                <a:lnTo>
                  <a:pt x="11319932" y="2063"/>
                </a:lnTo>
                <a:lnTo>
                  <a:pt x="10811187" y="857892"/>
                </a:lnTo>
                <a:lnTo>
                  <a:pt x="0" y="857891"/>
                </a:lnTo>
                <a:cubicBezTo>
                  <a:pt x="3209" y="510523"/>
                  <a:pt x="1102" y="347368"/>
                  <a:pt x="431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4" dirty="0"/>
          </a:p>
        </p:txBody>
      </p:sp>
      <p:sp>
        <p:nvSpPr>
          <p:cNvPr id="14" name="Text Placeholder 10">
            <a:extLst>
              <a:ext uri="{FF2B5EF4-FFF2-40B4-BE49-F238E27FC236}">
                <a16:creationId xmlns:a16="http://schemas.microsoft.com/office/drawing/2014/main" id="{ADD8EE39-A00C-EA4B-872D-E08C12A36B14}"/>
              </a:ext>
            </a:extLst>
          </p:cNvPr>
          <p:cNvSpPr>
            <a:spLocks noGrp="1"/>
          </p:cNvSpPr>
          <p:nvPr>
            <p:ph type="body" sz="quarter" idx="10" hasCustomPrompt="1"/>
          </p:nvPr>
        </p:nvSpPr>
        <p:spPr>
          <a:xfrm>
            <a:off x="768211" y="1509354"/>
            <a:ext cx="9155391" cy="445236"/>
          </a:xfrm>
          <a:prstGeom prst="rect">
            <a:avLst/>
          </a:prstGeom>
        </p:spPr>
        <p:txBody>
          <a:bodyPr/>
          <a:lstStyle>
            <a:lvl1pPr marL="0" indent="0" algn="ctr">
              <a:buNone/>
              <a:defRPr sz="2866" b="0" i="0" cap="all" spc="143" baseline="0">
                <a:solidFill>
                  <a:schemeClr val="bg1"/>
                </a:solidFill>
                <a:latin typeface="Univers" panose="020B0503020202020204" pitchFamily="34" charset="0"/>
              </a:defRPr>
            </a:lvl1pPr>
          </a:lstStyle>
          <a:p>
            <a:pPr lvl="0"/>
            <a:r>
              <a:rPr lang="en-US" dirty="0"/>
              <a:t>HEADING GOES HERE</a:t>
            </a:r>
          </a:p>
        </p:txBody>
      </p:sp>
      <p:sp>
        <p:nvSpPr>
          <p:cNvPr id="15" name="Text Placeholder 10">
            <a:extLst>
              <a:ext uri="{FF2B5EF4-FFF2-40B4-BE49-F238E27FC236}">
                <a16:creationId xmlns:a16="http://schemas.microsoft.com/office/drawing/2014/main" id="{8DD0AAE1-7350-7446-B1E9-B40BA9839C00}"/>
              </a:ext>
            </a:extLst>
          </p:cNvPr>
          <p:cNvSpPr>
            <a:spLocks noGrp="1"/>
          </p:cNvSpPr>
          <p:nvPr>
            <p:ph type="body" sz="quarter" idx="11" hasCustomPrompt="1"/>
          </p:nvPr>
        </p:nvSpPr>
        <p:spPr>
          <a:xfrm>
            <a:off x="675363" y="2443043"/>
            <a:ext cx="8786892" cy="729370"/>
          </a:xfrm>
          <a:prstGeom prst="rect">
            <a:avLst/>
          </a:prstGeom>
        </p:spPr>
        <p:txBody>
          <a:bodyPr/>
          <a:lstStyle>
            <a:lvl1pPr marL="0" indent="0" algn="l">
              <a:buNone/>
              <a:defRPr sz="4189" b="0" i="0" spc="0" baseline="0">
                <a:solidFill>
                  <a:srgbClr val="004277"/>
                </a:solidFill>
                <a:latin typeface="Arial" panose="020B0604020202020204" pitchFamily="34" charset="0"/>
                <a:cs typeface="Arial" panose="020B0604020202020204" pitchFamily="34" charset="0"/>
              </a:defRPr>
            </a:lvl1pPr>
          </a:lstStyle>
          <a:p>
            <a:pPr lvl="0"/>
            <a:r>
              <a:rPr lang="en-US" dirty="0"/>
              <a:t>Sub-heading goes here</a:t>
            </a:r>
          </a:p>
        </p:txBody>
      </p:sp>
      <p:sp>
        <p:nvSpPr>
          <p:cNvPr id="17" name="Text Placeholder 17">
            <a:extLst>
              <a:ext uri="{FF2B5EF4-FFF2-40B4-BE49-F238E27FC236}">
                <a16:creationId xmlns:a16="http://schemas.microsoft.com/office/drawing/2014/main" id="{13B79912-7912-D048-A6D4-4B23E978094D}"/>
              </a:ext>
            </a:extLst>
          </p:cNvPr>
          <p:cNvSpPr>
            <a:spLocks noGrp="1"/>
          </p:cNvSpPr>
          <p:nvPr>
            <p:ph type="body" sz="quarter" idx="12" hasCustomPrompt="1"/>
          </p:nvPr>
        </p:nvSpPr>
        <p:spPr>
          <a:xfrm>
            <a:off x="675362" y="3640086"/>
            <a:ext cx="9248240" cy="3271069"/>
          </a:xfrm>
          <a:prstGeom prst="rect">
            <a:avLst/>
          </a:prstGeom>
        </p:spPr>
        <p:txBody>
          <a:bodyPr numCol="3" spcCol="288000"/>
          <a:lstStyle>
            <a:lvl1pPr marL="0" indent="0">
              <a:spcAft>
                <a:spcPts val="1323"/>
              </a:spcAft>
              <a:buFont typeface="Arial" panose="020B0604020202020204" pitchFamily="34" charset="0"/>
              <a:buNone/>
              <a:defRPr sz="1213" b="0" i="0" baseline="0">
                <a:solidFill>
                  <a:schemeClr val="bg1"/>
                </a:solidFill>
                <a:latin typeface="Arial" panose="020B0604020202020204" pitchFamily="34" charset="0"/>
                <a:cs typeface="Arial" panose="020B0604020202020204" pitchFamily="34" charset="0"/>
              </a:defRPr>
            </a:lvl1pPr>
            <a:lvl2pPr marL="503972" indent="0">
              <a:spcAft>
                <a:spcPts val="1323"/>
              </a:spcAft>
              <a:buFont typeface="Arial" panose="020B0604020202020204" pitchFamily="34" charset="0"/>
              <a:buNone/>
              <a:defRPr sz="1213" b="0" i="0" baseline="0">
                <a:solidFill>
                  <a:schemeClr val="bg1"/>
                </a:solidFill>
                <a:latin typeface="Arial" panose="020B0604020202020204" pitchFamily="34" charset="0"/>
                <a:cs typeface="Arial" panose="020B0604020202020204" pitchFamily="34" charset="0"/>
              </a:defRPr>
            </a:lvl2pPr>
            <a:lvl3pPr marL="1007943" indent="0">
              <a:buNone/>
              <a:defRPr sz="1213" b="0" i="0">
                <a:latin typeface="Arial" panose="020B0604020202020204" pitchFamily="34" charset="0"/>
                <a:cs typeface="Arial" panose="020B0604020202020204" pitchFamily="34" charset="0"/>
              </a:defRPr>
            </a:lvl3pPr>
            <a:lvl4pPr marL="1511915" indent="0">
              <a:buNone/>
              <a:defRPr sz="1213" b="0" i="0">
                <a:latin typeface="Arial" panose="020B0604020202020204" pitchFamily="34" charset="0"/>
                <a:cs typeface="Arial" panose="020B0604020202020204" pitchFamily="34" charset="0"/>
              </a:defRPr>
            </a:lvl4pPr>
            <a:lvl5pPr marL="2015886" indent="0">
              <a:buNone/>
              <a:defRPr sz="1213" b="0" i="0">
                <a:latin typeface="Arial" panose="020B0604020202020204" pitchFamily="34" charset="0"/>
                <a:cs typeface="Arial" panose="020B0604020202020204" pitchFamily="34" charset="0"/>
              </a:defRPr>
            </a:lvl5pPr>
          </a:lstStyle>
          <a:p>
            <a:pPr>
              <a:spcAft>
                <a:spcPts val="1200"/>
              </a:spcAft>
            </a:pPr>
            <a:r>
              <a:rPr lang="en-AU" sz="1213" dirty="0">
                <a:solidFill>
                  <a:srgbClr val="004277"/>
                </a:solidFill>
                <a:latin typeface="Arial" panose="020B0604020202020204" pitchFamily="34" charset="0"/>
                <a:cs typeface="Arial" panose="020B0604020202020204" pitchFamily="34" charset="0"/>
              </a:rPr>
              <a:t>Copy goes here</a:t>
            </a:r>
            <a:endParaRPr lang="en-NZ" sz="1213" dirty="0">
              <a:solidFill>
                <a:srgbClr val="00427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9717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20281" y="884387"/>
            <a:ext cx="7574309" cy="2801457"/>
          </a:xfrm>
        </p:spPr>
        <p:txBody>
          <a:bodyPr bIns="0" anchor="b">
            <a:normAutofit/>
          </a:bodyPr>
          <a:lstStyle>
            <a:lvl1pPr algn="l">
              <a:defRPr sz="5788"/>
            </a:lvl1pPr>
          </a:lstStyle>
          <a:p>
            <a:r>
              <a:rPr lang="en-US"/>
              <a:t>Click to edit Master title style</a:t>
            </a:r>
            <a:endParaRPr lang="en-US" dirty="0"/>
          </a:p>
        </p:txBody>
      </p:sp>
      <p:sp>
        <p:nvSpPr>
          <p:cNvPr id="3" name="Subtitle 2"/>
          <p:cNvSpPr>
            <a:spLocks noGrp="1"/>
          </p:cNvSpPr>
          <p:nvPr>
            <p:ph type="subTitle" idx="1"/>
          </p:nvPr>
        </p:nvSpPr>
        <p:spPr>
          <a:xfrm>
            <a:off x="2120280" y="3892499"/>
            <a:ext cx="7574308" cy="1077646"/>
          </a:xfrm>
        </p:spPr>
        <p:txBody>
          <a:bodyPr tIns="91440" bIns="91440">
            <a:normAutofit/>
          </a:bodyPr>
          <a:lstStyle>
            <a:lvl1pPr marL="0" indent="0" algn="l">
              <a:buNone/>
              <a:defRPr sz="1579" b="0" cap="all" baseline="0">
                <a:solidFill>
                  <a:schemeClr val="tx1"/>
                </a:solidFill>
              </a:defRPr>
            </a:lvl1pPr>
            <a:lvl2pPr marL="400955" indent="0" algn="ctr">
              <a:buNone/>
              <a:defRPr sz="1579"/>
            </a:lvl2pPr>
            <a:lvl3pPr marL="801909" indent="0" algn="ctr">
              <a:buNone/>
              <a:defRPr sz="1579"/>
            </a:lvl3pPr>
            <a:lvl4pPr marL="1202863" indent="0" algn="ctr">
              <a:buNone/>
              <a:defRPr sz="1403"/>
            </a:lvl4pPr>
            <a:lvl5pPr marL="1603817" indent="0" algn="ctr">
              <a:buNone/>
              <a:defRPr sz="1403"/>
            </a:lvl5pPr>
            <a:lvl6pPr marL="2004772" indent="0" algn="ctr">
              <a:buNone/>
              <a:defRPr sz="1403"/>
            </a:lvl6pPr>
            <a:lvl7pPr marL="2405726" indent="0" algn="ctr">
              <a:buNone/>
              <a:defRPr sz="1403"/>
            </a:lvl7pPr>
            <a:lvl8pPr marL="2806681" indent="0" algn="ctr">
              <a:buNone/>
              <a:defRPr sz="1403"/>
            </a:lvl8pPr>
            <a:lvl9pPr marL="3207635" indent="0" algn="ctr">
              <a:buNone/>
              <a:defRPr sz="140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941C44-9B76-4786-842B-781D6C4B2CC2}" type="datetimeFigureOut">
              <a:rPr lang="en-NZ" smtClean="0"/>
              <a:t>9/02/2022</a:t>
            </a:fld>
            <a:endParaRPr lang="en-NZ"/>
          </a:p>
        </p:txBody>
      </p:sp>
      <p:sp>
        <p:nvSpPr>
          <p:cNvPr id="5" name="Footer Placeholder 4"/>
          <p:cNvSpPr>
            <a:spLocks noGrp="1"/>
          </p:cNvSpPr>
          <p:nvPr>
            <p:ph type="ftr" sz="quarter" idx="11"/>
          </p:nvPr>
        </p:nvSpPr>
        <p:spPr>
          <a:xfrm>
            <a:off x="2119158" y="363003"/>
            <a:ext cx="4361891" cy="340837"/>
          </a:xfrm>
        </p:spPr>
        <p:txBody>
          <a:bodyPr/>
          <a:lstStyle/>
          <a:p>
            <a:endParaRPr lang="en-NZ"/>
          </a:p>
        </p:txBody>
      </p:sp>
      <p:sp>
        <p:nvSpPr>
          <p:cNvPr id="6" name="Slide Number Placeholder 5"/>
          <p:cNvSpPr>
            <a:spLocks noGrp="1"/>
          </p:cNvSpPr>
          <p:nvPr>
            <p:ph type="sldNum" sz="quarter" idx="12"/>
          </p:nvPr>
        </p:nvSpPr>
        <p:spPr>
          <a:xfrm>
            <a:off x="1260765" y="880720"/>
            <a:ext cx="711226" cy="555103"/>
          </a:xfrm>
        </p:spPr>
        <p:txBody>
          <a:bodyPr/>
          <a:lstStyle/>
          <a:p>
            <a:fld id="{14ED701B-8DFF-48A5-A082-9CC090CBDB0E}" type="slidenum">
              <a:rPr lang="en-NZ" smtClean="0"/>
              <a:t>‹#›</a:t>
            </a:fld>
            <a:endParaRPr lang="en-NZ"/>
          </a:p>
        </p:txBody>
      </p:sp>
      <p:cxnSp>
        <p:nvCxnSpPr>
          <p:cNvPr id="15" name="Straight Connector 14"/>
          <p:cNvCxnSpPr/>
          <p:nvPr/>
        </p:nvCxnSpPr>
        <p:spPr>
          <a:xfrm>
            <a:off x="2120280" y="3889565"/>
            <a:ext cx="757430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284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solidFill>
                <a:srgbClr val="000000"/>
              </a:solidFill>
            </a:endParaRPr>
          </a:p>
        </p:txBody>
      </p:sp>
      <p:sp>
        <p:nvSpPr>
          <p:cNvPr id="5" name="Footer Placeholder 4"/>
          <p:cNvSpPr>
            <a:spLocks noGrp="1"/>
          </p:cNvSpPr>
          <p:nvPr>
            <p:ph type="ftr" sz="quarter" idx="11"/>
          </p:nvPr>
        </p:nvSpPr>
        <p:spPr/>
        <p:txBody>
          <a:bodyPr/>
          <a:lstStyle/>
          <a:p>
            <a:pPr>
              <a:defRPr/>
            </a:pPr>
            <a:endParaRPr lang="en-GB">
              <a:solidFill>
                <a:srgbClr val="000000"/>
              </a:solidFill>
            </a:endParaRPr>
          </a:p>
        </p:txBody>
      </p:sp>
      <p:sp>
        <p:nvSpPr>
          <p:cNvPr id="6" name="Slide Number Placeholder 5"/>
          <p:cNvSpPr>
            <a:spLocks noGrp="1"/>
          </p:cNvSpPr>
          <p:nvPr>
            <p:ph type="sldNum" sz="quarter" idx="12"/>
          </p:nvPr>
        </p:nvSpPr>
        <p:spPr/>
        <p:txBody>
          <a:bodyPr/>
          <a:lstStyle/>
          <a:p>
            <a:pPr>
              <a:defRPr/>
            </a:pPr>
            <a:fld id="{1E132E67-9B37-4DD8-A6E9-ADBC33226284}" type="slidenum">
              <a:rPr lang="en-GB" altLang="en-US" smtClean="0">
                <a:solidFill>
                  <a:srgbClr val="000000"/>
                </a:solidFill>
              </a:rPr>
              <a:pPr>
                <a:defRPr/>
              </a:pPr>
              <a:t>‹#›</a:t>
            </a:fld>
            <a:endParaRPr lang="en-GB" altLang="en-US">
              <a:solidFill>
                <a:srgbClr val="000000"/>
              </a:solidFill>
            </a:endParaRPr>
          </a:p>
        </p:txBody>
      </p:sp>
      <p:cxnSp>
        <p:nvCxnSpPr>
          <p:cNvPr id="33" name="Straight Connector 32"/>
          <p:cNvCxnSpPr/>
          <p:nvPr/>
        </p:nvCxnSpPr>
        <p:spPr>
          <a:xfrm>
            <a:off x="1274999" y="2036072"/>
            <a:ext cx="842534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94006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5300" y="1935809"/>
            <a:ext cx="7579642" cy="2081116"/>
          </a:xfrm>
        </p:spPr>
        <p:txBody>
          <a:bodyPr anchor="b">
            <a:normAutofit/>
          </a:bodyPr>
          <a:lstStyle>
            <a:lvl1pPr algn="l">
              <a:defRPr sz="3157"/>
            </a:lvl1pPr>
          </a:lstStyle>
          <a:p>
            <a:r>
              <a:rPr lang="en-US"/>
              <a:t>Click to edit Master title style</a:t>
            </a:r>
            <a:endParaRPr lang="en-US" dirty="0"/>
          </a:p>
        </p:txBody>
      </p:sp>
      <p:sp>
        <p:nvSpPr>
          <p:cNvPr id="3" name="Text Placeholder 2"/>
          <p:cNvSpPr>
            <a:spLocks noGrp="1"/>
          </p:cNvSpPr>
          <p:nvPr>
            <p:ph type="body" idx="1"/>
          </p:nvPr>
        </p:nvSpPr>
        <p:spPr>
          <a:xfrm>
            <a:off x="1275300" y="4195628"/>
            <a:ext cx="7568498" cy="1116567"/>
          </a:xfrm>
        </p:spPr>
        <p:txBody>
          <a:bodyPr tIns="91440">
            <a:normAutofit/>
          </a:bodyPr>
          <a:lstStyle>
            <a:lvl1pPr marL="0" indent="0" algn="l">
              <a:buNone/>
              <a:defRPr sz="1579">
                <a:solidFill>
                  <a:schemeClr val="tx1"/>
                </a:solidFill>
              </a:defRPr>
            </a:lvl1pPr>
            <a:lvl2pPr marL="400955" indent="0">
              <a:buNone/>
              <a:defRPr sz="1579">
                <a:solidFill>
                  <a:schemeClr val="tx1">
                    <a:tint val="75000"/>
                  </a:schemeClr>
                </a:solidFill>
              </a:defRPr>
            </a:lvl2pPr>
            <a:lvl3pPr marL="801909" indent="0">
              <a:buNone/>
              <a:defRPr sz="1579">
                <a:solidFill>
                  <a:schemeClr val="tx1">
                    <a:tint val="75000"/>
                  </a:schemeClr>
                </a:solidFill>
              </a:defRPr>
            </a:lvl3pPr>
            <a:lvl4pPr marL="1202863" indent="0">
              <a:buNone/>
              <a:defRPr sz="1403">
                <a:solidFill>
                  <a:schemeClr val="tx1">
                    <a:tint val="75000"/>
                  </a:schemeClr>
                </a:solidFill>
              </a:defRPr>
            </a:lvl4pPr>
            <a:lvl5pPr marL="1603817" indent="0">
              <a:buNone/>
              <a:defRPr sz="1403">
                <a:solidFill>
                  <a:schemeClr val="tx1">
                    <a:tint val="75000"/>
                  </a:schemeClr>
                </a:solidFill>
              </a:defRPr>
            </a:lvl5pPr>
            <a:lvl6pPr marL="2004772" indent="0">
              <a:buNone/>
              <a:defRPr sz="1403">
                <a:solidFill>
                  <a:schemeClr val="tx1">
                    <a:tint val="75000"/>
                  </a:schemeClr>
                </a:solidFill>
              </a:defRPr>
            </a:lvl6pPr>
            <a:lvl7pPr marL="2405726" indent="0">
              <a:buNone/>
              <a:defRPr sz="1403">
                <a:solidFill>
                  <a:schemeClr val="tx1">
                    <a:tint val="75000"/>
                  </a:schemeClr>
                </a:solidFill>
              </a:defRPr>
            </a:lvl7pPr>
            <a:lvl8pPr marL="2806681" indent="0">
              <a:buNone/>
              <a:defRPr sz="1403">
                <a:solidFill>
                  <a:schemeClr val="tx1">
                    <a:tint val="75000"/>
                  </a:schemeClr>
                </a:solidFill>
              </a:defRPr>
            </a:lvl8pPr>
            <a:lvl9pPr marL="3207635" indent="0">
              <a:buNone/>
              <a:defRPr sz="140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941C44-9B76-4786-842B-781D6C4B2CC2}" type="datetimeFigureOut">
              <a:rPr lang="en-NZ" smtClean="0"/>
              <a:t>9/02/2022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4ED701B-8DFF-48A5-A082-9CC090CBDB0E}" type="slidenum">
              <a:rPr lang="en-NZ" smtClean="0"/>
              <a:t>‹#›</a:t>
            </a:fld>
            <a:endParaRPr lang="en-NZ"/>
          </a:p>
        </p:txBody>
      </p:sp>
      <p:cxnSp>
        <p:nvCxnSpPr>
          <p:cNvPr id="15" name="Straight Connector 14"/>
          <p:cNvCxnSpPr/>
          <p:nvPr/>
        </p:nvCxnSpPr>
        <p:spPr>
          <a:xfrm>
            <a:off x="1275300" y="4194291"/>
            <a:ext cx="756849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03180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70896" y="887243"/>
            <a:ext cx="8423692" cy="116768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269241" y="2216622"/>
            <a:ext cx="4073581" cy="3801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24577" y="2223747"/>
            <a:ext cx="4073581" cy="3793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941C44-9B76-4786-842B-781D6C4B2CC2}" type="datetimeFigureOut">
              <a:rPr lang="en-NZ" smtClean="0"/>
              <a:t>9/02/2022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4ED701B-8DFF-48A5-A082-9CC090CBDB0E}" type="slidenum">
              <a:rPr lang="en-NZ" smtClean="0"/>
              <a:t>‹#›</a:t>
            </a:fld>
            <a:endParaRPr lang="en-NZ"/>
          </a:p>
        </p:txBody>
      </p:sp>
      <p:cxnSp>
        <p:nvCxnSpPr>
          <p:cNvPr id="35" name="Straight Connector 34"/>
          <p:cNvCxnSpPr/>
          <p:nvPr/>
        </p:nvCxnSpPr>
        <p:spPr>
          <a:xfrm>
            <a:off x="1274999" y="2036072"/>
            <a:ext cx="842534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6478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9120" y="886444"/>
            <a:ext cx="8425469" cy="116439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69119" y="2226180"/>
            <a:ext cx="4073581" cy="883994"/>
          </a:xfrm>
        </p:spPr>
        <p:txBody>
          <a:bodyPr anchor="b">
            <a:normAutofit/>
          </a:bodyPr>
          <a:lstStyle>
            <a:lvl1pPr marL="0" indent="0">
              <a:lnSpc>
                <a:spcPct val="100000"/>
              </a:lnSpc>
              <a:buNone/>
              <a:defRPr sz="1929" b="0" cap="all" baseline="0">
                <a:solidFill>
                  <a:schemeClr val="accent1"/>
                </a:solidFill>
              </a:defRPr>
            </a:lvl1pPr>
            <a:lvl2pPr marL="400955" indent="0">
              <a:buNone/>
              <a:defRPr sz="1754" b="1"/>
            </a:lvl2pPr>
            <a:lvl3pPr marL="801909" indent="0">
              <a:buNone/>
              <a:defRPr sz="1579" b="1"/>
            </a:lvl3pPr>
            <a:lvl4pPr marL="1202863" indent="0">
              <a:buNone/>
              <a:defRPr sz="1403" b="1"/>
            </a:lvl4pPr>
            <a:lvl5pPr marL="1603817" indent="0">
              <a:buNone/>
              <a:defRPr sz="1403" b="1"/>
            </a:lvl5pPr>
            <a:lvl6pPr marL="2004772" indent="0">
              <a:buNone/>
              <a:defRPr sz="1403" b="1"/>
            </a:lvl6pPr>
            <a:lvl7pPr marL="2405726" indent="0">
              <a:buNone/>
              <a:defRPr sz="1403" b="1"/>
            </a:lvl7pPr>
            <a:lvl8pPr marL="2806681" indent="0">
              <a:buNone/>
              <a:defRPr sz="1403" b="1"/>
            </a:lvl8pPr>
            <a:lvl9pPr marL="3207635" indent="0">
              <a:buNone/>
              <a:defRPr sz="1403" b="1"/>
            </a:lvl9pPr>
          </a:lstStyle>
          <a:p>
            <a:pPr lvl="0"/>
            <a:r>
              <a:rPr lang="en-US"/>
              <a:t>Click to edit Master text styles</a:t>
            </a:r>
          </a:p>
        </p:txBody>
      </p:sp>
      <p:sp>
        <p:nvSpPr>
          <p:cNvPr id="4" name="Content Placeholder 3"/>
          <p:cNvSpPr>
            <a:spLocks noGrp="1"/>
          </p:cNvSpPr>
          <p:nvPr>
            <p:ph sz="half" idx="2"/>
          </p:nvPr>
        </p:nvSpPr>
        <p:spPr>
          <a:xfrm>
            <a:off x="1269119" y="3113235"/>
            <a:ext cx="4073581" cy="2915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23342" y="2229988"/>
            <a:ext cx="4073581" cy="884318"/>
          </a:xfrm>
        </p:spPr>
        <p:txBody>
          <a:bodyPr anchor="b">
            <a:normAutofit/>
          </a:bodyPr>
          <a:lstStyle>
            <a:lvl1pPr marL="0" indent="0">
              <a:lnSpc>
                <a:spcPct val="100000"/>
              </a:lnSpc>
              <a:buNone/>
              <a:defRPr sz="1929" b="0" cap="all" baseline="0">
                <a:solidFill>
                  <a:schemeClr val="accent1"/>
                </a:solidFill>
              </a:defRPr>
            </a:lvl1pPr>
            <a:lvl2pPr marL="400955" indent="0">
              <a:buNone/>
              <a:defRPr sz="1754" b="1"/>
            </a:lvl2pPr>
            <a:lvl3pPr marL="801909" indent="0">
              <a:buNone/>
              <a:defRPr sz="1579" b="1"/>
            </a:lvl3pPr>
            <a:lvl4pPr marL="1202863" indent="0">
              <a:buNone/>
              <a:defRPr sz="1403" b="1"/>
            </a:lvl4pPr>
            <a:lvl5pPr marL="1603817" indent="0">
              <a:buNone/>
              <a:defRPr sz="1403" b="1"/>
            </a:lvl5pPr>
            <a:lvl6pPr marL="2004772" indent="0">
              <a:buNone/>
              <a:defRPr sz="1403" b="1"/>
            </a:lvl6pPr>
            <a:lvl7pPr marL="2405726" indent="0">
              <a:buNone/>
              <a:defRPr sz="1403" b="1"/>
            </a:lvl7pPr>
            <a:lvl8pPr marL="2806681" indent="0">
              <a:buNone/>
              <a:defRPr sz="1403" b="1"/>
            </a:lvl8pPr>
            <a:lvl9pPr marL="3207635" indent="0">
              <a:buNone/>
              <a:defRPr sz="1403" b="1"/>
            </a:lvl9pPr>
          </a:lstStyle>
          <a:p>
            <a:pPr lvl="0"/>
            <a:r>
              <a:rPr lang="en-US"/>
              <a:t>Click to edit Master text styles</a:t>
            </a:r>
          </a:p>
        </p:txBody>
      </p:sp>
      <p:sp>
        <p:nvSpPr>
          <p:cNvPr id="6" name="Content Placeholder 5"/>
          <p:cNvSpPr>
            <a:spLocks noGrp="1"/>
          </p:cNvSpPr>
          <p:nvPr>
            <p:ph sz="quarter" idx="4"/>
          </p:nvPr>
        </p:nvSpPr>
        <p:spPr>
          <a:xfrm>
            <a:off x="5623342" y="3110173"/>
            <a:ext cx="4073581" cy="2907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941C44-9B76-4786-842B-781D6C4B2CC2}" type="datetimeFigureOut">
              <a:rPr lang="en-NZ" smtClean="0"/>
              <a:t>9/02/2022</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4ED701B-8DFF-48A5-A082-9CC090CBDB0E}" type="slidenum">
              <a:rPr lang="en-NZ" smtClean="0"/>
              <a:t>‹#›</a:t>
            </a:fld>
            <a:endParaRPr lang="en-NZ"/>
          </a:p>
        </p:txBody>
      </p:sp>
      <p:cxnSp>
        <p:nvCxnSpPr>
          <p:cNvPr id="29" name="Straight Connector 28"/>
          <p:cNvCxnSpPr/>
          <p:nvPr/>
        </p:nvCxnSpPr>
        <p:spPr>
          <a:xfrm>
            <a:off x="1274999" y="2036072"/>
            <a:ext cx="842534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023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993106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941C44-9B76-4786-842B-781D6C4B2CC2}" type="datetimeFigureOut">
              <a:rPr lang="en-NZ" smtClean="0"/>
              <a:t>9/02/2022</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14ED701B-8DFF-48A5-A082-9CC090CBDB0E}" type="slidenum">
              <a:rPr lang="en-NZ" smtClean="0"/>
              <a:t>‹#›</a:t>
            </a:fld>
            <a:endParaRPr lang="en-NZ"/>
          </a:p>
        </p:txBody>
      </p:sp>
      <p:cxnSp>
        <p:nvCxnSpPr>
          <p:cNvPr id="25" name="Straight Connector 24"/>
          <p:cNvCxnSpPr/>
          <p:nvPr/>
        </p:nvCxnSpPr>
        <p:spPr>
          <a:xfrm>
            <a:off x="1274999" y="2036072"/>
            <a:ext cx="842534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9214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941C44-9B76-4786-842B-781D6C4B2CC2}" type="datetimeFigureOut">
              <a:rPr lang="en-NZ" smtClean="0"/>
              <a:t>9/02/2022</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14ED701B-8DFF-48A5-A082-9CC090CBDB0E}" type="slidenum">
              <a:rPr lang="en-NZ" smtClean="0"/>
              <a:t>‹#›</a:t>
            </a:fld>
            <a:endParaRPr lang="en-NZ"/>
          </a:p>
        </p:txBody>
      </p:sp>
    </p:spTree>
    <p:extLst>
      <p:ext uri="{BB962C8B-B14F-4D97-AF65-F5344CB8AC3E}">
        <p14:creationId xmlns:p14="http://schemas.microsoft.com/office/powerpoint/2010/main" val="9806354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6910" y="880721"/>
            <a:ext cx="2870355" cy="2477030"/>
          </a:xfrm>
        </p:spPr>
        <p:txBody>
          <a:bodyPr anchor="b">
            <a:normAutofit/>
          </a:bodyPr>
          <a:lstStyle>
            <a:lvl1pPr algn="l">
              <a:defRPr sz="2105"/>
            </a:lvl1pPr>
          </a:lstStyle>
          <a:p>
            <a:r>
              <a:rPr lang="en-US"/>
              <a:t>Click to edit Master title style</a:t>
            </a:r>
            <a:endParaRPr lang="en-US" dirty="0"/>
          </a:p>
        </p:txBody>
      </p:sp>
      <p:sp>
        <p:nvSpPr>
          <p:cNvPr id="3" name="Content Placeholder 2"/>
          <p:cNvSpPr>
            <a:spLocks noGrp="1"/>
          </p:cNvSpPr>
          <p:nvPr>
            <p:ph idx="1"/>
          </p:nvPr>
        </p:nvSpPr>
        <p:spPr>
          <a:xfrm>
            <a:off x="4423102" y="880720"/>
            <a:ext cx="5272655" cy="513549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66910" y="3533462"/>
            <a:ext cx="2872033" cy="2478203"/>
          </a:xfrm>
        </p:spPr>
        <p:txBody>
          <a:bodyPr/>
          <a:lstStyle>
            <a:lvl1pPr marL="0" indent="0" algn="l">
              <a:buNone/>
              <a:defRPr sz="1403"/>
            </a:lvl1pPr>
            <a:lvl2pPr marL="400955" indent="0">
              <a:buNone/>
              <a:defRPr sz="1228"/>
            </a:lvl2pPr>
            <a:lvl3pPr marL="801909" indent="0">
              <a:buNone/>
              <a:defRPr sz="1052"/>
            </a:lvl3pPr>
            <a:lvl4pPr marL="1202863" indent="0">
              <a:buNone/>
              <a:defRPr sz="877"/>
            </a:lvl4pPr>
            <a:lvl5pPr marL="1603817" indent="0">
              <a:buNone/>
              <a:defRPr sz="877"/>
            </a:lvl5pPr>
            <a:lvl6pPr marL="2004772" indent="0">
              <a:buNone/>
              <a:defRPr sz="877"/>
            </a:lvl6pPr>
            <a:lvl7pPr marL="2405726" indent="0">
              <a:buNone/>
              <a:defRPr sz="877"/>
            </a:lvl7pPr>
            <a:lvl8pPr marL="2806681" indent="0">
              <a:buNone/>
              <a:defRPr sz="877"/>
            </a:lvl8pPr>
            <a:lvl9pPr marL="3207635" indent="0">
              <a:buNone/>
              <a:defRPr sz="877"/>
            </a:lvl9pPr>
          </a:lstStyle>
          <a:p>
            <a:pPr lvl="0"/>
            <a:r>
              <a:rPr lang="en-US"/>
              <a:t>Click to edit Master text styles</a:t>
            </a:r>
          </a:p>
        </p:txBody>
      </p:sp>
      <p:sp>
        <p:nvSpPr>
          <p:cNvPr id="5" name="Date Placeholder 4"/>
          <p:cNvSpPr>
            <a:spLocks noGrp="1"/>
          </p:cNvSpPr>
          <p:nvPr>
            <p:ph type="dt" sz="half" idx="10"/>
          </p:nvPr>
        </p:nvSpPr>
        <p:spPr/>
        <p:txBody>
          <a:bodyPr/>
          <a:lstStyle/>
          <a:p>
            <a:fld id="{4F941C44-9B76-4786-842B-781D6C4B2CC2}" type="datetimeFigureOut">
              <a:rPr lang="en-NZ" smtClean="0"/>
              <a:t>9/02/2022</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4ED701B-8DFF-48A5-A082-9CC090CBDB0E}" type="slidenum">
              <a:rPr lang="en-NZ" smtClean="0"/>
              <a:t>‹#›</a:t>
            </a:fld>
            <a:endParaRPr lang="en-NZ"/>
          </a:p>
        </p:txBody>
      </p:sp>
      <p:cxnSp>
        <p:nvCxnSpPr>
          <p:cNvPr id="17" name="Straight Connector 16"/>
          <p:cNvCxnSpPr/>
          <p:nvPr/>
        </p:nvCxnSpPr>
        <p:spPr>
          <a:xfrm>
            <a:off x="1270074" y="3533460"/>
            <a:ext cx="28671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78128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557319" y="531505"/>
            <a:ext cx="3573175" cy="5675930"/>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272640" y="1245079"/>
            <a:ext cx="4851593" cy="2017880"/>
          </a:xfrm>
        </p:spPr>
        <p:txBody>
          <a:bodyPr anchor="b">
            <a:normAutofit/>
          </a:bodyPr>
          <a:lstStyle>
            <a:lvl1pPr>
              <a:defRPr sz="2806"/>
            </a:lvl1pPr>
          </a:lstStyle>
          <a:p>
            <a:r>
              <a:rPr lang="en-US"/>
              <a:t>Click to edit Master title style</a:t>
            </a:r>
            <a:endParaRPr lang="en-US" dirty="0"/>
          </a:p>
        </p:txBody>
      </p:sp>
      <p:sp>
        <p:nvSpPr>
          <p:cNvPr id="3" name="Picture Placeholder 2"/>
          <p:cNvSpPr>
            <a:spLocks noGrp="1" noChangeAspect="1"/>
          </p:cNvSpPr>
          <p:nvPr>
            <p:ph type="pic" idx="1"/>
          </p:nvPr>
        </p:nvSpPr>
        <p:spPr>
          <a:xfrm>
            <a:off x="7124709" y="1237396"/>
            <a:ext cx="2447726" cy="4261910"/>
          </a:xfrm>
          <a:solidFill>
            <a:schemeClr val="bg1">
              <a:lumMod val="85000"/>
            </a:schemeClr>
          </a:solidFill>
          <a:ln w="9525" cap="sq">
            <a:noFill/>
            <a:miter lim="800000"/>
          </a:ln>
          <a:effectLst/>
        </p:spPr>
        <p:txBody>
          <a:bodyPr anchor="t"/>
          <a:lstStyle>
            <a:lvl1pPr marL="0" indent="0" algn="ctr">
              <a:buNone/>
              <a:defRPr sz="2806"/>
            </a:lvl1pPr>
            <a:lvl2pPr marL="400955" indent="0">
              <a:buNone/>
              <a:defRPr sz="2456"/>
            </a:lvl2pPr>
            <a:lvl3pPr marL="801909" indent="0">
              <a:buNone/>
              <a:defRPr sz="2105"/>
            </a:lvl3pPr>
            <a:lvl4pPr marL="1202863" indent="0">
              <a:buNone/>
              <a:defRPr sz="1754"/>
            </a:lvl4pPr>
            <a:lvl5pPr marL="1603817" indent="0">
              <a:buNone/>
              <a:defRPr sz="1754"/>
            </a:lvl5pPr>
            <a:lvl6pPr marL="2004772" indent="0">
              <a:buNone/>
              <a:defRPr sz="1754"/>
            </a:lvl6pPr>
            <a:lvl7pPr marL="2405726" indent="0">
              <a:buNone/>
              <a:defRPr sz="1754"/>
            </a:lvl7pPr>
            <a:lvl8pPr marL="2806681" indent="0">
              <a:buNone/>
              <a:defRPr sz="1754"/>
            </a:lvl8pPr>
            <a:lvl9pPr marL="3207635" indent="0">
              <a:buNone/>
              <a:defRPr sz="1754"/>
            </a:lvl9pPr>
          </a:lstStyle>
          <a:p>
            <a:r>
              <a:rPr lang="en-US"/>
              <a:t>Click icon to add picture</a:t>
            </a:r>
            <a:endParaRPr lang="en-US" dirty="0"/>
          </a:p>
        </p:txBody>
      </p:sp>
      <p:sp>
        <p:nvSpPr>
          <p:cNvPr id="4" name="Text Placeholder 3"/>
          <p:cNvSpPr>
            <a:spLocks noGrp="1"/>
          </p:cNvSpPr>
          <p:nvPr>
            <p:ph type="body" sz="half" idx="2"/>
          </p:nvPr>
        </p:nvSpPr>
        <p:spPr>
          <a:xfrm>
            <a:off x="1271871" y="3467875"/>
            <a:ext cx="4844644" cy="2208756"/>
          </a:xfrm>
        </p:spPr>
        <p:txBody>
          <a:bodyPr>
            <a:normAutofit/>
          </a:bodyPr>
          <a:lstStyle>
            <a:lvl1pPr marL="0" indent="0" algn="l">
              <a:buNone/>
              <a:defRPr sz="1579"/>
            </a:lvl1pPr>
            <a:lvl2pPr marL="400955" indent="0">
              <a:buNone/>
              <a:defRPr sz="1228"/>
            </a:lvl2pPr>
            <a:lvl3pPr marL="801909" indent="0">
              <a:buNone/>
              <a:defRPr sz="1052"/>
            </a:lvl3pPr>
            <a:lvl4pPr marL="1202863" indent="0">
              <a:buNone/>
              <a:defRPr sz="877"/>
            </a:lvl4pPr>
            <a:lvl5pPr marL="1603817" indent="0">
              <a:buNone/>
              <a:defRPr sz="877"/>
            </a:lvl5pPr>
            <a:lvl6pPr marL="2004772" indent="0">
              <a:buNone/>
              <a:defRPr sz="877"/>
            </a:lvl6pPr>
            <a:lvl7pPr marL="2405726" indent="0">
              <a:buNone/>
              <a:defRPr sz="877"/>
            </a:lvl7pPr>
            <a:lvl8pPr marL="2806681" indent="0">
              <a:buNone/>
              <a:defRPr sz="877"/>
            </a:lvl8pPr>
            <a:lvl9pPr marL="3207635" indent="0">
              <a:buNone/>
              <a:defRPr sz="877"/>
            </a:lvl9pPr>
          </a:lstStyle>
          <a:p>
            <a:pPr lvl="0"/>
            <a:r>
              <a:rPr lang="en-US"/>
              <a:t>Click to edit Master text styles</a:t>
            </a:r>
          </a:p>
        </p:txBody>
      </p:sp>
      <p:sp>
        <p:nvSpPr>
          <p:cNvPr id="5" name="Date Placeholder 4"/>
          <p:cNvSpPr>
            <a:spLocks noGrp="1"/>
          </p:cNvSpPr>
          <p:nvPr>
            <p:ph type="dt" sz="half" idx="10"/>
          </p:nvPr>
        </p:nvSpPr>
        <p:spPr>
          <a:xfrm>
            <a:off x="1269288" y="6029505"/>
            <a:ext cx="4847228" cy="352876"/>
          </a:xfrm>
        </p:spPr>
        <p:txBody>
          <a:bodyPr/>
          <a:lstStyle>
            <a:lvl1pPr algn="l">
              <a:defRPr/>
            </a:lvl1pPr>
          </a:lstStyle>
          <a:p>
            <a:fld id="{4F941C44-9B76-4786-842B-781D6C4B2CC2}" type="datetimeFigureOut">
              <a:rPr lang="en-NZ" smtClean="0"/>
              <a:t>9/02/2022</a:t>
            </a:fld>
            <a:endParaRPr lang="en-NZ"/>
          </a:p>
        </p:txBody>
      </p:sp>
      <p:sp>
        <p:nvSpPr>
          <p:cNvPr id="6" name="Footer Placeholder 5"/>
          <p:cNvSpPr>
            <a:spLocks noGrp="1"/>
          </p:cNvSpPr>
          <p:nvPr>
            <p:ph type="ftr" sz="quarter" idx="11"/>
          </p:nvPr>
        </p:nvSpPr>
        <p:spPr>
          <a:xfrm>
            <a:off x="1269287" y="351243"/>
            <a:ext cx="4859201" cy="353767"/>
          </a:xfrm>
        </p:spPr>
        <p:txBody>
          <a:bodyPr/>
          <a:lstStyle/>
          <a:p>
            <a:endParaRPr lang="en-NZ"/>
          </a:p>
        </p:txBody>
      </p:sp>
      <p:sp>
        <p:nvSpPr>
          <p:cNvPr id="7" name="Slide Number Placeholder 6"/>
          <p:cNvSpPr>
            <a:spLocks noGrp="1"/>
          </p:cNvSpPr>
          <p:nvPr>
            <p:ph type="sldNum" sz="quarter" idx="12"/>
          </p:nvPr>
        </p:nvSpPr>
        <p:spPr/>
        <p:txBody>
          <a:bodyPr/>
          <a:lstStyle/>
          <a:p>
            <a:fld id="{14ED701B-8DFF-48A5-A082-9CC090CBDB0E}" type="slidenum">
              <a:rPr lang="en-NZ" smtClean="0"/>
              <a:t>‹#›</a:t>
            </a:fld>
            <a:endParaRPr lang="en-NZ"/>
          </a:p>
        </p:txBody>
      </p:sp>
      <p:cxnSp>
        <p:nvCxnSpPr>
          <p:cNvPr id="31" name="Straight Connector 30"/>
          <p:cNvCxnSpPr/>
          <p:nvPr/>
        </p:nvCxnSpPr>
        <p:spPr>
          <a:xfrm>
            <a:off x="1269288" y="3465242"/>
            <a:ext cx="484722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4274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941C44-9B76-4786-842B-781D6C4B2CC2}" type="datetimeFigureOut">
              <a:rPr lang="en-NZ" smtClean="0"/>
              <a:t>9/02/2022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4ED701B-8DFF-48A5-A082-9CC090CBDB0E}" type="slidenum">
              <a:rPr lang="en-NZ" smtClean="0"/>
              <a:t>‹#›</a:t>
            </a:fld>
            <a:endParaRPr lang="en-NZ"/>
          </a:p>
        </p:txBody>
      </p:sp>
      <p:cxnSp>
        <p:nvCxnSpPr>
          <p:cNvPr id="26" name="Straight Connector 25"/>
          <p:cNvCxnSpPr/>
          <p:nvPr/>
        </p:nvCxnSpPr>
        <p:spPr>
          <a:xfrm>
            <a:off x="1274999" y="2036072"/>
            <a:ext cx="842534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83100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77659" y="880721"/>
            <a:ext cx="1416931" cy="513666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66911" y="880721"/>
            <a:ext cx="6865518" cy="51366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941C44-9B76-4786-842B-781D6C4B2CC2}" type="datetimeFigureOut">
              <a:rPr lang="en-NZ" smtClean="0"/>
              <a:t>9/02/2022</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4ED701B-8DFF-48A5-A082-9CC090CBDB0E}" type="slidenum">
              <a:rPr lang="en-NZ" smtClean="0"/>
              <a:t>‹#›</a:t>
            </a:fld>
            <a:endParaRPr lang="en-NZ"/>
          </a:p>
        </p:txBody>
      </p:sp>
      <p:cxnSp>
        <p:nvCxnSpPr>
          <p:cNvPr id="15" name="Straight Connector 14"/>
          <p:cNvCxnSpPr/>
          <p:nvPr/>
        </p:nvCxnSpPr>
        <p:spPr>
          <a:xfrm>
            <a:off x="8277658" y="880721"/>
            <a:ext cx="0" cy="5136665"/>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032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1001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483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20912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32915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82028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53749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320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C764DE79-268F-4C1A-8933-263129D2AF90}" type="datetimeFigureOut">
              <a:rPr lang="en-US" dirty="0"/>
              <a:t>2/9/2022</a:t>
            </a:fld>
            <a:endParaRPr 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27946999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702" r:id="rId12"/>
    <p:sldLayoutId id="2147483703" r:id="rId13"/>
    <p:sldLayoutId id="2147483704" r:id="rId14"/>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226099"/>
            <a:ext cx="10691813" cy="452604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val="0"/>
              </a:ext>
            </a:extLst>
          </a:blip>
          <a:srcRect t="1538" b="-1538"/>
          <a:stretch/>
        </p:blipFill>
        <p:spPr bwMode="black">
          <a:xfrm>
            <a:off x="0" y="6753311"/>
            <a:ext cx="10691813" cy="818966"/>
          </a:xfrm>
          <a:prstGeom prst="rect">
            <a:avLst/>
          </a:prstGeom>
        </p:spPr>
      </p:pic>
      <p:sp>
        <p:nvSpPr>
          <p:cNvPr id="2" name="Title Placeholder 1"/>
          <p:cNvSpPr>
            <a:spLocks noGrp="1"/>
          </p:cNvSpPr>
          <p:nvPr>
            <p:ph type="title"/>
          </p:nvPr>
        </p:nvSpPr>
        <p:spPr>
          <a:xfrm>
            <a:off x="1272968" y="886835"/>
            <a:ext cx="8421622" cy="115658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72968" y="2221972"/>
            <a:ext cx="8421622" cy="38036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24627" y="364174"/>
            <a:ext cx="3069963" cy="340837"/>
          </a:xfrm>
          <a:prstGeom prst="rect">
            <a:avLst/>
          </a:prstGeom>
        </p:spPr>
        <p:txBody>
          <a:bodyPr vert="horz" lIns="91440" tIns="45720" rIns="91440" bIns="45720" rtlCol="0" anchor="ctr"/>
          <a:lstStyle>
            <a:lvl1pPr algn="r">
              <a:defRPr sz="877">
                <a:solidFill>
                  <a:schemeClr val="tx1">
                    <a:tint val="75000"/>
                  </a:schemeClr>
                </a:solidFill>
              </a:defRPr>
            </a:lvl1pPr>
          </a:lstStyle>
          <a:p>
            <a:fld id="{48A87A34-81AB-432B-8DAE-1953F412C126}" type="datetimeFigureOut">
              <a:rPr lang="en-US" dirty="0"/>
              <a:pPr/>
              <a:t>2/9/2022</a:t>
            </a:fld>
            <a:endParaRPr lang="en-US" dirty="0"/>
          </a:p>
        </p:txBody>
      </p:sp>
      <p:sp>
        <p:nvSpPr>
          <p:cNvPr id="5" name="Footer Placeholder 4"/>
          <p:cNvSpPr>
            <a:spLocks noGrp="1"/>
          </p:cNvSpPr>
          <p:nvPr>
            <p:ph type="ftr" sz="quarter" idx="3"/>
          </p:nvPr>
        </p:nvSpPr>
        <p:spPr>
          <a:xfrm>
            <a:off x="1272967" y="363003"/>
            <a:ext cx="5208081" cy="340837"/>
          </a:xfrm>
          <a:prstGeom prst="rect">
            <a:avLst/>
          </a:prstGeom>
        </p:spPr>
        <p:txBody>
          <a:bodyPr vert="horz" lIns="91440" tIns="45720" rIns="91440" bIns="45720" rtlCol="0" anchor="ctr"/>
          <a:lstStyle>
            <a:lvl1pPr algn="l">
              <a:defRPr sz="87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20991" y="880720"/>
            <a:ext cx="711226" cy="555103"/>
          </a:xfrm>
          <a:prstGeom prst="rect">
            <a:avLst/>
          </a:prstGeom>
        </p:spPr>
        <p:txBody>
          <a:bodyPr vert="horz" lIns="91440" tIns="45720" rIns="91440" bIns="45720" rtlCol="0" anchor="t"/>
          <a:lstStyle>
            <a:lvl1pPr algn="r">
              <a:defRPr sz="2456">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755440"/>
            <a:ext cx="10691813"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98699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ransition>
    <p:fade/>
  </p:transition>
  <p:txStyles>
    <p:titleStyle>
      <a:lvl1pPr algn="l" defTabSz="801909" rtl="0" eaLnBrk="1" latinLnBrk="0" hangingPunct="1">
        <a:lnSpc>
          <a:spcPct val="90000"/>
        </a:lnSpc>
        <a:spcBef>
          <a:spcPct val="0"/>
        </a:spcBef>
        <a:buNone/>
        <a:defRPr sz="2806" b="0" i="0" kern="1200" cap="all">
          <a:solidFill>
            <a:schemeClr val="tx1"/>
          </a:solidFill>
          <a:effectLst/>
          <a:latin typeface="+mj-lt"/>
          <a:ea typeface="+mj-ea"/>
          <a:cs typeface="+mj-cs"/>
        </a:defRPr>
      </a:lvl1pPr>
    </p:titleStyle>
    <p:bodyStyle>
      <a:lvl1pPr marL="200477" indent="-200477" algn="l" defTabSz="801909" rtl="0" eaLnBrk="1" latinLnBrk="0" hangingPunct="1">
        <a:lnSpc>
          <a:spcPct val="120000"/>
        </a:lnSpc>
        <a:spcBef>
          <a:spcPts val="877"/>
        </a:spcBef>
        <a:buClr>
          <a:schemeClr val="accent1"/>
        </a:buClr>
        <a:buSzPct val="100000"/>
        <a:buFont typeface="Arial" panose="020B0604020202020204" pitchFamily="34" charset="0"/>
        <a:buChar char="•"/>
        <a:defRPr sz="1754" kern="1200">
          <a:solidFill>
            <a:schemeClr val="tx1"/>
          </a:solidFill>
          <a:effectLst/>
          <a:latin typeface="+mn-lt"/>
          <a:ea typeface="+mn-ea"/>
          <a:cs typeface="+mn-cs"/>
        </a:defRPr>
      </a:lvl1pPr>
      <a:lvl2pPr marL="601432"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579" kern="1200" cap="none" baseline="0">
          <a:solidFill>
            <a:schemeClr val="tx1"/>
          </a:solidFill>
          <a:effectLst/>
          <a:latin typeface="+mn-lt"/>
          <a:ea typeface="+mn-ea"/>
          <a:cs typeface="+mn-cs"/>
        </a:defRPr>
      </a:lvl2pPr>
      <a:lvl3pPr marL="1002386"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403" kern="1200">
          <a:solidFill>
            <a:schemeClr val="tx1"/>
          </a:solidFill>
          <a:effectLst/>
          <a:latin typeface="+mn-lt"/>
          <a:ea typeface="+mn-ea"/>
          <a:cs typeface="+mn-cs"/>
        </a:defRPr>
      </a:lvl3pPr>
      <a:lvl4pPr marL="1403340"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228" kern="1200" cap="none" baseline="0">
          <a:solidFill>
            <a:schemeClr val="tx1"/>
          </a:solidFill>
          <a:effectLst/>
          <a:latin typeface="+mn-lt"/>
          <a:ea typeface="+mn-ea"/>
          <a:cs typeface="+mn-cs"/>
        </a:defRPr>
      </a:lvl4pPr>
      <a:lvl5pPr marL="1804295"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052" kern="1200">
          <a:solidFill>
            <a:schemeClr val="tx1"/>
          </a:solidFill>
          <a:effectLst/>
          <a:latin typeface="+mn-lt"/>
          <a:ea typeface="+mn-ea"/>
          <a:cs typeface="+mn-cs"/>
        </a:defRPr>
      </a:lvl5pPr>
      <a:lvl6pPr marL="2205249"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052" kern="1200">
          <a:solidFill>
            <a:schemeClr val="tx1"/>
          </a:solidFill>
          <a:effectLst/>
          <a:latin typeface="+mn-lt"/>
          <a:ea typeface="+mn-ea"/>
          <a:cs typeface="+mn-cs"/>
        </a:defRPr>
      </a:lvl6pPr>
      <a:lvl7pPr marL="2606204"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052" kern="1200">
          <a:solidFill>
            <a:schemeClr val="tx1"/>
          </a:solidFill>
          <a:effectLst/>
          <a:latin typeface="+mn-lt"/>
          <a:ea typeface="+mn-ea"/>
          <a:cs typeface="+mn-cs"/>
        </a:defRPr>
      </a:lvl7pPr>
      <a:lvl8pPr marL="3007158"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052" kern="1200" baseline="0">
          <a:solidFill>
            <a:schemeClr val="tx1"/>
          </a:solidFill>
          <a:effectLst/>
          <a:latin typeface="+mn-lt"/>
          <a:ea typeface="+mn-ea"/>
          <a:cs typeface="+mn-cs"/>
        </a:defRPr>
      </a:lvl8pPr>
      <a:lvl9pPr marL="3408112" indent="-200477" algn="l" defTabSz="801909" rtl="0" eaLnBrk="1" latinLnBrk="0" hangingPunct="1">
        <a:lnSpc>
          <a:spcPct val="120000"/>
        </a:lnSpc>
        <a:spcBef>
          <a:spcPts val="439"/>
        </a:spcBef>
        <a:buClr>
          <a:schemeClr val="accent1"/>
        </a:buClr>
        <a:buSzPct val="100000"/>
        <a:buFont typeface="Arial" panose="020B0604020202020204" pitchFamily="34" charset="0"/>
        <a:buChar char="•"/>
        <a:defRPr sz="1052" kern="1200" baseline="0">
          <a:solidFill>
            <a:schemeClr val="tx1"/>
          </a:solidFill>
          <a:effectLst/>
          <a:latin typeface="+mn-lt"/>
          <a:ea typeface="+mn-ea"/>
          <a:cs typeface="+mn-cs"/>
        </a:defRPr>
      </a:lvl9pPr>
    </p:bodyStyle>
    <p:otherStyle>
      <a:defPPr>
        <a:defRPr lang="en-US"/>
      </a:defPPr>
      <a:lvl1pPr marL="0" algn="l" defTabSz="801909" rtl="0" eaLnBrk="1" latinLnBrk="0" hangingPunct="1">
        <a:defRPr sz="1579" kern="1200">
          <a:solidFill>
            <a:schemeClr val="tx1"/>
          </a:solidFill>
          <a:latin typeface="+mn-lt"/>
          <a:ea typeface="+mn-ea"/>
          <a:cs typeface="+mn-cs"/>
        </a:defRPr>
      </a:lvl1pPr>
      <a:lvl2pPr marL="400955" algn="l" defTabSz="801909" rtl="0" eaLnBrk="1" latinLnBrk="0" hangingPunct="1">
        <a:defRPr sz="1579" kern="1200">
          <a:solidFill>
            <a:schemeClr val="tx1"/>
          </a:solidFill>
          <a:latin typeface="+mn-lt"/>
          <a:ea typeface="+mn-ea"/>
          <a:cs typeface="+mn-cs"/>
        </a:defRPr>
      </a:lvl2pPr>
      <a:lvl3pPr marL="801909" algn="l" defTabSz="801909" rtl="0" eaLnBrk="1" latinLnBrk="0" hangingPunct="1">
        <a:defRPr sz="1579" kern="1200">
          <a:solidFill>
            <a:schemeClr val="tx1"/>
          </a:solidFill>
          <a:latin typeface="+mn-lt"/>
          <a:ea typeface="+mn-ea"/>
          <a:cs typeface="+mn-cs"/>
        </a:defRPr>
      </a:lvl3pPr>
      <a:lvl4pPr marL="1202863" algn="l" defTabSz="801909" rtl="0" eaLnBrk="1" latinLnBrk="0" hangingPunct="1">
        <a:defRPr sz="1579" kern="1200">
          <a:solidFill>
            <a:schemeClr val="tx1"/>
          </a:solidFill>
          <a:latin typeface="+mn-lt"/>
          <a:ea typeface="+mn-ea"/>
          <a:cs typeface="+mn-cs"/>
        </a:defRPr>
      </a:lvl4pPr>
      <a:lvl5pPr marL="1603817" algn="l" defTabSz="801909" rtl="0" eaLnBrk="1" latinLnBrk="0" hangingPunct="1">
        <a:defRPr sz="1579" kern="1200">
          <a:solidFill>
            <a:schemeClr val="tx1"/>
          </a:solidFill>
          <a:latin typeface="+mn-lt"/>
          <a:ea typeface="+mn-ea"/>
          <a:cs typeface="+mn-cs"/>
        </a:defRPr>
      </a:lvl5pPr>
      <a:lvl6pPr marL="2004772" algn="l" defTabSz="801909" rtl="0" eaLnBrk="1" latinLnBrk="0" hangingPunct="1">
        <a:defRPr sz="1579" kern="1200">
          <a:solidFill>
            <a:schemeClr val="tx1"/>
          </a:solidFill>
          <a:latin typeface="+mn-lt"/>
          <a:ea typeface="+mn-ea"/>
          <a:cs typeface="+mn-cs"/>
        </a:defRPr>
      </a:lvl6pPr>
      <a:lvl7pPr marL="2405726" algn="l" defTabSz="801909" rtl="0" eaLnBrk="1" latinLnBrk="0" hangingPunct="1">
        <a:defRPr sz="1579" kern="1200">
          <a:solidFill>
            <a:schemeClr val="tx1"/>
          </a:solidFill>
          <a:latin typeface="+mn-lt"/>
          <a:ea typeface="+mn-ea"/>
          <a:cs typeface="+mn-cs"/>
        </a:defRPr>
      </a:lvl7pPr>
      <a:lvl8pPr marL="2806681" algn="l" defTabSz="801909" rtl="0" eaLnBrk="1" latinLnBrk="0" hangingPunct="1">
        <a:defRPr sz="1579" kern="1200">
          <a:solidFill>
            <a:schemeClr val="tx1"/>
          </a:solidFill>
          <a:latin typeface="+mn-lt"/>
          <a:ea typeface="+mn-ea"/>
          <a:cs typeface="+mn-cs"/>
        </a:defRPr>
      </a:lvl8pPr>
      <a:lvl9pPr marL="3207635" algn="l" defTabSz="80190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owll.massey.ac.nz/about-OWLL/studyup.php" TargetMode="Externa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massey.ac.nz/?a59cf3326e" TargetMode="External"/><Relationship Id="rId2" Type="http://schemas.openxmlformats.org/officeDocument/2006/relationships/hyperlink" Target="http://owll.massey.ac.nz/referencing/plagiarism.php"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hyperlink" Target="https://owll.massey.ac.nz/about-OWLL/studyup-resources.php" TargetMode="External"/><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8" Type="http://schemas.openxmlformats.org/officeDocument/2006/relationships/hyperlink" Target="https://www.massey.ac.nz/massey/student-life/services-and-resources/disability-services/disability-services_home.cfm" TargetMode="External"/><Relationship Id="rId3" Type="http://schemas.openxmlformats.org/officeDocument/2006/relationships/hyperlink" Target="https://www.massey.ac.nz/massey/student-life/services-and-resources/academic-skills-support/pre-reading/extramural-assignment-pre-reading-service.cfm" TargetMode="External"/><Relationship Id="rId7" Type="http://schemas.openxmlformats.org/officeDocument/2006/relationships/hyperlink" Target="http://owll.massey.ac.nz/index.php" TargetMode="External"/><Relationship Id="rId2" Type="http://schemas.openxmlformats.org/officeDocument/2006/relationships/hyperlink" Target="https://www.massey.ac.nz/ctlcontacts" TargetMode="External"/><Relationship Id="rId1" Type="http://schemas.openxmlformats.org/officeDocument/2006/relationships/slideLayout" Target="../slideLayouts/slideLayout14.xml"/><Relationship Id="rId6" Type="http://schemas.openxmlformats.org/officeDocument/2006/relationships/hyperlink" Target="https://stream.massey.ac.nz/mod/forum/view.php?id=169" TargetMode="External"/><Relationship Id="rId5" Type="http://schemas.openxmlformats.org/officeDocument/2006/relationships/hyperlink" Target="http://owll.massey.ac.nz/about-OWLL/workshops.php" TargetMode="External"/><Relationship Id="rId10" Type="http://schemas.openxmlformats.org/officeDocument/2006/relationships/hyperlink" Target="https://www.massey.ac.nz/massey/maori/maori-student-centre/maori-student-centre_home.cfm" TargetMode="External"/><Relationship Id="rId4" Type="http://schemas.openxmlformats.org/officeDocument/2006/relationships/hyperlink" Target="https://stream.massey.ac.nz/course/view.php?id=22&amp;section=5" TargetMode="External"/><Relationship Id="rId9" Type="http://schemas.openxmlformats.org/officeDocument/2006/relationships/hyperlink" Target="https://stream.massey.ac.nz/course/view.php?id=22&amp;section=17"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1.xml"/><Relationship Id="rId5" Type="http://schemas.openxmlformats.org/officeDocument/2006/relationships/hyperlink" Target="https://massey-nz.libcal.com/" TargetMode="External"/><Relationship Id="rId4" Type="http://schemas.openxmlformats.org/officeDocument/2006/relationships/hyperlink" Target="mailto:learnersuccess@massey.ac.nz"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https://www.turnitin.com/resources/plagiarism-spectrum-2-0" TargetMode="External"/><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9.png"/><Relationship Id="rId5" Type="http://schemas.microsoft.com/office/2007/relationships/hdphoto" Target="../media/hdphoto1.wdp"/><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a:extLst>
              <a:ext uri="{FF2B5EF4-FFF2-40B4-BE49-F238E27FC236}">
                <a16:creationId xmlns:a16="http://schemas.microsoft.com/office/drawing/2014/main" id="{9B4673DF-09AA-49FF-B927-5243A76198B6}"/>
              </a:ext>
            </a:extLst>
          </p:cNvPr>
          <p:cNvSpPr>
            <a:spLocks noGrp="1"/>
          </p:cNvSpPr>
          <p:nvPr>
            <p:ph type="title" idx="4294967295"/>
          </p:nvPr>
        </p:nvSpPr>
        <p:spPr/>
        <p:txBody>
          <a:bodyPr>
            <a:normAutofit/>
          </a:bodyPr>
          <a:lstStyle/>
          <a:p>
            <a:r>
              <a:rPr lang="en-US" sz="5400" dirty="0"/>
              <a:t>Introduction</a:t>
            </a:r>
            <a:endParaRPr lang="en-NZ" dirty="0"/>
          </a:p>
        </p:txBody>
      </p:sp>
      <p:pic>
        <p:nvPicPr>
          <p:cNvPr id="3" name="Picture 2" descr="STUDYUP: KNOWLEDGE TO GO">
            <a:hlinkClick r:id="rId2"/>
            <a:extLst>
              <a:ext uri="{FF2B5EF4-FFF2-40B4-BE49-F238E27FC236}">
                <a16:creationId xmlns:a16="http://schemas.microsoft.com/office/drawing/2014/main" id="{28779ED6-4811-4437-9C4C-19A5CF00C7D3}"/>
              </a:ext>
            </a:extLst>
          </p:cNvPr>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51520" y="195486"/>
            <a:ext cx="3096344" cy="1008112"/>
          </a:xfrm>
          <a:prstGeom prst="rect">
            <a:avLst/>
          </a:prstGeom>
          <a:noFill/>
          <a:ln>
            <a:noFill/>
          </a:ln>
        </p:spPr>
      </p:pic>
      <p:sp>
        <p:nvSpPr>
          <p:cNvPr id="2" name="Text Placeholder 1">
            <a:extLst>
              <a:ext uri="{FF2B5EF4-FFF2-40B4-BE49-F238E27FC236}">
                <a16:creationId xmlns:a16="http://schemas.microsoft.com/office/drawing/2014/main" id="{DA1C8830-97A0-1544-8FC5-5BBDEA317A8A}"/>
              </a:ext>
              <a:ext uri="{C183D7F6-B498-43B3-948B-1728B52AA6E4}">
                <adec:decorative xmlns:adec="http://schemas.microsoft.com/office/drawing/2017/decorative" val="0"/>
              </a:ext>
            </a:extLst>
          </p:cNvPr>
          <p:cNvSpPr>
            <a:spLocks noGrp="1"/>
          </p:cNvSpPr>
          <p:nvPr>
            <p:ph type="body" sz="quarter" idx="10"/>
          </p:nvPr>
        </p:nvSpPr>
        <p:spPr>
          <a:xfrm>
            <a:off x="768211" y="2266491"/>
            <a:ext cx="9155391" cy="2721108"/>
          </a:xfrm>
        </p:spPr>
        <p:txBody>
          <a:bodyPr>
            <a:normAutofit/>
          </a:bodyPr>
          <a:lstStyle/>
          <a:p>
            <a:r>
              <a:rPr lang="en-US" sz="5400" dirty="0">
                <a:latin typeface="Arial" panose="020B0604020202020204" pitchFamily="34" charset="0"/>
                <a:cs typeface="Arial" panose="020B0604020202020204" pitchFamily="34" charset="0"/>
              </a:rPr>
              <a:t>Academic integrity &amp; How to Avoid Plagiarism</a:t>
            </a:r>
          </a:p>
        </p:txBody>
      </p:sp>
      <p:pic>
        <p:nvPicPr>
          <p:cNvPr id="6" name="Picture 5" descr="Image of the Centre for Learner Success logo">
            <a:extLst>
              <a:ext uri="{FF2B5EF4-FFF2-40B4-BE49-F238E27FC236}">
                <a16:creationId xmlns:a16="http://schemas.microsoft.com/office/drawing/2014/main" id="{0B39EB80-8A08-4ABF-A10E-DB5D04AD48B6}"/>
              </a:ext>
            </a:extLst>
          </p:cNvPr>
          <p:cNvPicPr>
            <a:picLocks noChangeAspect="1"/>
          </p:cNvPicPr>
          <p:nvPr/>
        </p:nvPicPr>
        <p:blipFill>
          <a:blip r:embed="rId4"/>
          <a:stretch>
            <a:fillRect/>
          </a:stretch>
        </p:blipFill>
        <p:spPr>
          <a:xfrm>
            <a:off x="369946" y="5537261"/>
            <a:ext cx="1992776" cy="1276093"/>
          </a:xfrm>
          <a:prstGeom prst="rect">
            <a:avLst/>
          </a:prstGeom>
        </p:spPr>
      </p:pic>
    </p:spTree>
    <p:extLst>
      <p:ext uri="{BB962C8B-B14F-4D97-AF65-F5344CB8AC3E}">
        <p14:creationId xmlns:p14="http://schemas.microsoft.com/office/powerpoint/2010/main" val="2976012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i="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The verdict #1</a:t>
            </a:r>
          </a:p>
        </p:txBody>
      </p:sp>
      <p:sp>
        <p:nvSpPr>
          <p:cNvPr id="7" name="TextBox 6">
            <a:extLst>
              <a:ext uri="{FF2B5EF4-FFF2-40B4-BE49-F238E27FC236}">
                <a16:creationId xmlns:a16="http://schemas.microsoft.com/office/drawing/2014/main" id="{ADBCD565-E2C4-4C67-BFF5-B15385A4C2D2}"/>
              </a:ext>
            </a:extLst>
          </p:cNvPr>
          <p:cNvSpPr txBox="1"/>
          <p:nvPr/>
        </p:nvSpPr>
        <p:spPr>
          <a:xfrm>
            <a:off x="674688" y="3826680"/>
            <a:ext cx="9155391" cy="2339102"/>
          </a:xfrm>
          <a:prstGeom prst="rect">
            <a:avLst/>
          </a:prstGeom>
          <a:noFill/>
        </p:spPr>
        <p:txBody>
          <a:bodyPr wrap="square" rtlCol="0">
            <a:spAutoFit/>
          </a:bodyPr>
          <a:lstStyle/>
          <a:p>
            <a:pPr marL="342900" lvl="0" indent="-342900" defTabSz="914400" eaLnBrk="0" fontAlgn="base" hangingPunct="0">
              <a:spcBef>
                <a:spcPts val="1200"/>
              </a:spcBef>
              <a:spcAft>
                <a:spcPts val="1800"/>
              </a:spcAft>
              <a:buSzPct val="75000"/>
              <a:buFont typeface="Arial" charset="0"/>
              <a:buChar char="•"/>
            </a:pPr>
            <a:r>
              <a:rPr lang="en-US" sz="2400" dirty="0">
                <a:solidFill>
                  <a:schemeClr val="bg1"/>
                </a:solidFill>
                <a:latin typeface="Arial" panose="020B0604020202020204" pitchFamily="34" charset="0"/>
                <a:ea typeface="ＭＳ Ｐゴシック" charset="0"/>
                <a:cs typeface="Arial" panose="020B0604020202020204" pitchFamily="34" charset="0"/>
              </a:rPr>
              <a:t>Sarah definitely plagiarized</a:t>
            </a:r>
          </a:p>
          <a:p>
            <a:pPr marL="342900" indent="-342900" defTabSz="914400" eaLnBrk="0" fontAlgn="base" hangingPunct="0">
              <a:spcBef>
                <a:spcPts val="1200"/>
              </a:spcBef>
              <a:spcAft>
                <a:spcPts val="1800"/>
              </a:spcAft>
              <a:buSzPct val="75000"/>
              <a:buFont typeface="Arial" charset="0"/>
              <a:buChar char="•"/>
            </a:pPr>
            <a:r>
              <a:rPr lang="en-US" sz="2400" i="1" dirty="0">
                <a:solidFill>
                  <a:srgbClr val="FFC000"/>
                </a:solidFill>
                <a:latin typeface="Arial" panose="020B0604020202020204" pitchFamily="34" charset="0"/>
                <a:ea typeface="ＭＳ Ｐゴシック" charset="0"/>
                <a:cs typeface="Arial" panose="020B0604020202020204" pitchFamily="34" charset="0"/>
              </a:rPr>
              <a:t>But what about Emily?</a:t>
            </a:r>
          </a:p>
          <a:p>
            <a:pPr marL="342900" indent="-342900" defTabSz="914400" eaLnBrk="0" fontAlgn="base" hangingPunct="0">
              <a:spcBef>
                <a:spcPts val="1200"/>
              </a:spcBef>
              <a:spcAft>
                <a:spcPts val="1800"/>
              </a:spcAft>
              <a:buSzPct val="75000"/>
              <a:buFont typeface="Arial"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Emily may also be penalized for collusion (students working together to deceive)</a:t>
            </a:r>
            <a:endParaRPr lang="en-US" sz="2400" dirty="0">
              <a:solidFill>
                <a:schemeClr val="bg1"/>
              </a:solidFill>
              <a:latin typeface="Arial" panose="020B0604020202020204" pitchFamily="34" charset="0"/>
              <a:ea typeface="ＭＳ Ｐゴシック" charset="0"/>
              <a:cs typeface="Arial" panose="020B0604020202020204" pitchFamily="34" charset="0"/>
            </a:endParaRPr>
          </a:p>
        </p:txBody>
      </p:sp>
    </p:spTree>
    <p:extLst>
      <p:ext uri="{BB962C8B-B14F-4D97-AF65-F5344CB8AC3E}">
        <p14:creationId xmlns:p14="http://schemas.microsoft.com/office/powerpoint/2010/main" val="249756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i="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Penalty</a:t>
            </a:r>
          </a:p>
        </p:txBody>
      </p:sp>
      <p:sp>
        <p:nvSpPr>
          <p:cNvPr id="7" name="TextBox 6">
            <a:extLst>
              <a:ext uri="{FF2B5EF4-FFF2-40B4-BE49-F238E27FC236}">
                <a16:creationId xmlns:a16="http://schemas.microsoft.com/office/drawing/2014/main" id="{ADBCD565-E2C4-4C67-BFF5-B15385A4C2D2}"/>
              </a:ext>
            </a:extLst>
          </p:cNvPr>
          <p:cNvSpPr txBox="1"/>
          <p:nvPr/>
        </p:nvSpPr>
        <p:spPr>
          <a:xfrm>
            <a:off x="675363" y="3703322"/>
            <a:ext cx="9155391" cy="1508105"/>
          </a:xfrm>
          <a:prstGeom prst="rect">
            <a:avLst/>
          </a:prstGeom>
          <a:noFill/>
        </p:spPr>
        <p:txBody>
          <a:bodyPr wrap="square" rtlCol="0">
            <a:spAutoFit/>
          </a:bodyPr>
          <a:lstStyle/>
          <a:p>
            <a:pPr marL="342900" lvl="0" indent="-342900" defTabSz="914400" eaLnBrk="0" fontAlgn="base" hangingPunct="0">
              <a:spcAft>
                <a:spcPts val="2400"/>
              </a:spcAft>
              <a:buSzPct val="75000"/>
              <a:buFont typeface="Arial"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Will range from a warning to receiving a zero mark, to being put on the University Academic Misconduct Register (AMR)</a:t>
            </a:r>
          </a:p>
          <a:p>
            <a:pPr marL="342900" lvl="0" indent="-342900" defTabSz="914400" eaLnBrk="0" fontAlgn="base" hangingPunct="0">
              <a:spcAft>
                <a:spcPts val="600"/>
              </a:spcAft>
              <a:buSzPct val="75000"/>
              <a:buFont typeface="Arial"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Emily could also be put on the AMR</a:t>
            </a:r>
          </a:p>
        </p:txBody>
      </p:sp>
      <p:sp>
        <p:nvSpPr>
          <p:cNvPr id="8" name="Rectangle 7">
            <a:extLst>
              <a:ext uri="{FF2B5EF4-FFF2-40B4-BE49-F238E27FC236}">
                <a16:creationId xmlns:a16="http://schemas.microsoft.com/office/drawing/2014/main" id="{3F9BD00E-332F-4452-96DE-6B2D700DC224}"/>
              </a:ext>
            </a:extLst>
          </p:cNvPr>
          <p:cNvSpPr/>
          <p:nvPr/>
        </p:nvSpPr>
        <p:spPr>
          <a:xfrm>
            <a:off x="675363" y="5357615"/>
            <a:ext cx="8694044" cy="461665"/>
          </a:xfrm>
          <a:prstGeom prst="rect">
            <a:avLst/>
          </a:prstGeom>
        </p:spPr>
        <p:txBody>
          <a:bodyPr wrap="square">
            <a:spAutoFit/>
          </a:bodyPr>
          <a:lstStyle/>
          <a:p>
            <a:pPr lvl="0" defTabSz="914400" fontAlgn="base">
              <a:spcBef>
                <a:spcPct val="0"/>
              </a:spcBef>
              <a:spcAft>
                <a:spcPts val="1200"/>
              </a:spcAft>
              <a:buSzPct val="75000"/>
            </a:pPr>
            <a:r>
              <a:rPr lang="en-US" sz="2400" i="1" dirty="0">
                <a:solidFill>
                  <a:srgbClr val="FFC000"/>
                </a:solidFill>
                <a:latin typeface="Arial" panose="020B0604020202020204" pitchFamily="34" charset="0"/>
                <a:ea typeface="ＭＳ Ｐゴシック" charset="0"/>
                <a:cs typeface="Arial" panose="020B0604020202020204" pitchFamily="34" charset="0"/>
              </a:rPr>
              <a:t>BUT: Helping is not plagiarism. </a:t>
            </a:r>
          </a:p>
        </p:txBody>
      </p:sp>
      <p:sp>
        <p:nvSpPr>
          <p:cNvPr id="6" name="Rectangle 5">
            <a:extLst>
              <a:ext uri="{FF2B5EF4-FFF2-40B4-BE49-F238E27FC236}">
                <a16:creationId xmlns:a16="http://schemas.microsoft.com/office/drawing/2014/main" id="{2054611C-8A4A-44E9-B29F-5100810750C6}"/>
              </a:ext>
            </a:extLst>
          </p:cNvPr>
          <p:cNvSpPr/>
          <p:nvPr/>
        </p:nvSpPr>
        <p:spPr>
          <a:xfrm>
            <a:off x="675363" y="5963151"/>
            <a:ext cx="8694044" cy="707886"/>
          </a:xfrm>
          <a:prstGeom prst="rect">
            <a:avLst/>
          </a:prstGeom>
        </p:spPr>
        <p:txBody>
          <a:bodyPr wrap="square">
            <a:spAutoFit/>
          </a:bodyPr>
          <a:lstStyle/>
          <a:p>
            <a:pPr lvl="0" defTabSz="914400" fontAlgn="base">
              <a:spcBef>
                <a:spcPct val="0"/>
              </a:spcBef>
              <a:spcAft>
                <a:spcPts val="1200"/>
              </a:spcAft>
              <a:buSzPct val="75000"/>
            </a:pPr>
            <a:r>
              <a:rPr lang="en-US" sz="2000" i="1" dirty="0">
                <a:solidFill>
                  <a:srgbClr val="FFC000"/>
                </a:solidFill>
                <a:latin typeface="Arial" panose="020B0604020202020204" pitchFamily="34" charset="0"/>
                <a:ea typeface="ＭＳ Ｐゴシック" charset="0"/>
                <a:cs typeface="Arial" panose="020B0604020202020204" pitchFamily="34" charset="0"/>
              </a:rPr>
              <a:t>It is OK for Emily to discuss the assignment with Sarah, clarify what is required, and help her formulate ideas.</a:t>
            </a:r>
          </a:p>
        </p:txBody>
      </p:sp>
    </p:spTree>
    <p:extLst>
      <p:ext uri="{BB962C8B-B14F-4D97-AF65-F5344CB8AC3E}">
        <p14:creationId xmlns:p14="http://schemas.microsoft.com/office/powerpoint/2010/main" val="413480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CD5DB4-C423-48D8-B593-407228BE842B}"/>
              </a:ext>
            </a:extLst>
          </p:cNvPr>
          <p:cNvSpPr>
            <a:spLocks noGrp="1"/>
          </p:cNvSpPr>
          <p:nvPr>
            <p:ph type="title" idx="4294967295"/>
          </p:nvPr>
        </p:nvSpPr>
        <p:spPr>
          <a:xfrm>
            <a:off x="746460" y="1480903"/>
            <a:ext cx="9084293"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lgn="ctr" defTabSz="914400" fontAlgn="base">
              <a:lnSpc>
                <a:spcPct val="100000"/>
              </a:lnSpc>
              <a:spcBef>
                <a:spcPct val="20000"/>
              </a:spcBef>
              <a:spcAft>
                <a:spcPct val="0"/>
              </a:spcAft>
              <a:buSzPct val="75000"/>
              <a:defRPr/>
            </a:pPr>
            <a:r>
              <a:rPr lang="en-US" sz="4000" cap="all" spc="143" dirty="0">
                <a:solidFill>
                  <a:prstClr val="white"/>
                </a:solidFill>
                <a:latin typeface="Arial" panose="020B0604020202020204" pitchFamily="34" charset="0"/>
                <a:ea typeface="+mn-ea"/>
                <a:cs typeface="Arial" panose="020B0604020202020204" pitchFamily="34" charset="0"/>
              </a:rPr>
              <a:t>Is this plagiarism? # </a:t>
            </a:r>
            <a:r>
              <a:rPr kumimoji="0" lang="en-NZ" sz="4000" u="none" strike="noStrike" kern="1200" cap="none" spc="0" normalizeH="0" baseline="0" noProof="0" dirty="0">
                <a:ln>
                  <a:noFill/>
                </a:ln>
                <a:solidFill>
                  <a:schemeClr val="bg1"/>
                </a:solidFill>
                <a:effectLst/>
                <a:uLnTx/>
                <a:uFillTx/>
                <a:latin typeface="Arial" pitchFamily="34" charset="0"/>
                <a:ea typeface="ＭＳ Ｐゴシック" charset="0"/>
                <a:cs typeface="Arial" pitchFamily="34" charset="0"/>
              </a:rPr>
              <a:t>2</a:t>
            </a: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a:bodyPr>
          <a:lstStyle/>
          <a:p>
            <a:r>
              <a:rPr lang="en-US" sz="4000" b="1" i="1" dirty="0">
                <a:solidFill>
                  <a:srgbClr val="043163"/>
                </a:solidFill>
              </a:rPr>
              <a:t>#2: Thomas</a:t>
            </a:r>
          </a:p>
        </p:txBody>
      </p:sp>
      <p:sp>
        <p:nvSpPr>
          <p:cNvPr id="7" name="TextBox 6">
            <a:extLst>
              <a:ext uri="{FF2B5EF4-FFF2-40B4-BE49-F238E27FC236}">
                <a16:creationId xmlns:a16="http://schemas.microsoft.com/office/drawing/2014/main" id="{ADBCD565-E2C4-4C67-BFF5-B15385A4C2D2}"/>
              </a:ext>
            </a:extLst>
          </p:cNvPr>
          <p:cNvSpPr txBox="1"/>
          <p:nvPr/>
        </p:nvSpPr>
        <p:spPr>
          <a:xfrm>
            <a:off x="675363" y="3401621"/>
            <a:ext cx="9155391" cy="2123658"/>
          </a:xfrm>
          <a:prstGeom prst="rect">
            <a:avLst/>
          </a:prstGeom>
          <a:noFill/>
        </p:spPr>
        <p:txBody>
          <a:bodyPr wrap="square" rtlCol="0">
            <a:spAutoFit/>
          </a:bodyPr>
          <a:lstStyle/>
          <a:p>
            <a:pPr lvl="0" algn="just" defTabSz="914400" fontAlgn="base">
              <a:spcBef>
                <a:spcPct val="20000"/>
              </a:spcBef>
              <a:spcAft>
                <a:spcPts val="1200"/>
              </a:spcAft>
              <a:buSzPct val="75000"/>
            </a:pPr>
            <a:r>
              <a:rPr lang="en-NZ" sz="2200" dirty="0">
                <a:solidFill>
                  <a:prstClr val="white"/>
                </a:solidFill>
                <a:latin typeface="Arial" pitchFamily="34" charset="0"/>
                <a:ea typeface="ＭＳ Ｐゴシック" charset="0"/>
                <a:cs typeface="Arial" pitchFamily="34" charset="0"/>
              </a:rPr>
              <a:t>Thomas found a lot of information for his assignment online. He felt he was pushed for time, and wanted to do well, so he cut and pasted a lot of the description and details  from various websites into his essay. He did say where he got his information (by using in-text citations), but he used exact sentences and paragraphs without putting them in his own words. </a:t>
            </a:r>
          </a:p>
        </p:txBody>
      </p:sp>
      <p:sp>
        <p:nvSpPr>
          <p:cNvPr id="8" name="TextBox 7">
            <a:extLst>
              <a:ext uri="{FF2B5EF4-FFF2-40B4-BE49-F238E27FC236}">
                <a16:creationId xmlns:a16="http://schemas.microsoft.com/office/drawing/2014/main" id="{51C2FAF5-6CC7-4025-9E84-DB5DABE64C93}"/>
              </a:ext>
            </a:extLst>
          </p:cNvPr>
          <p:cNvSpPr txBox="1"/>
          <p:nvPr/>
        </p:nvSpPr>
        <p:spPr>
          <a:xfrm>
            <a:off x="710911" y="5785341"/>
            <a:ext cx="9084293" cy="1015663"/>
          </a:xfrm>
          <a:prstGeom prst="rect">
            <a:avLst/>
          </a:prstGeom>
          <a:noFill/>
        </p:spPr>
        <p:txBody>
          <a:bodyPr wrap="square" rtlCol="0">
            <a:spAutoFit/>
          </a:bodyPr>
          <a:lstStyle/>
          <a:p>
            <a:pPr defTabSz="914400" fontAlgn="base">
              <a:spcBef>
                <a:spcPct val="0"/>
              </a:spcBef>
              <a:spcAft>
                <a:spcPct val="0"/>
              </a:spcAft>
            </a:pPr>
            <a:r>
              <a:rPr lang="en-NZ" sz="2000" dirty="0">
                <a:solidFill>
                  <a:srgbClr val="FFC000"/>
                </a:solidFill>
                <a:latin typeface="Arial" charset="0"/>
                <a:ea typeface="ＭＳ Ｐゴシック" charset="0"/>
              </a:rPr>
              <a:t>Is this plagiarism?</a:t>
            </a:r>
          </a:p>
          <a:p>
            <a:pPr defTabSz="914400" fontAlgn="base">
              <a:spcBef>
                <a:spcPct val="0"/>
              </a:spcBef>
              <a:spcAft>
                <a:spcPct val="0"/>
              </a:spcAft>
            </a:pPr>
            <a:endParaRPr lang="en-NZ" sz="2000" dirty="0">
              <a:solidFill>
                <a:srgbClr val="FFC000"/>
              </a:solidFill>
              <a:latin typeface="Arial" charset="0"/>
              <a:ea typeface="ＭＳ Ｐゴシック" charset="0"/>
            </a:endParaRPr>
          </a:p>
          <a:p>
            <a:pPr defTabSz="914400" fontAlgn="base">
              <a:spcBef>
                <a:spcPct val="0"/>
              </a:spcBef>
              <a:spcAft>
                <a:spcPct val="0"/>
              </a:spcAft>
            </a:pPr>
            <a:r>
              <a:rPr lang="en-NZ" sz="2000" dirty="0">
                <a:solidFill>
                  <a:srgbClr val="FFC000"/>
                </a:solidFill>
                <a:latin typeface="Arial" charset="0"/>
                <a:ea typeface="ＭＳ Ｐゴシック" charset="0"/>
              </a:rPr>
              <a:t>(Write ‘yes’ or ‘no’ in chat)</a:t>
            </a:r>
            <a:endParaRPr lang="en-NZ" sz="2000" dirty="0"/>
          </a:p>
        </p:txBody>
      </p:sp>
    </p:spTree>
    <p:extLst>
      <p:ext uri="{BB962C8B-B14F-4D97-AF65-F5344CB8AC3E}">
        <p14:creationId xmlns:p14="http://schemas.microsoft.com/office/powerpoint/2010/main" val="3444254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i="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The verdict #2</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0" y="3557418"/>
            <a:ext cx="9155391" cy="3354765"/>
          </a:xfrm>
          <a:prstGeom prst="rect">
            <a:avLst/>
          </a:prstGeom>
          <a:noFill/>
        </p:spPr>
        <p:txBody>
          <a:bodyPr wrap="square" rtlCol="0">
            <a:spAutoFit/>
          </a:bodyPr>
          <a:lstStyle/>
          <a:p>
            <a:pPr marL="342900" lvl="0" indent="-342900" defTabSz="914400" eaLnBrk="0" fontAlgn="base" hangingPunct="0">
              <a:spcBef>
                <a:spcPts val="1200"/>
              </a:spcBef>
              <a:spcAft>
                <a:spcPts val="1800"/>
              </a:spcAft>
              <a:buSzPct val="75000"/>
              <a:buFont typeface="Arial" charset="0"/>
              <a:buChar char="•"/>
            </a:pPr>
            <a:r>
              <a:rPr lang="en-US" sz="2400" dirty="0">
                <a:solidFill>
                  <a:schemeClr val="bg1"/>
                </a:solidFill>
                <a:latin typeface="Arial" panose="020B0604020202020204" pitchFamily="34" charset="0"/>
                <a:ea typeface="ＭＳ Ｐゴシック" charset="0"/>
                <a:cs typeface="Arial" panose="020B0604020202020204" pitchFamily="34" charset="0"/>
              </a:rPr>
              <a:t>Definitely plagiarism</a:t>
            </a:r>
          </a:p>
          <a:p>
            <a:pPr marL="742950" lvl="1" indent="-285750" defTabSz="914400" eaLnBrk="0" fontAlgn="base" hangingPunct="0">
              <a:spcBef>
                <a:spcPts val="1200"/>
              </a:spcBef>
              <a:spcAft>
                <a:spcPts val="6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Information that is copied word for word from somewhere else must be placed in quotation marks</a:t>
            </a:r>
          </a:p>
          <a:p>
            <a:pPr marL="742950" lvl="1" indent="-285750" defTabSz="914400" eaLnBrk="0" fontAlgn="base" hangingPunct="0">
              <a:spcBef>
                <a:spcPts val="1200"/>
              </a:spcBef>
              <a:spcAft>
                <a:spcPts val="6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It is preferable to paraphrase the information</a:t>
            </a:r>
          </a:p>
          <a:p>
            <a:pPr marL="742950" lvl="1" indent="-285750" defTabSz="914400" eaLnBrk="0" fontAlgn="base" hangingPunct="0">
              <a:spcBef>
                <a:spcPts val="1200"/>
              </a:spcBef>
              <a:spcAft>
                <a:spcPts val="6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If using three words in a row from somewhere else, paraphrase or put in quotation marks</a:t>
            </a:r>
          </a:p>
          <a:p>
            <a:pPr marL="742950" lvl="1" indent="-285750" defTabSz="914400" eaLnBrk="0" fontAlgn="base" hangingPunct="0">
              <a:spcBef>
                <a:spcPts val="1200"/>
              </a:spcBef>
              <a:spcAft>
                <a:spcPts val="6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Even when paraphrasing, cite the source</a:t>
            </a:r>
            <a:endParaRPr lang="en-US" sz="2800" dirty="0">
              <a:solidFill>
                <a:schemeClr val="bg1"/>
              </a:solidFill>
              <a:latin typeface="Arial" panose="020B0604020202020204" pitchFamily="34" charset="0"/>
              <a:ea typeface="ＭＳ Ｐゴシック" charset="0"/>
              <a:cs typeface="Arial" panose="020B0604020202020204" pitchFamily="34" charset="0"/>
            </a:endParaRPr>
          </a:p>
        </p:txBody>
      </p:sp>
    </p:spTree>
    <p:extLst>
      <p:ext uri="{BB962C8B-B14F-4D97-AF65-F5344CB8AC3E}">
        <p14:creationId xmlns:p14="http://schemas.microsoft.com/office/powerpoint/2010/main" val="417680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9D2D4532-DACF-4F1E-97F6-92D6DD922BF4}"/>
              </a:ext>
            </a:extLst>
          </p:cNvPr>
          <p:cNvSpPr txBox="1">
            <a:spLocks noGrp="1"/>
          </p:cNvSpPr>
          <p:nvPr>
            <p:ph type="title" idx="4294967295"/>
          </p:nvPr>
        </p:nvSpPr>
        <p:spPr>
          <a:xfrm>
            <a:off x="746460" y="1480903"/>
            <a:ext cx="9084293"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pPr marL="0" marR="0" lvl="0" indent="0" algn="ctr" defTabSz="914400" rtl="0" eaLnBrk="1" fontAlgn="base" latinLnBrk="0" hangingPunct="1">
              <a:lnSpc>
                <a:spcPct val="100000"/>
              </a:lnSpc>
              <a:spcBef>
                <a:spcPct val="20000"/>
              </a:spcBef>
              <a:spcAft>
                <a:spcPct val="0"/>
              </a:spcAft>
              <a:buClrTx/>
              <a:buSzPct val="75000"/>
              <a:buFontTx/>
              <a:buNone/>
              <a:tabLst/>
              <a:defRPr/>
            </a:pPr>
            <a:r>
              <a:rPr kumimoji="0" lang="en-US" sz="4000" b="0" i="0" u="none" strike="noStrike" kern="1200" cap="all" spc="143"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Is this plagiarism? # 3</a:t>
            </a:r>
            <a:endParaRPr kumimoji="0" lang="en-NZ" sz="4000" b="0" i="0" u="none" strike="noStrike" kern="1200" cap="none" spc="0" normalizeH="0" baseline="0" noProof="0" dirty="0">
              <a:ln>
                <a:noFill/>
              </a:ln>
              <a:solidFill>
                <a:schemeClr val="bg1"/>
              </a:solidFill>
              <a:effectLst/>
              <a:uLnTx/>
              <a:uFillTx/>
              <a:latin typeface="Arial" pitchFamily="34" charset="0"/>
              <a:ea typeface="ＭＳ Ｐゴシック" charset="0"/>
              <a:cs typeface="Arial" pitchFamily="34" charset="0"/>
            </a:endParaRP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a:bodyPr>
          <a:lstStyle/>
          <a:p>
            <a:r>
              <a:rPr lang="en-US" sz="4000" b="1" i="1" dirty="0">
                <a:solidFill>
                  <a:srgbClr val="043163"/>
                </a:solidFill>
              </a:rPr>
              <a:t>#3: Taylor</a:t>
            </a:r>
          </a:p>
        </p:txBody>
      </p:sp>
      <p:sp>
        <p:nvSpPr>
          <p:cNvPr id="7" name="TextBox 6">
            <a:extLst>
              <a:ext uri="{FF2B5EF4-FFF2-40B4-BE49-F238E27FC236}">
                <a16:creationId xmlns:a16="http://schemas.microsoft.com/office/drawing/2014/main" id="{ADBCD565-E2C4-4C67-BFF5-B15385A4C2D2}"/>
              </a:ext>
            </a:extLst>
          </p:cNvPr>
          <p:cNvSpPr txBox="1"/>
          <p:nvPr/>
        </p:nvSpPr>
        <p:spPr>
          <a:xfrm>
            <a:off x="675363" y="3404756"/>
            <a:ext cx="9155391" cy="2462213"/>
          </a:xfrm>
          <a:prstGeom prst="rect">
            <a:avLst/>
          </a:prstGeom>
          <a:noFill/>
        </p:spPr>
        <p:txBody>
          <a:bodyPr wrap="square" rtlCol="0">
            <a:spAutoFit/>
          </a:bodyPr>
          <a:lstStyle/>
          <a:p>
            <a:pPr lvl="0" defTabSz="914400" fontAlgn="base">
              <a:spcBef>
                <a:spcPct val="20000"/>
              </a:spcBef>
              <a:spcAft>
                <a:spcPts val="1800"/>
              </a:spcAft>
              <a:buSzPct val="75000"/>
            </a:pPr>
            <a:r>
              <a:rPr lang="en-NZ" sz="2200" dirty="0">
                <a:solidFill>
                  <a:prstClr val="white"/>
                </a:solidFill>
                <a:latin typeface="Arial" pitchFamily="34" charset="0"/>
                <a:ea typeface="ＭＳ Ｐゴシック" charset="0"/>
                <a:cs typeface="Arial" pitchFamily="34" charset="0"/>
              </a:rPr>
              <a:t>Taylor wrote her essay based on the notes she had taken from different sources. She referenced some of the information, but couldn’t remember where she got it all from. When she was taking notes, she also mostly wrote down, word-for-word, what she had read, interspersed with a few comments of her own. When she submitted her essay to Turnitin, it came back with a high percentage of matches. Taylor was distraught.</a:t>
            </a:r>
          </a:p>
        </p:txBody>
      </p:sp>
      <p:sp>
        <p:nvSpPr>
          <p:cNvPr id="9" name="TextBox 8">
            <a:extLst>
              <a:ext uri="{FF2B5EF4-FFF2-40B4-BE49-F238E27FC236}">
                <a16:creationId xmlns:a16="http://schemas.microsoft.com/office/drawing/2014/main" id="{2C734F42-8CF9-4494-8C4C-7AC693116A2C}"/>
              </a:ext>
            </a:extLst>
          </p:cNvPr>
          <p:cNvSpPr txBox="1"/>
          <p:nvPr/>
        </p:nvSpPr>
        <p:spPr>
          <a:xfrm>
            <a:off x="675363" y="5917443"/>
            <a:ext cx="9155391" cy="1015663"/>
          </a:xfrm>
          <a:prstGeom prst="rect">
            <a:avLst/>
          </a:prstGeom>
          <a:noFill/>
        </p:spPr>
        <p:txBody>
          <a:bodyPr wrap="square" rtlCol="0">
            <a:spAutoFit/>
          </a:bodyPr>
          <a:lstStyle/>
          <a:p>
            <a:r>
              <a:rPr lang="mi-NZ" sz="2000" dirty="0" err="1">
                <a:solidFill>
                  <a:srgbClr val="FFC000"/>
                </a:solidFill>
                <a:latin typeface="Arial" panose="020B0604020202020204" pitchFamily="34" charset="0"/>
                <a:cs typeface="Arial" panose="020B0604020202020204" pitchFamily="34" charset="0"/>
              </a:rPr>
              <a:t>Was</a:t>
            </a:r>
            <a:r>
              <a:rPr lang="mi-NZ" sz="2000" dirty="0">
                <a:solidFill>
                  <a:srgbClr val="FFC000"/>
                </a:solidFill>
                <a:latin typeface="Arial" panose="020B0604020202020204" pitchFamily="34" charset="0"/>
                <a:cs typeface="Arial" panose="020B0604020202020204" pitchFamily="34" charset="0"/>
              </a:rPr>
              <a:t> </a:t>
            </a:r>
            <a:r>
              <a:rPr lang="mi-NZ" sz="2000" dirty="0" err="1">
                <a:solidFill>
                  <a:srgbClr val="FFC000"/>
                </a:solidFill>
                <a:latin typeface="Arial" panose="020B0604020202020204" pitchFamily="34" charset="0"/>
                <a:cs typeface="Arial" panose="020B0604020202020204" pitchFamily="34" charset="0"/>
              </a:rPr>
              <a:t>this</a:t>
            </a:r>
            <a:r>
              <a:rPr lang="mi-NZ" sz="2000" dirty="0">
                <a:solidFill>
                  <a:srgbClr val="FFC000"/>
                </a:solidFill>
                <a:latin typeface="Arial" panose="020B0604020202020204" pitchFamily="34" charset="0"/>
                <a:cs typeface="Arial" panose="020B0604020202020204" pitchFamily="34" charset="0"/>
              </a:rPr>
              <a:t> </a:t>
            </a:r>
            <a:r>
              <a:rPr lang="mi-NZ" sz="2000" dirty="0" err="1">
                <a:solidFill>
                  <a:srgbClr val="FFC000"/>
                </a:solidFill>
                <a:latin typeface="Arial" panose="020B0604020202020204" pitchFamily="34" charset="0"/>
                <a:cs typeface="Arial" panose="020B0604020202020204" pitchFamily="34" charset="0"/>
              </a:rPr>
              <a:t>plagiarism</a:t>
            </a:r>
            <a:r>
              <a:rPr lang="mi-NZ" sz="2000" dirty="0">
                <a:solidFill>
                  <a:srgbClr val="FFC000"/>
                </a:solidFill>
                <a:latin typeface="Arial" panose="020B0604020202020204" pitchFamily="34" charset="0"/>
                <a:cs typeface="Arial" panose="020B0604020202020204" pitchFamily="34" charset="0"/>
              </a:rPr>
              <a:t>?</a:t>
            </a:r>
          </a:p>
          <a:p>
            <a:endParaRPr lang="mi-NZ" sz="2000" dirty="0">
              <a:solidFill>
                <a:srgbClr val="FFC000"/>
              </a:solidFill>
              <a:latin typeface="Arial" panose="020B0604020202020204" pitchFamily="34" charset="0"/>
              <a:cs typeface="Arial" panose="020B0604020202020204" pitchFamily="34" charset="0"/>
            </a:endParaRPr>
          </a:p>
          <a:p>
            <a:r>
              <a:rPr lang="en-NZ" sz="2000" dirty="0">
                <a:solidFill>
                  <a:srgbClr val="FFC000"/>
                </a:solidFill>
                <a:latin typeface="Arial" panose="020B0604020202020204" pitchFamily="34" charset="0"/>
                <a:ea typeface="ＭＳ Ｐゴシック" charset="0"/>
                <a:cs typeface="Arial" panose="020B0604020202020204" pitchFamily="34" charset="0"/>
              </a:rPr>
              <a:t>(Write ‘yes’ or ‘no’ in chat)</a:t>
            </a:r>
          </a:p>
        </p:txBody>
      </p:sp>
    </p:spTree>
    <p:extLst>
      <p:ext uri="{BB962C8B-B14F-4D97-AF65-F5344CB8AC3E}">
        <p14:creationId xmlns:p14="http://schemas.microsoft.com/office/powerpoint/2010/main" val="3952096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i="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The verdict #3</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0" y="4103002"/>
            <a:ext cx="9155391" cy="1954381"/>
          </a:xfrm>
          <a:prstGeom prst="rect">
            <a:avLst/>
          </a:prstGeom>
          <a:noFill/>
        </p:spPr>
        <p:txBody>
          <a:bodyPr wrap="square" rtlCol="0">
            <a:spAutoFit/>
          </a:bodyPr>
          <a:lstStyle/>
          <a:p>
            <a:pPr marL="342900" lvl="0" indent="-342900" defTabSz="914400" eaLnBrk="0" fontAlgn="base" hangingPunct="0">
              <a:spcBef>
                <a:spcPts val="1200"/>
              </a:spcBef>
              <a:spcAft>
                <a:spcPts val="1800"/>
              </a:spcAft>
              <a:buSzPct val="75000"/>
              <a:buFont typeface="Arial"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Yes. Inadvertent plagiarism is still plagiarism</a:t>
            </a:r>
          </a:p>
          <a:p>
            <a:pPr marL="800100" lvl="1" indent="-342900" defTabSz="914400" eaLnBrk="0" fontAlgn="base" hangingPunct="0">
              <a:spcBef>
                <a:spcPts val="1200"/>
              </a:spcBef>
              <a:spcAft>
                <a:spcPts val="1800"/>
              </a:spcAft>
              <a:buSzPct val="75000"/>
              <a:buFont typeface="Arial" panose="020B0604020202020204" pitchFamily="34"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Taylor could have avoided this by taking better notes, so she knows which are her own words, and which are from other sources</a:t>
            </a:r>
          </a:p>
        </p:txBody>
      </p:sp>
    </p:spTree>
    <p:extLst>
      <p:ext uri="{BB962C8B-B14F-4D97-AF65-F5344CB8AC3E}">
        <p14:creationId xmlns:p14="http://schemas.microsoft.com/office/powerpoint/2010/main" val="420026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Three ways to avoid plagiarism</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580795"/>
            <a:ext cx="9155391" cy="3083921"/>
          </a:xfrm>
          <a:prstGeom prst="rect">
            <a:avLst/>
          </a:prstGeom>
          <a:noFill/>
        </p:spPr>
        <p:txBody>
          <a:bodyPr wrap="square" rtlCol="0">
            <a:spAutoFit/>
          </a:bodyPr>
          <a:lstStyle/>
          <a:p>
            <a:pPr marL="457200" lvl="0" indent="-457200" defTabSz="914400" eaLnBrk="0" fontAlgn="base" hangingPunct="0">
              <a:spcBef>
                <a:spcPct val="20000"/>
              </a:spcBef>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Reference information correctly :</a:t>
            </a:r>
          </a:p>
          <a:p>
            <a:pPr marL="857250" lvl="1" indent="-457200" defTabSz="914400" eaLnBrk="0" fontAlgn="base" hangingPunct="0">
              <a:spcBef>
                <a:spcPct val="20000"/>
              </a:spcBef>
              <a:spcAft>
                <a:spcPts val="1200"/>
              </a:spcAft>
              <a:buSzPct val="75000"/>
              <a:buFont typeface="Arial" panose="020B0604020202020204" pitchFamily="34" charset="0"/>
              <a:buChar char="•"/>
            </a:pPr>
            <a:r>
              <a:rPr lang="en-NZ" sz="2000" dirty="0">
                <a:solidFill>
                  <a:prstClr val="white"/>
                </a:solidFill>
                <a:latin typeface="Arial" pitchFamily="34" charset="0"/>
                <a:cs typeface="Arial" pitchFamily="34" charset="0"/>
              </a:rPr>
              <a:t>When in doubt, cite sources</a:t>
            </a:r>
          </a:p>
          <a:p>
            <a:pPr marL="857250" lvl="1" indent="-457200" defTabSz="914400" eaLnBrk="0" fontAlgn="base" hangingPunct="0">
              <a:spcBef>
                <a:spcPct val="20000"/>
              </a:spcBef>
              <a:spcAft>
                <a:spcPts val="1200"/>
              </a:spcAft>
              <a:buSzPct val="75000"/>
              <a:buFont typeface="Arial" panose="020B0604020202020204" pitchFamily="34" charset="0"/>
              <a:buChar char="•"/>
            </a:pPr>
            <a:r>
              <a:rPr lang="en-NZ" sz="2000" dirty="0">
                <a:solidFill>
                  <a:prstClr val="white"/>
                </a:solidFill>
                <a:latin typeface="Arial" pitchFamily="34" charset="0"/>
                <a:cs typeface="Arial" pitchFamily="34" charset="0"/>
              </a:rPr>
              <a:t>Make it clear </a:t>
            </a:r>
            <a:r>
              <a:rPr lang="en-NZ" sz="2000" b="1" dirty="0">
                <a:solidFill>
                  <a:prstClr val="white"/>
                </a:solidFill>
                <a:latin typeface="Arial" pitchFamily="34" charset="0"/>
                <a:cs typeface="Arial" pitchFamily="34" charset="0"/>
              </a:rPr>
              <a:t>who</a:t>
            </a:r>
            <a:r>
              <a:rPr lang="en-NZ" sz="2000" dirty="0">
                <a:solidFill>
                  <a:prstClr val="white"/>
                </a:solidFill>
                <a:latin typeface="Arial" pitchFamily="34" charset="0"/>
                <a:cs typeface="Arial" pitchFamily="34" charset="0"/>
              </a:rPr>
              <a:t> said </a:t>
            </a:r>
            <a:r>
              <a:rPr lang="en-NZ" sz="2000" b="1" dirty="0">
                <a:solidFill>
                  <a:prstClr val="white"/>
                </a:solidFill>
                <a:latin typeface="Arial" pitchFamily="34" charset="0"/>
                <a:cs typeface="Arial" pitchFamily="34" charset="0"/>
              </a:rPr>
              <a:t>what</a:t>
            </a:r>
            <a:endParaRPr lang="en-NZ" sz="2000" dirty="0">
              <a:solidFill>
                <a:prstClr val="white"/>
              </a:solidFill>
              <a:latin typeface="Arial" pitchFamily="34" charset="0"/>
              <a:cs typeface="Arial" pitchFamily="34" charset="0"/>
            </a:endParaRPr>
          </a:p>
          <a:p>
            <a:pPr marL="457200" lvl="0" indent="-457200" defTabSz="914400" eaLnBrk="0" fontAlgn="base" hangingPunct="0">
              <a:spcBef>
                <a:spcPct val="20000"/>
              </a:spcBef>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Paraphrase </a:t>
            </a:r>
          </a:p>
          <a:p>
            <a:pPr marL="857250" lvl="1" indent="-457200" defTabSz="914400" eaLnBrk="0" fontAlgn="base" hangingPunct="0">
              <a:spcBef>
                <a:spcPct val="20000"/>
              </a:spcBef>
              <a:spcAft>
                <a:spcPts val="1200"/>
              </a:spcAft>
              <a:buSzPct val="75000"/>
              <a:buFont typeface="Arial" charset="0"/>
              <a:buChar char="–"/>
            </a:pPr>
            <a:r>
              <a:rPr lang="en-NZ" dirty="0">
                <a:solidFill>
                  <a:prstClr val="white"/>
                </a:solidFill>
                <a:latin typeface="Arial" pitchFamily="34" charset="0"/>
                <a:cs typeface="Arial" pitchFamily="34" charset="0"/>
              </a:rPr>
              <a:t>(use your own words to explain ideas)</a:t>
            </a:r>
          </a:p>
          <a:p>
            <a:pPr marL="457200" lvl="0" indent="-457200" defTabSz="914400" eaLnBrk="0" fontAlgn="base" hangingPunct="0">
              <a:spcBef>
                <a:spcPct val="20000"/>
              </a:spcBef>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Take good notes</a:t>
            </a:r>
          </a:p>
        </p:txBody>
      </p:sp>
    </p:spTree>
    <p:extLst>
      <p:ext uri="{BB962C8B-B14F-4D97-AF65-F5344CB8AC3E}">
        <p14:creationId xmlns:p14="http://schemas.microsoft.com/office/powerpoint/2010/main" val="364348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Who said what?</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780820"/>
            <a:ext cx="9155391" cy="2631490"/>
          </a:xfrm>
          <a:prstGeom prst="rect">
            <a:avLst/>
          </a:prstGeom>
          <a:noFill/>
        </p:spPr>
        <p:txBody>
          <a:bodyPr wrap="square" rtlCol="0">
            <a:spAutoFit/>
          </a:bodyPr>
          <a:lstStyle/>
          <a:p>
            <a:pPr marL="342900" lvl="0" indent="-342900" defTabSz="914400" eaLnBrk="0" fontAlgn="base" hangingPunct="0">
              <a:spcBef>
                <a:spcPct val="20000"/>
              </a:spcBef>
              <a:spcAft>
                <a:spcPts val="1800"/>
              </a:spcAft>
              <a:buSzPct val="75000"/>
              <a:buFont typeface="Arial" charset="0"/>
              <a:buChar char="•"/>
            </a:pPr>
            <a:r>
              <a:rPr lang="en-US" sz="2400" dirty="0">
                <a:solidFill>
                  <a:prstClr val="white"/>
                </a:solidFill>
                <a:latin typeface="Arial" panose="020B0604020202020204" pitchFamily="34" charset="0"/>
                <a:ea typeface="ＭＳ Ｐゴシック" charset="0"/>
                <a:cs typeface="Arial" panose="020B0604020202020204" pitchFamily="34" charset="0"/>
              </a:rPr>
              <a:t>Typically in-text citations in the body of your essay or report look like this:</a:t>
            </a:r>
          </a:p>
          <a:p>
            <a:pPr marL="742950" lvl="1" indent="-285750" defTabSz="914400" eaLnBrk="0" fontAlgn="base" hangingPunct="0">
              <a:spcBef>
                <a:spcPct val="20000"/>
              </a:spcBef>
              <a:spcAft>
                <a:spcPts val="18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According to Smith (2011), the best source of…</a:t>
            </a:r>
          </a:p>
          <a:p>
            <a:pPr marL="742950" lvl="1" indent="-285750" defTabSz="914400" eaLnBrk="0" fontAlgn="base" hangingPunct="0">
              <a:spcBef>
                <a:spcPct val="20000"/>
              </a:spcBef>
              <a:spcAft>
                <a:spcPts val="18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 was the case (Smith, 2011).</a:t>
            </a:r>
          </a:p>
          <a:p>
            <a:pPr marL="742950" lvl="1" indent="-285750" defTabSz="914400" eaLnBrk="0" fontAlgn="base" hangingPunct="0">
              <a:spcBef>
                <a:spcPct val="20000"/>
              </a:spcBef>
              <a:spcAft>
                <a:spcPts val="18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According to Smith (2011), “the ultimate source is…” (p. 11).</a:t>
            </a:r>
            <a:endParaRPr lang="en-NZ" sz="2800" dirty="0">
              <a:solidFill>
                <a:schemeClr val="bg1"/>
              </a:solidFill>
            </a:endParaRPr>
          </a:p>
        </p:txBody>
      </p:sp>
    </p:spTree>
    <p:extLst>
      <p:ext uri="{BB962C8B-B14F-4D97-AF65-F5344CB8AC3E}">
        <p14:creationId xmlns:p14="http://schemas.microsoft.com/office/powerpoint/2010/main" val="333320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When to provide a reference?</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686224"/>
            <a:ext cx="9155391" cy="3123932"/>
          </a:xfrm>
          <a:prstGeom prst="rect">
            <a:avLst/>
          </a:prstGeom>
          <a:noFill/>
        </p:spPr>
        <p:txBody>
          <a:bodyPr wrap="square" rtlCol="0">
            <a:spAutoFit/>
          </a:bodyPr>
          <a:lstStyle/>
          <a:p>
            <a:pPr marL="342900" lvl="0" indent="-342900" defTabSz="914400" eaLnBrk="0" fontAlgn="base" hangingPunct="0">
              <a:spcBef>
                <a:spcPct val="20000"/>
              </a:spcBef>
              <a:spcAft>
                <a:spcPts val="1800"/>
              </a:spcAft>
              <a:buSzPct val="75000"/>
              <a:buFont typeface="Arial" charset="0"/>
              <a:buChar char="•"/>
            </a:pPr>
            <a:r>
              <a:rPr lang="en-US" sz="2000" dirty="0">
                <a:solidFill>
                  <a:prstClr val="white"/>
                </a:solidFill>
                <a:latin typeface="Arial" panose="020B0604020202020204" pitchFamily="34" charset="0"/>
                <a:ea typeface="ＭＳ Ｐゴシック" charset="0"/>
                <a:cs typeface="Arial" panose="020B0604020202020204" pitchFamily="34" charset="0"/>
              </a:rPr>
              <a:t>Whenever you use words, facts, ideas, theories, or interpretations from other sources:</a:t>
            </a:r>
          </a:p>
          <a:p>
            <a:pPr marL="742950" lvl="1" indent="-285750" defTabSz="914400" eaLnBrk="0" fontAlgn="base" hangingPunct="0">
              <a:spcBef>
                <a:spcPct val="20000"/>
              </a:spcBef>
              <a:spcAft>
                <a:spcPts val="18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Copy exact words from book, journal articles, or other sources (quotation)</a:t>
            </a:r>
          </a:p>
          <a:p>
            <a:pPr marL="742950" lvl="1" indent="-285750" defTabSz="914400" eaLnBrk="0" fontAlgn="base" hangingPunct="0">
              <a:spcBef>
                <a:spcPct val="20000"/>
              </a:spcBef>
              <a:spcAft>
                <a:spcPts val="1800"/>
              </a:spcAft>
              <a:buSzPct val="75000"/>
              <a:buFont typeface="Courier New" panose="02070309020205020404" pitchFamily="49" charset="0"/>
              <a:buChar char="o"/>
            </a:pPr>
            <a:r>
              <a:rPr lang="en-US" sz="2000" dirty="0">
                <a:solidFill>
                  <a:prstClr val="white"/>
                </a:solidFill>
                <a:latin typeface="Arial" panose="020B0604020202020204" pitchFamily="34" charset="0"/>
                <a:ea typeface="ＭＳ Ｐゴシック" charset="0"/>
                <a:cs typeface="Arial" panose="020B0604020202020204" pitchFamily="34" charset="0"/>
              </a:rPr>
              <a:t>Use an idea or fact from an outside source, even if you haven’t used their exact wording (paraphrasing/summarizing)</a:t>
            </a:r>
          </a:p>
          <a:p>
            <a:pPr marL="342900" lvl="0" indent="-342900" defTabSz="914400" eaLnBrk="0" fontAlgn="base" hangingPunct="0">
              <a:spcBef>
                <a:spcPct val="20000"/>
              </a:spcBef>
              <a:spcAft>
                <a:spcPts val="1800"/>
              </a:spcAft>
              <a:buSzPct val="75000"/>
              <a:buFont typeface="Arial" panose="020B0604020202020204" pitchFamily="34" charset="0"/>
              <a:buChar char="•"/>
            </a:pPr>
            <a:r>
              <a:rPr lang="en-US" sz="2000" dirty="0">
                <a:solidFill>
                  <a:prstClr val="white"/>
                </a:solidFill>
                <a:latin typeface="Arial" panose="020B0604020202020204" pitchFamily="34" charset="0"/>
                <a:ea typeface="ＭＳ Ｐゴシック" charset="0"/>
                <a:cs typeface="Arial" panose="020B0604020202020204" pitchFamily="34" charset="0"/>
              </a:rPr>
              <a:t>Exception: if information is widely known, and is not disputed by anyone</a:t>
            </a:r>
          </a:p>
        </p:txBody>
      </p:sp>
    </p:spTree>
    <p:extLst>
      <p:ext uri="{BB962C8B-B14F-4D97-AF65-F5344CB8AC3E}">
        <p14:creationId xmlns:p14="http://schemas.microsoft.com/office/powerpoint/2010/main" val="29426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What is Paraphrasing?</a:t>
            </a:r>
            <a:endParaRPr kumimoji="0" lang="en-US"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4017303"/>
            <a:ext cx="8693290" cy="1951303"/>
          </a:xfrm>
          <a:prstGeom prst="rect">
            <a:avLst/>
          </a:prstGeom>
          <a:noFill/>
        </p:spPr>
        <p:txBody>
          <a:bodyPr wrap="square" rtlCol="0">
            <a:spAutoFit/>
          </a:bodyPr>
          <a:lstStyle/>
          <a:p>
            <a:pPr marL="342900" lvl="0" indent="-342900" defTabSz="914400" eaLnBrk="0" fontAlgn="base" hangingPunct="0">
              <a:spcBef>
                <a:spcPct val="20000"/>
              </a:spcBef>
              <a:spcAft>
                <a:spcPts val="2400"/>
              </a:spcAft>
              <a:buSzPct val="75000"/>
              <a:buFont typeface="Arial" charset="0"/>
              <a:buChar char="•"/>
            </a:pPr>
            <a:r>
              <a:rPr lang="en-NZ" sz="2400" dirty="0">
                <a:solidFill>
                  <a:prstClr val="white"/>
                </a:solidFill>
                <a:latin typeface="Arial" pitchFamily="34" charset="0"/>
                <a:ea typeface="ＭＳ Ｐゴシック" charset="0"/>
                <a:cs typeface="Arial" pitchFamily="34" charset="0"/>
              </a:rPr>
              <a:t>“Paraphrasing means to restate information using different words” (OWLL, 2012)</a:t>
            </a:r>
          </a:p>
          <a:p>
            <a:pPr marL="342900" lvl="0" indent="-342900" defTabSz="914400" eaLnBrk="0" fontAlgn="base" hangingPunct="0">
              <a:spcBef>
                <a:spcPct val="20000"/>
              </a:spcBef>
              <a:spcAft>
                <a:spcPts val="1200"/>
              </a:spcAft>
              <a:buSzPct val="75000"/>
              <a:buFont typeface="Arial" charset="0"/>
              <a:buChar char="•"/>
            </a:pPr>
            <a:r>
              <a:rPr lang="en-NZ" sz="2400" dirty="0">
                <a:solidFill>
                  <a:prstClr val="white"/>
                </a:solidFill>
                <a:latin typeface="Arial" pitchFamily="34" charset="0"/>
                <a:ea typeface="ＭＳ Ｐゴシック" charset="0"/>
                <a:cs typeface="Arial" pitchFamily="34" charset="0"/>
              </a:rPr>
              <a:t>When you use your own words to explain what someone else said</a:t>
            </a:r>
          </a:p>
        </p:txBody>
      </p:sp>
    </p:spTree>
    <p:extLst>
      <p:ext uri="{BB962C8B-B14F-4D97-AF65-F5344CB8AC3E}">
        <p14:creationId xmlns:p14="http://schemas.microsoft.com/office/powerpoint/2010/main" val="348128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a:extLst>
              <a:ext uri="{FF2B5EF4-FFF2-40B4-BE49-F238E27FC236}">
                <a16:creationId xmlns:a16="http://schemas.microsoft.com/office/drawing/2014/main" id="{FF1C2FD2-7CD1-4BB0-8E96-6CBEA2513578}"/>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dirty="0"/>
              <a:t>Learning outcomes</a:t>
            </a:r>
            <a:endParaRPr lang="en-NZ" dirty="0"/>
          </a:p>
        </p:txBody>
      </p:sp>
      <p:sp>
        <p:nvSpPr>
          <p:cNvPr id="2" name="Text Placeholder 1">
            <a:extLst>
              <a:ext uri="{FF2B5EF4-FFF2-40B4-BE49-F238E27FC236}">
                <a16:creationId xmlns:a16="http://schemas.microsoft.com/office/drawing/2014/main" id="{891C07D8-D465-8C48-A46C-26E3A2B5AE06}"/>
              </a:ext>
            </a:extLst>
          </p:cNvPr>
          <p:cNvSpPr>
            <a:spLocks noGrp="1"/>
          </p:cNvSpPr>
          <p:nvPr>
            <p:ph type="body" sz="quarter" idx="10"/>
          </p:nvPr>
        </p:nvSpPr>
        <p:spPr>
          <a:xfrm>
            <a:off x="768211" y="1648193"/>
            <a:ext cx="9155391" cy="968884"/>
          </a:xfrm>
        </p:spPr>
        <p:txBody>
          <a:bodyPr>
            <a:normAutofit/>
          </a:bodyPr>
          <a:lstStyle/>
          <a:p>
            <a:r>
              <a:rPr lang="en-US" sz="5400" dirty="0">
                <a:latin typeface="Arial" panose="020B0604020202020204" pitchFamily="34" charset="0"/>
                <a:cs typeface="Arial" panose="020B0604020202020204" pitchFamily="34" charset="0"/>
              </a:rPr>
              <a:t>Learning outcomes</a:t>
            </a:r>
          </a:p>
        </p:txBody>
      </p:sp>
      <p:sp>
        <p:nvSpPr>
          <p:cNvPr id="4" name="TextBox 3">
            <a:extLst>
              <a:ext uri="{FF2B5EF4-FFF2-40B4-BE49-F238E27FC236}">
                <a16:creationId xmlns:a16="http://schemas.microsoft.com/office/drawing/2014/main" id="{0740F8ED-F007-4F1C-9ACD-A5A8BFC1EA8C}"/>
              </a:ext>
            </a:extLst>
          </p:cNvPr>
          <p:cNvSpPr txBox="1"/>
          <p:nvPr/>
        </p:nvSpPr>
        <p:spPr>
          <a:xfrm>
            <a:off x="768210" y="2808446"/>
            <a:ext cx="9188541" cy="4093428"/>
          </a:xfrm>
          <a:prstGeom prst="rect">
            <a:avLst/>
          </a:prstGeom>
          <a:noFill/>
        </p:spPr>
        <p:txBody>
          <a:bodyPr wrap="square" rtlCol="0">
            <a:spAutoFit/>
          </a:bodyPr>
          <a:lstStyle/>
          <a:p>
            <a:pPr>
              <a:spcAft>
                <a:spcPts val="1200"/>
              </a:spcAft>
            </a:pPr>
            <a:r>
              <a:rPr lang="en-US" sz="2800" dirty="0">
                <a:solidFill>
                  <a:schemeClr val="bg1"/>
                </a:solidFill>
                <a:latin typeface="Arial" panose="020B0604020202020204" pitchFamily="34" charset="0"/>
                <a:cs typeface="Arial" panose="020B0604020202020204" pitchFamily="34" charset="0"/>
              </a:rPr>
              <a:t>To gain a better understanding of what plagiarism is and know how to avoid it, in particular, by:</a:t>
            </a:r>
          </a:p>
          <a:p>
            <a:pPr lvl="1">
              <a:spcAft>
                <a:spcPts val="1200"/>
              </a:spcAft>
              <a:buSzPct val="75000"/>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 Referencing properly</a:t>
            </a:r>
          </a:p>
          <a:p>
            <a:pPr lvl="1">
              <a:spcAft>
                <a:spcPts val="1200"/>
              </a:spcAft>
              <a:buSzPct val="75000"/>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 Developing good ways to paraphrase</a:t>
            </a:r>
          </a:p>
          <a:p>
            <a:pPr lvl="1">
              <a:spcAft>
                <a:spcPts val="1200"/>
              </a:spcAft>
              <a:buSzPct val="75000"/>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 Taking good notes</a:t>
            </a:r>
          </a:p>
          <a:p>
            <a:pPr algn="ctr"/>
            <a:endParaRPr lang="en-US" sz="2000" i="1" dirty="0">
              <a:latin typeface="Arial" panose="020B0604020202020204" pitchFamily="34" charset="0"/>
              <a:cs typeface="Arial" panose="020B0604020202020204" pitchFamily="34" charset="0"/>
            </a:endParaRPr>
          </a:p>
          <a:p>
            <a:pPr algn="ctr"/>
            <a:r>
              <a:rPr lang="en-US" sz="2000" i="1" dirty="0">
                <a:solidFill>
                  <a:srgbClr val="D9992F"/>
                </a:solidFill>
                <a:latin typeface="Arial" panose="020B0604020202020204" pitchFamily="34" charset="0"/>
                <a:cs typeface="Arial" panose="020B0604020202020204" pitchFamily="34" charset="0"/>
              </a:rPr>
              <a:t>For more information see: </a:t>
            </a:r>
            <a:r>
              <a:rPr lang="en-US" sz="2000" i="1" dirty="0">
                <a:solidFill>
                  <a:srgbClr val="D9992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http://owll.massey.ac.nz/referencing/plagiarism.php</a:t>
            </a:r>
            <a:r>
              <a:rPr lang="en-US" sz="2000" i="1" dirty="0">
                <a:solidFill>
                  <a:srgbClr val="D9992F"/>
                </a:solidFill>
                <a:latin typeface="Arial" panose="020B0604020202020204" pitchFamily="34" charset="0"/>
                <a:cs typeface="Arial" panose="020B0604020202020204" pitchFamily="34" charset="0"/>
              </a:rPr>
              <a:t> </a:t>
            </a:r>
          </a:p>
          <a:p>
            <a:pPr algn="ctr"/>
            <a:r>
              <a:rPr lang="en-US" sz="2000" i="1" dirty="0">
                <a:solidFill>
                  <a:srgbClr val="D9992F"/>
                </a:solidFill>
                <a:latin typeface="Arial" panose="020B0604020202020204" pitchFamily="34" charset="0"/>
                <a:cs typeface="Arial" panose="020B0604020202020204" pitchFamily="34" charset="0"/>
              </a:rPr>
              <a:t>For information on academic integrity at Massey:  </a:t>
            </a:r>
            <a:r>
              <a:rPr lang="en-US" sz="2000" i="1" dirty="0">
                <a:solidFill>
                  <a:srgbClr val="D9992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http://www.massey.ac.nz/?a59cf3326e</a:t>
            </a:r>
            <a:endParaRPr lang="en-US" sz="2000" dirty="0">
              <a:solidFill>
                <a:srgbClr val="D9992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68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33A73226-7E8F-4B59-83B1-4E1A436D3C0E}"/>
              </a:ext>
            </a:extLst>
          </p:cNvPr>
          <p:cNvSpPr>
            <a:spLocks noGrp="1"/>
          </p:cNvSpPr>
          <p:nvPr>
            <p:ph type="title" idx="4294967295"/>
          </p:nvPr>
        </p:nvSpPr>
        <p:spPr>
          <a:xfrm>
            <a:off x="635614" y="1300835"/>
            <a:ext cx="9221689" cy="690563"/>
          </a:xfrm>
        </p:spPr>
        <p:txBody>
          <a:bodyPr>
            <a:normAutofit/>
          </a:bodyPr>
          <a:lstStyle/>
          <a:p>
            <a:pPr lvl="0" algn="ctr">
              <a:spcBef>
                <a:spcPts val="1102"/>
              </a:spcBef>
            </a:pPr>
            <a:r>
              <a:rPr lang="en-NZ" sz="4000" b="1" cap="all" spc="143" dirty="0">
                <a:solidFill>
                  <a:prstClr val="white"/>
                </a:solidFill>
                <a:latin typeface="Arial" panose="020B0604020202020204" pitchFamily="34" charset="0"/>
                <a:ea typeface="+mn-ea"/>
                <a:cs typeface="Arial" panose="020B0604020202020204" pitchFamily="34" charset="0"/>
              </a:rPr>
              <a:t>ways to paraphrase #1</a:t>
            </a:r>
            <a:endParaRPr lang="en-NZ" sz="4000" dirty="0">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A9DB4C81-5905-C242-8AD3-DA0921F372C1}"/>
              </a:ext>
            </a:extLst>
          </p:cNvPr>
          <p:cNvSpPr>
            <a:spLocks noGrp="1"/>
          </p:cNvSpPr>
          <p:nvPr>
            <p:ph type="body" sz="quarter" idx="10"/>
          </p:nvPr>
        </p:nvSpPr>
        <p:spPr>
          <a:xfrm>
            <a:off x="768210" y="2491281"/>
            <a:ext cx="8713958" cy="535365"/>
          </a:xfrm>
        </p:spPr>
        <p:txBody>
          <a:bodyPr>
            <a:noAutofit/>
          </a:bodyPr>
          <a:lstStyle/>
          <a:p>
            <a:pPr algn="l"/>
            <a:r>
              <a:rPr lang="en-NZ" sz="4000" b="1" dirty="0">
                <a:solidFill>
                  <a:srgbClr val="002060"/>
                </a:solidFill>
                <a:latin typeface="Arial" panose="020B0604020202020204" pitchFamily="34" charset="0"/>
                <a:cs typeface="Arial" panose="020B0604020202020204" pitchFamily="34" charset="0"/>
              </a:rPr>
              <a:t>First way</a:t>
            </a:r>
            <a:endParaRPr lang="en-US" sz="4000" b="1" dirty="0">
              <a:solidFill>
                <a:srgbClr val="00206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430340"/>
            <a:ext cx="8832990" cy="3616375"/>
          </a:xfrm>
          <a:prstGeom prst="rect">
            <a:avLst/>
          </a:prstGeom>
          <a:noFill/>
        </p:spPr>
        <p:txBody>
          <a:bodyPr wrap="square" rtlCol="0">
            <a:spAutoFit/>
          </a:bodyPr>
          <a:lstStyle/>
          <a:p>
            <a:pPr lvl="0" defTabSz="914400" eaLnBrk="0" fontAlgn="base" hangingPunct="0">
              <a:spcAft>
                <a:spcPts val="1200"/>
              </a:spcAft>
              <a:buSzPct val="75000"/>
            </a:pPr>
            <a:r>
              <a:rPr lang="en-NZ" sz="2200" dirty="0">
                <a:solidFill>
                  <a:prstClr val="white"/>
                </a:solidFill>
                <a:latin typeface="Arial" pitchFamily="34" charset="0"/>
                <a:ea typeface="ＭＳ Ｐゴシック" charset="0"/>
                <a:cs typeface="Arial" pitchFamily="34" charset="0"/>
              </a:rPr>
              <a:t>From a book or journal article that you want to re-write:</a:t>
            </a:r>
          </a:p>
          <a:p>
            <a:pPr marL="342900" lvl="0" indent="-342900" defTabSz="914400" eaLnBrk="0" fontAlgn="base" hangingPunct="0">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Read the passage and write down about three words/concepts or phrases.</a:t>
            </a:r>
          </a:p>
          <a:p>
            <a:pPr marL="342900" lvl="0" indent="-342900" defTabSz="914400" eaLnBrk="0" fontAlgn="base" hangingPunct="0">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Close the book or journal article.</a:t>
            </a:r>
          </a:p>
          <a:p>
            <a:pPr marL="342900" lvl="0" indent="-342900" defTabSz="914400" eaLnBrk="0" fontAlgn="base" hangingPunct="0">
              <a:spcAft>
                <a:spcPts val="12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Using those three words/concepts, re-write the information.</a:t>
            </a:r>
          </a:p>
          <a:p>
            <a:pPr marL="342900" lvl="0" indent="-342900" defTabSz="914400" eaLnBrk="0" fontAlgn="base" hangingPunct="0">
              <a:spcAft>
                <a:spcPts val="1800"/>
              </a:spcAft>
              <a:buSzPct val="75000"/>
              <a:buFont typeface="+mj-lt"/>
              <a:buAutoNum type="arabicPeriod"/>
            </a:pPr>
            <a:r>
              <a:rPr lang="en-NZ" sz="2200" dirty="0">
                <a:solidFill>
                  <a:prstClr val="white"/>
                </a:solidFill>
                <a:latin typeface="Arial" pitchFamily="34" charset="0"/>
                <a:ea typeface="ＭＳ Ｐゴシック" charset="0"/>
                <a:cs typeface="Arial" pitchFamily="34" charset="0"/>
              </a:rPr>
              <a:t>Go back to the book/journal article and compare what you’ve written to the original.</a:t>
            </a:r>
          </a:p>
          <a:p>
            <a:pPr defTabSz="914400" eaLnBrk="0" fontAlgn="base" hangingPunct="0">
              <a:spcAft>
                <a:spcPts val="1200"/>
              </a:spcAft>
              <a:buSzPct val="75000"/>
            </a:pPr>
            <a:r>
              <a:rPr lang="en-US" sz="2000" dirty="0">
                <a:solidFill>
                  <a:schemeClr val="bg1"/>
                </a:solidFill>
                <a:latin typeface="Arial" panose="020B0604020202020204" pitchFamily="34" charset="0"/>
                <a:cs typeface="Arial" panose="020B0604020202020204" pitchFamily="34" charset="0"/>
              </a:rPr>
              <a:t>(Curtin University of Technology, 2011)</a:t>
            </a:r>
          </a:p>
        </p:txBody>
      </p:sp>
    </p:spTree>
    <p:extLst>
      <p:ext uri="{BB962C8B-B14F-4D97-AF65-F5344CB8AC3E}">
        <p14:creationId xmlns:p14="http://schemas.microsoft.com/office/powerpoint/2010/main" val="346831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D2D144-A57D-45CA-92DF-69E6031B10C3}"/>
              </a:ext>
            </a:extLst>
          </p:cNvPr>
          <p:cNvSpPr>
            <a:spLocks noGrp="1"/>
          </p:cNvSpPr>
          <p:nvPr>
            <p:ph type="title" idx="4294967295"/>
          </p:nvPr>
        </p:nvSpPr>
        <p:spPr>
          <a:xfrm>
            <a:off x="735062" y="1213944"/>
            <a:ext cx="9221689" cy="1043865"/>
          </a:xfrm>
        </p:spPr>
        <p:txBody>
          <a:bodyPr>
            <a:normAutofit/>
          </a:bodyPr>
          <a:lstStyle/>
          <a:p>
            <a:pPr algn="ctr"/>
            <a:r>
              <a:rPr lang="en-US" sz="4000" b="1" dirty="0">
                <a:solidFill>
                  <a:schemeClr val="bg1"/>
                </a:solidFill>
                <a:latin typeface="Arial" panose="020B0604020202020204" pitchFamily="34" charset="0"/>
                <a:cs typeface="Arial" panose="020B0604020202020204" pitchFamily="34" charset="0"/>
              </a:rPr>
              <a:t>How to paraphrase example</a:t>
            </a:r>
            <a:endParaRPr lang="en-US" sz="4000" dirty="0">
              <a:solidFill>
                <a:schemeClr val="bg1"/>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Autofit/>
          </a:bodyPr>
          <a:lstStyle/>
          <a:p>
            <a:pPr marL="0" marR="0" lvl="0" indent="0" algn="just"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32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Last of the big cats  </a:t>
            </a:r>
            <a:r>
              <a:rPr kumimoji="0" lang="en-NZ" sz="32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By Edward de la </a:t>
            </a:r>
            <a:r>
              <a:rPr kumimoji="0" lang="en-NZ" sz="3200" b="0" i="1" u="none" strike="noStrike" kern="1200" cap="none" spc="0" normalizeH="0" baseline="0" noProof="0" dirty="0" err="1">
                <a:ln>
                  <a:noFill/>
                </a:ln>
                <a:solidFill>
                  <a:srgbClr val="002060"/>
                </a:solidFill>
                <a:effectLst/>
                <a:uLnTx/>
                <a:uFillTx/>
                <a:latin typeface="Arial" panose="020B0604020202020204" pitchFamily="34" charset="0"/>
                <a:ea typeface="+mn-ea"/>
                <a:cs typeface="Arial" panose="020B0604020202020204" pitchFamily="34" charset="0"/>
              </a:rPr>
              <a:t>Billiere</a:t>
            </a:r>
            <a:endParaRPr kumimoji="0" lang="en-NZ" sz="32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ADBCD565-E2C4-4C67-BFF5-B15385A4C2D2}"/>
              </a:ext>
            </a:extLst>
          </p:cNvPr>
          <p:cNvSpPr txBox="1"/>
          <p:nvPr/>
        </p:nvSpPr>
        <p:spPr>
          <a:xfrm>
            <a:off x="768210" y="3605146"/>
            <a:ext cx="9155391" cy="3243965"/>
          </a:xfrm>
          <a:prstGeom prst="rect">
            <a:avLst/>
          </a:prstGeom>
          <a:noFill/>
        </p:spPr>
        <p:txBody>
          <a:bodyPr wrap="square" rtlCol="0">
            <a:spAutoFit/>
          </a:bodyPr>
          <a:lstStyle/>
          <a:p>
            <a:pPr lvl="0" algn="just" defTabSz="914400" eaLnBrk="0" fontAlgn="base" hangingPunct="0">
              <a:spcBef>
                <a:spcPct val="20000"/>
              </a:spcBef>
              <a:spcAft>
                <a:spcPct val="0"/>
              </a:spcAft>
            </a:pPr>
            <a:r>
              <a:rPr lang="en-NZ" sz="2400" b="1" dirty="0">
                <a:solidFill>
                  <a:prstClr val="white"/>
                </a:solidFill>
                <a:latin typeface="Arial" panose="020B0604020202020204" pitchFamily="34" charset="0"/>
                <a:ea typeface="ＭＳ Ｐゴシック" charset="0"/>
                <a:cs typeface="Arial" panose="020B0604020202020204" pitchFamily="34" charset="0"/>
              </a:rPr>
              <a:t>Valmik Thapar is credited with almost single-handedly saving the tiger from being wiped out by poachers. </a:t>
            </a:r>
            <a:r>
              <a:rPr lang="en-NZ" sz="2000" dirty="0">
                <a:solidFill>
                  <a:prstClr val="white"/>
                </a:solidFill>
                <a:latin typeface="Arial" panose="020B0604020202020204" pitchFamily="34" charset="0"/>
                <a:ea typeface="ＭＳ Ｐゴシック" charset="0"/>
                <a:cs typeface="Arial" panose="020B0604020202020204" pitchFamily="34" charset="0"/>
              </a:rPr>
              <a:t>But his fight to preserve this extraordinary predator is far from over. And the real threats now… are poverty, greed, and a lack of imagination.</a:t>
            </a:r>
          </a:p>
          <a:p>
            <a:pPr lvl="0" algn="just" defTabSz="914400" eaLnBrk="0" fontAlgn="base" hangingPunct="0">
              <a:spcBef>
                <a:spcPct val="20000"/>
              </a:spcBef>
              <a:spcAft>
                <a:spcPct val="0"/>
              </a:spcAft>
            </a:pPr>
            <a:endParaRPr lang="en-NZ" sz="1600" dirty="0">
              <a:solidFill>
                <a:prstClr val="white"/>
              </a:solidFill>
              <a:latin typeface="Arial" panose="020B0604020202020204" pitchFamily="34" charset="0"/>
              <a:ea typeface="ＭＳ Ｐゴシック" charset="0"/>
              <a:cs typeface="Arial" panose="020B0604020202020204" pitchFamily="34" charset="0"/>
            </a:endParaRPr>
          </a:p>
          <a:p>
            <a:pPr lvl="0" algn="just" defTabSz="914400" eaLnBrk="0" fontAlgn="base" hangingPunct="0">
              <a:spcBef>
                <a:spcPct val="20000"/>
              </a:spcBef>
              <a:spcAft>
                <a:spcPct val="0"/>
              </a:spcAft>
            </a:pPr>
            <a:endParaRPr lang="en-NZ" sz="1600" dirty="0">
              <a:solidFill>
                <a:prstClr val="white"/>
              </a:solidFill>
              <a:latin typeface="Arial" panose="020B0604020202020204" pitchFamily="34" charset="0"/>
              <a:ea typeface="ＭＳ Ｐゴシック" charset="0"/>
              <a:cs typeface="Arial" panose="020B0604020202020204" pitchFamily="34" charset="0"/>
            </a:endParaRPr>
          </a:p>
          <a:p>
            <a:pPr lvl="0" defTabSz="914400" eaLnBrk="0" fontAlgn="base" hangingPunct="0">
              <a:spcBef>
                <a:spcPct val="20000"/>
              </a:spcBef>
              <a:spcAft>
                <a:spcPct val="0"/>
              </a:spcAft>
            </a:pPr>
            <a:r>
              <a:rPr lang="en-NZ" sz="2000" b="1" i="1" dirty="0">
                <a:solidFill>
                  <a:srgbClr val="FFC000"/>
                </a:solidFill>
                <a:latin typeface="Arial" panose="020B0604020202020204" pitchFamily="34" charset="0"/>
                <a:ea typeface="ＭＳ Ｐゴシック" charset="0"/>
                <a:cs typeface="Arial" panose="020B0604020202020204" pitchFamily="34" charset="0"/>
              </a:rPr>
              <a:t>Write down about three key words/concepts from </a:t>
            </a:r>
            <a:r>
              <a:rPr lang="en-NZ" sz="2000" b="1" i="1" u="sng" dirty="0">
                <a:solidFill>
                  <a:srgbClr val="FFC000"/>
                </a:solidFill>
                <a:latin typeface="Arial" panose="020B0604020202020204" pitchFamily="34" charset="0"/>
                <a:ea typeface="ＭＳ Ｐゴシック" charset="0"/>
                <a:cs typeface="Arial" panose="020B0604020202020204" pitchFamily="34" charset="0"/>
              </a:rPr>
              <a:t>the first sentence</a:t>
            </a:r>
            <a:r>
              <a:rPr lang="en-NZ" sz="2000" i="1" dirty="0">
                <a:solidFill>
                  <a:srgbClr val="FFC000"/>
                </a:solidFill>
                <a:latin typeface="Arial" panose="020B0604020202020204" pitchFamily="34" charset="0"/>
                <a:ea typeface="ＭＳ Ｐゴシック" charset="0"/>
                <a:cs typeface="Arial" panose="020B0604020202020204" pitchFamily="34" charset="0"/>
              </a:rPr>
              <a:t>, and…</a:t>
            </a:r>
          </a:p>
          <a:p>
            <a:pPr lvl="0" defTabSz="914400" eaLnBrk="0" fontAlgn="base" hangingPunct="0">
              <a:spcBef>
                <a:spcPct val="20000"/>
              </a:spcBef>
              <a:spcAft>
                <a:spcPct val="0"/>
              </a:spcAft>
            </a:pPr>
            <a:endParaRPr lang="en-NZ" sz="800" dirty="0">
              <a:solidFill>
                <a:prstClr val="white"/>
              </a:solidFill>
              <a:latin typeface="Arial" panose="020B0604020202020204" pitchFamily="34" charset="0"/>
              <a:ea typeface="ＭＳ Ｐゴシック" charset="0"/>
              <a:cs typeface="Arial" panose="020B0604020202020204" pitchFamily="34" charset="0"/>
            </a:endParaRPr>
          </a:p>
          <a:p>
            <a:pPr lvl="0" defTabSz="914400" eaLnBrk="0" fontAlgn="base" hangingPunct="0">
              <a:spcBef>
                <a:spcPct val="20000"/>
              </a:spcBef>
              <a:spcAft>
                <a:spcPct val="0"/>
              </a:spcAft>
            </a:pPr>
            <a:endParaRPr lang="en-NZ" sz="800" dirty="0">
              <a:solidFill>
                <a:prstClr val="white"/>
              </a:solidFill>
              <a:latin typeface="Arial" panose="020B0604020202020204" pitchFamily="34" charset="0"/>
              <a:ea typeface="ＭＳ Ｐゴシック" charset="0"/>
              <a:cs typeface="Arial" panose="020B0604020202020204" pitchFamily="34" charset="0"/>
            </a:endParaRPr>
          </a:p>
          <a:p>
            <a:pPr lvl="0" algn="r" defTabSz="914400" eaLnBrk="0" fontAlgn="base" hangingPunct="0">
              <a:spcBef>
                <a:spcPct val="20000"/>
              </a:spcBef>
              <a:spcAft>
                <a:spcPct val="0"/>
              </a:spcAft>
            </a:pPr>
            <a:r>
              <a:rPr lang="en-NZ" sz="1600" dirty="0">
                <a:solidFill>
                  <a:prstClr val="white"/>
                </a:solidFill>
                <a:latin typeface="Arial" panose="020B0604020202020204" pitchFamily="34" charset="0"/>
                <a:ea typeface="ＭＳ Ｐゴシック" charset="0"/>
                <a:cs typeface="Arial" panose="020B0604020202020204" pitchFamily="34" charset="0"/>
              </a:rPr>
              <a:t>(Source: De la </a:t>
            </a:r>
            <a:r>
              <a:rPr lang="en-NZ" sz="1600" dirty="0" err="1">
                <a:solidFill>
                  <a:prstClr val="white"/>
                </a:solidFill>
                <a:latin typeface="Arial" panose="020B0604020202020204" pitchFamily="34" charset="0"/>
                <a:ea typeface="ＭＳ Ｐゴシック" charset="0"/>
                <a:cs typeface="Arial" panose="020B0604020202020204" pitchFamily="34" charset="0"/>
              </a:rPr>
              <a:t>Billiere</a:t>
            </a:r>
            <a:r>
              <a:rPr lang="en-NZ" sz="1600" dirty="0">
                <a:solidFill>
                  <a:prstClr val="white"/>
                </a:solidFill>
                <a:latin typeface="Arial" panose="020B0604020202020204" pitchFamily="34" charset="0"/>
                <a:ea typeface="ＭＳ Ｐゴシック" charset="0"/>
                <a:cs typeface="Arial" panose="020B0604020202020204" pitchFamily="34" charset="0"/>
              </a:rPr>
              <a:t>, E. (2012, October 17). The last of the big cats. </a:t>
            </a:r>
            <a:r>
              <a:rPr lang="en-NZ" sz="1600" i="1" dirty="0">
                <a:solidFill>
                  <a:prstClr val="white"/>
                </a:solidFill>
                <a:latin typeface="Arial" panose="020B0604020202020204" pitchFamily="34" charset="0"/>
                <a:ea typeface="ＭＳ Ｐゴシック" charset="0"/>
                <a:cs typeface="Arial" panose="020B0604020202020204" pitchFamily="34" charset="0"/>
              </a:rPr>
              <a:t>The Guardian. </a:t>
            </a:r>
            <a:r>
              <a:rPr lang="en-NZ" sz="1600" dirty="0">
                <a:solidFill>
                  <a:prstClr val="white"/>
                </a:solidFill>
                <a:latin typeface="Arial" panose="020B0604020202020204" pitchFamily="34" charset="0"/>
                <a:ea typeface="ＭＳ Ｐゴシック" charset="0"/>
                <a:cs typeface="Arial" panose="020B0604020202020204" pitchFamily="34" charset="0"/>
              </a:rPr>
              <a:t>http://www.guardian.co.uk/uk/2002/oct/17/animalwelfare.world)</a:t>
            </a:r>
            <a:endParaRPr lang="en-NZ" sz="1200" dirty="0">
              <a:solidFill>
                <a:prstClr val="white"/>
              </a:solidFill>
              <a:latin typeface="Arial" panose="020B0604020202020204" pitchFamily="34" charset="0"/>
              <a:ea typeface="ＭＳ Ｐゴシック" charset="0"/>
              <a:cs typeface="Arial" panose="020B0604020202020204" pitchFamily="34" charset="0"/>
            </a:endParaRPr>
          </a:p>
        </p:txBody>
      </p:sp>
    </p:spTree>
    <p:extLst>
      <p:ext uri="{BB962C8B-B14F-4D97-AF65-F5344CB8AC3E}">
        <p14:creationId xmlns:p14="http://schemas.microsoft.com/office/powerpoint/2010/main" val="404750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70BF87AE-4688-440E-BD40-C1A6F0CD2B96}"/>
              </a:ext>
            </a:extLst>
          </p:cNvPr>
          <p:cNvSpPr>
            <a:spLocks noGrp="1"/>
          </p:cNvSpPr>
          <p:nvPr>
            <p:ph type="title" idx="4294967295"/>
          </p:nvPr>
        </p:nvSpPr>
        <p:spPr/>
        <p:txBody>
          <a:bodyPr/>
          <a:lstStyle/>
          <a:p>
            <a:r>
              <a:rPr lang="mi-NZ" dirty="0" err="1"/>
              <a:t>Steps</a:t>
            </a:r>
            <a:r>
              <a:rPr lang="mi-NZ" dirty="0"/>
              <a:t> for </a:t>
            </a:r>
            <a:r>
              <a:rPr lang="mi-NZ" dirty="0" err="1"/>
              <a:t>paraphrasing</a:t>
            </a:r>
            <a:r>
              <a:rPr lang="mi-NZ" dirty="0"/>
              <a:t> – </a:t>
            </a:r>
            <a:r>
              <a:rPr lang="mi-NZ" dirty="0" err="1"/>
              <a:t>First</a:t>
            </a:r>
            <a:r>
              <a:rPr lang="mi-NZ" dirty="0"/>
              <a:t> </a:t>
            </a:r>
            <a:r>
              <a:rPr lang="mi-NZ" dirty="0" err="1"/>
              <a:t>way</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a:xfrm>
            <a:off x="675363" y="2607913"/>
            <a:ext cx="8786892" cy="564499"/>
          </a:xfrm>
        </p:spPr>
        <p:txBody>
          <a:bodyPr>
            <a:normAutofit fontScale="92500"/>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2800" b="1" i="0" u="none" strike="noStrike" kern="1200" cap="none" spc="0" normalizeH="0" baseline="0" noProof="0" dirty="0">
                <a:ln>
                  <a:noFill/>
                </a:ln>
                <a:solidFill>
                  <a:srgbClr val="004277"/>
                </a:solidFill>
                <a:effectLst/>
                <a:uLnTx/>
                <a:uFillTx/>
                <a:latin typeface="Arial" panose="020B0604020202020204" pitchFamily="34" charset="0"/>
                <a:ea typeface="+mn-ea"/>
                <a:cs typeface="Arial" panose="020B0604020202020204" pitchFamily="34" charset="0"/>
              </a:rPr>
              <a:t>Using three key words, try and re-write the information</a:t>
            </a:r>
          </a:p>
        </p:txBody>
      </p:sp>
      <p:sp>
        <p:nvSpPr>
          <p:cNvPr id="7" name="TextBox 6">
            <a:extLst>
              <a:ext uri="{FF2B5EF4-FFF2-40B4-BE49-F238E27FC236}">
                <a16:creationId xmlns:a16="http://schemas.microsoft.com/office/drawing/2014/main" id="{ADBCD565-E2C4-4C67-BFF5-B15385A4C2D2}"/>
              </a:ext>
            </a:extLst>
          </p:cNvPr>
          <p:cNvSpPr txBox="1"/>
          <p:nvPr/>
        </p:nvSpPr>
        <p:spPr>
          <a:xfrm>
            <a:off x="735062" y="3568144"/>
            <a:ext cx="9155391" cy="830997"/>
          </a:xfrm>
          <a:prstGeom prst="rect">
            <a:avLst/>
          </a:prstGeom>
          <a:noFill/>
        </p:spPr>
        <p:txBody>
          <a:bodyPr wrap="square" rtlCol="0">
            <a:spAutoFit/>
          </a:bodyPr>
          <a:lstStyle/>
          <a:p>
            <a:pPr lvl="0" defTabSz="914400" fontAlgn="base">
              <a:spcBef>
                <a:spcPct val="20000"/>
              </a:spcBef>
              <a:spcAft>
                <a:spcPct val="0"/>
              </a:spcAft>
            </a:pPr>
            <a:r>
              <a:rPr lang="en-NZ" sz="2400" dirty="0">
                <a:solidFill>
                  <a:prstClr val="white"/>
                </a:solidFill>
                <a:latin typeface="Arial" pitchFamily="34" charset="0"/>
                <a:ea typeface="ＭＳ Ｐゴシック" charset="0"/>
                <a:cs typeface="Arial" pitchFamily="34" charset="0"/>
              </a:rPr>
              <a:t>Original: </a:t>
            </a:r>
            <a:r>
              <a:rPr lang="en-NZ" sz="2400" b="1" i="1" dirty="0">
                <a:solidFill>
                  <a:prstClr val="white"/>
                </a:solidFill>
                <a:latin typeface="Arial" pitchFamily="34" charset="0"/>
                <a:ea typeface="ＭＳ Ｐゴシック" charset="0"/>
                <a:cs typeface="Arial" pitchFamily="34" charset="0"/>
              </a:rPr>
              <a:t>Valmik Thapar is credited with almost single-handedly saving the tiger from being wiped out by poachers.</a:t>
            </a:r>
            <a:endParaRPr lang="en-NZ" sz="2400" i="1" dirty="0">
              <a:solidFill>
                <a:prstClr val="white"/>
              </a:solidFill>
              <a:latin typeface="Arial" pitchFamily="34" charset="0"/>
              <a:ea typeface="ＭＳ Ｐゴシック" charset="0"/>
              <a:cs typeface="Arial" pitchFamily="34" charset="0"/>
            </a:endParaRPr>
          </a:p>
        </p:txBody>
      </p:sp>
      <p:sp>
        <p:nvSpPr>
          <p:cNvPr id="4" name="TextBox 3">
            <a:extLst>
              <a:ext uri="{FF2B5EF4-FFF2-40B4-BE49-F238E27FC236}">
                <a16:creationId xmlns:a16="http://schemas.microsoft.com/office/drawing/2014/main" id="{AF86C75B-3520-41F4-B332-5EB89D9952FD}"/>
              </a:ext>
            </a:extLst>
          </p:cNvPr>
          <p:cNvSpPr txBox="1"/>
          <p:nvPr/>
        </p:nvSpPr>
        <p:spPr>
          <a:xfrm>
            <a:off x="735062" y="4634532"/>
            <a:ext cx="9155391" cy="2314480"/>
          </a:xfrm>
          <a:prstGeom prst="rect">
            <a:avLst/>
          </a:prstGeom>
          <a:noFill/>
        </p:spPr>
        <p:txBody>
          <a:bodyPr wrap="square" rtlCol="0">
            <a:spAutoFit/>
          </a:bodyPr>
          <a:lstStyle/>
          <a:p>
            <a:pPr lvl="0" defTabSz="914400" fontAlgn="base">
              <a:spcBef>
                <a:spcPct val="20000"/>
              </a:spcBef>
              <a:spcAft>
                <a:spcPct val="0"/>
              </a:spcAft>
            </a:pPr>
            <a:r>
              <a:rPr lang="en-NZ" sz="2400" dirty="0">
                <a:solidFill>
                  <a:prstClr val="white"/>
                </a:solidFill>
                <a:latin typeface="Arial" pitchFamily="34" charset="0"/>
                <a:ea typeface="ＭＳ Ｐゴシック" charset="0"/>
                <a:cs typeface="Arial" pitchFamily="34" charset="0"/>
              </a:rPr>
              <a:t>My example: </a:t>
            </a:r>
          </a:p>
          <a:p>
            <a:pPr lvl="0" defTabSz="914400" fontAlgn="base">
              <a:spcBef>
                <a:spcPct val="20000"/>
              </a:spcBef>
              <a:spcAft>
                <a:spcPts val="1200"/>
              </a:spcAft>
            </a:pPr>
            <a:r>
              <a:rPr lang="en-NZ" sz="2400" dirty="0">
                <a:solidFill>
                  <a:srgbClr val="FFC000"/>
                </a:solidFill>
                <a:latin typeface="Arial" pitchFamily="34" charset="0"/>
                <a:ea typeface="ＭＳ Ｐゴシック" charset="0"/>
                <a:cs typeface="Arial" pitchFamily="34" charset="0"/>
              </a:rPr>
              <a:t>Three concepts: Saving tigers, poachers, Valmik Thapar</a:t>
            </a:r>
          </a:p>
          <a:p>
            <a:pPr lvl="0" defTabSz="914400" fontAlgn="base">
              <a:spcBef>
                <a:spcPct val="20000"/>
              </a:spcBef>
              <a:spcAft>
                <a:spcPct val="0"/>
              </a:spcAft>
            </a:pPr>
            <a:r>
              <a:rPr lang="en-NZ" sz="2400" dirty="0">
                <a:solidFill>
                  <a:prstClr val="white"/>
                </a:solidFill>
                <a:latin typeface="Arial" pitchFamily="34" charset="0"/>
                <a:ea typeface="ＭＳ Ｐゴシック" charset="0"/>
                <a:cs typeface="Arial" pitchFamily="34" charset="0"/>
              </a:rPr>
              <a:t>Paraphrase:</a:t>
            </a:r>
          </a:p>
          <a:p>
            <a:pPr lvl="0" defTabSz="914400" fontAlgn="base">
              <a:spcBef>
                <a:spcPct val="20000"/>
              </a:spcBef>
              <a:spcAft>
                <a:spcPct val="0"/>
              </a:spcAft>
            </a:pPr>
            <a:r>
              <a:rPr lang="en-NZ" sz="2400" dirty="0">
                <a:solidFill>
                  <a:srgbClr val="FFC000"/>
                </a:solidFill>
                <a:latin typeface="Arial" pitchFamily="34" charset="0"/>
                <a:ea typeface="ＭＳ Ｐゴシック" charset="0"/>
                <a:cs typeface="Arial" pitchFamily="34" charset="0"/>
              </a:rPr>
              <a:t>Preventing tigers from becoming extinct from the actions of poachers has been a focus of Thapar’s work (de la </a:t>
            </a:r>
            <a:r>
              <a:rPr lang="en-NZ" sz="2400" dirty="0" err="1">
                <a:solidFill>
                  <a:srgbClr val="FFC000"/>
                </a:solidFill>
                <a:latin typeface="Arial" pitchFamily="34" charset="0"/>
                <a:ea typeface="ＭＳ Ｐゴシック" charset="0"/>
                <a:cs typeface="Arial" pitchFamily="34" charset="0"/>
              </a:rPr>
              <a:t>Billiere</a:t>
            </a:r>
            <a:r>
              <a:rPr lang="en-NZ" sz="2400" dirty="0">
                <a:solidFill>
                  <a:srgbClr val="FFC000"/>
                </a:solidFill>
                <a:latin typeface="Arial" pitchFamily="34" charset="0"/>
                <a:ea typeface="ＭＳ Ｐゴシック" charset="0"/>
                <a:cs typeface="Arial" pitchFamily="34" charset="0"/>
              </a:rPr>
              <a:t>, 2012).</a:t>
            </a:r>
          </a:p>
        </p:txBody>
      </p:sp>
    </p:spTree>
    <p:extLst>
      <p:ext uri="{BB962C8B-B14F-4D97-AF65-F5344CB8AC3E}">
        <p14:creationId xmlns:p14="http://schemas.microsoft.com/office/powerpoint/2010/main" val="256185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D4496A7-8E67-4065-901F-F2F055957EE6}"/>
              </a:ext>
            </a:extLst>
          </p:cNvPr>
          <p:cNvSpPr>
            <a:spLocks noGrp="1"/>
          </p:cNvSpPr>
          <p:nvPr>
            <p:ph type="title" idx="4294967295"/>
          </p:nvPr>
        </p:nvSpPr>
        <p:spPr>
          <a:xfrm>
            <a:off x="735061" y="1495920"/>
            <a:ext cx="9221689" cy="729370"/>
          </a:xfrm>
        </p:spPr>
        <p:txBody>
          <a:bodyPr>
            <a:normAutofit/>
          </a:bodyPr>
          <a:lstStyle/>
          <a:p>
            <a:pPr lvl="0" algn="ctr">
              <a:spcBef>
                <a:spcPts val="1102"/>
              </a:spcBef>
            </a:pPr>
            <a:r>
              <a:rPr lang="en-NZ" sz="4000" b="1" cap="all" spc="143" dirty="0">
                <a:solidFill>
                  <a:prstClr val="white"/>
                </a:solidFill>
                <a:latin typeface="Arial" panose="020B0604020202020204" pitchFamily="34" charset="0"/>
                <a:ea typeface="+mn-ea"/>
                <a:cs typeface="Arial" panose="020B0604020202020204" pitchFamily="34" charset="0"/>
              </a:rPr>
              <a:t>ways to paraphrase #2</a:t>
            </a:r>
            <a:endParaRPr lang="en-NZ" sz="40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4000" b="1" i="0" u="none" strike="noStrike" kern="1200" cap="none" spc="0" normalizeH="0" baseline="0" noProof="0" dirty="0">
                <a:ln>
                  <a:noFill/>
                </a:ln>
                <a:solidFill>
                  <a:srgbClr val="004277"/>
                </a:solidFill>
                <a:effectLst/>
                <a:uLnTx/>
                <a:uFillTx/>
                <a:latin typeface="Arial" panose="020B0604020202020204" pitchFamily="34" charset="0"/>
                <a:ea typeface="+mn-ea"/>
                <a:cs typeface="Arial" panose="020B0604020202020204" pitchFamily="34" charset="0"/>
              </a:rPr>
              <a:t>SECOND WAY</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610836"/>
            <a:ext cx="9155391" cy="3447098"/>
          </a:xfrm>
          <a:prstGeom prst="rect">
            <a:avLst/>
          </a:prstGeom>
          <a:noFill/>
        </p:spPr>
        <p:txBody>
          <a:bodyPr wrap="square" rtlCol="0">
            <a:spAutoFit/>
          </a:bodyPr>
          <a:lstStyle/>
          <a:p>
            <a:pPr lvl="0" defTabSz="914400" eaLnBrk="0" fontAlgn="base" hangingPunct="0">
              <a:spcAft>
                <a:spcPts val="1200"/>
              </a:spcAft>
              <a:buSzPct val="75000"/>
            </a:pPr>
            <a:r>
              <a:rPr lang="en-NZ" sz="2400" dirty="0">
                <a:solidFill>
                  <a:prstClr val="white"/>
                </a:solidFill>
                <a:latin typeface="Arial" pitchFamily="34" charset="0"/>
                <a:ea typeface="ＭＳ Ｐゴシック" charset="0"/>
                <a:cs typeface="Arial" pitchFamily="34" charset="0"/>
              </a:rPr>
              <a:t>From a book or journal article that you want to re-write:</a:t>
            </a:r>
          </a:p>
          <a:p>
            <a:pPr marL="342900" lvl="0" indent="-342900" defTabSz="914400" eaLnBrk="0" fontAlgn="base" hangingPunct="0">
              <a:spcAft>
                <a:spcPts val="1200"/>
              </a:spcAft>
              <a:buSzPct val="75000"/>
              <a:buFont typeface="+mj-lt"/>
              <a:buAutoNum type="arabicPeriod"/>
            </a:pPr>
            <a:r>
              <a:rPr lang="en-NZ" sz="2400" dirty="0">
                <a:solidFill>
                  <a:prstClr val="white"/>
                </a:solidFill>
                <a:latin typeface="Arial" pitchFamily="34" charset="0"/>
                <a:ea typeface="ＭＳ Ｐゴシック" charset="0"/>
                <a:cs typeface="Arial" pitchFamily="34" charset="0"/>
              </a:rPr>
              <a:t>Use the author’s name in connection with the idea/s.</a:t>
            </a:r>
          </a:p>
          <a:p>
            <a:pPr marL="342900" lvl="0" indent="-342900" defTabSz="914400" eaLnBrk="0" fontAlgn="base" hangingPunct="0">
              <a:spcAft>
                <a:spcPts val="1200"/>
              </a:spcAft>
              <a:buSzPct val="75000"/>
              <a:buFont typeface="+mj-lt"/>
              <a:buAutoNum type="arabicPeriod"/>
            </a:pPr>
            <a:r>
              <a:rPr lang="en-NZ" sz="2400" dirty="0">
                <a:solidFill>
                  <a:prstClr val="white"/>
                </a:solidFill>
                <a:latin typeface="Arial" pitchFamily="34" charset="0"/>
                <a:ea typeface="ＭＳ Ｐゴシック" charset="0"/>
                <a:cs typeface="Arial" pitchFamily="34" charset="0"/>
              </a:rPr>
              <a:t>Flip the sentence on its head: change the order of the ideas in the sentence.</a:t>
            </a:r>
          </a:p>
          <a:p>
            <a:pPr marL="342900" lvl="0" indent="-342900" defTabSz="914400" eaLnBrk="0" fontAlgn="base" hangingPunct="0">
              <a:spcAft>
                <a:spcPts val="2400"/>
              </a:spcAft>
              <a:buSzPct val="75000"/>
              <a:buFont typeface="+mj-lt"/>
              <a:buAutoNum type="arabicPeriod"/>
            </a:pPr>
            <a:r>
              <a:rPr lang="en-NZ" sz="2400" dirty="0">
                <a:solidFill>
                  <a:prstClr val="white"/>
                </a:solidFill>
                <a:latin typeface="Arial" pitchFamily="34" charset="0"/>
                <a:ea typeface="ＭＳ Ｐゴシック" charset="0"/>
                <a:cs typeface="Arial" pitchFamily="34" charset="0"/>
              </a:rPr>
              <a:t>Choose alternative phrases or synonyms for key ideas.</a:t>
            </a:r>
          </a:p>
          <a:p>
            <a:pPr defTabSz="914400" eaLnBrk="0" fontAlgn="base" hangingPunct="0">
              <a:spcAft>
                <a:spcPts val="1200"/>
              </a:spcAft>
              <a:buSzPct val="75000"/>
            </a:pPr>
            <a:r>
              <a:rPr lang="en-US" sz="2400" i="1" dirty="0">
                <a:solidFill>
                  <a:srgbClr val="FFC000"/>
                </a:solidFill>
                <a:latin typeface="Arial" panose="020B0604020202020204" pitchFamily="34" charset="0"/>
                <a:cs typeface="Arial" panose="020B0604020202020204" pitchFamily="34" charset="0"/>
              </a:rPr>
              <a:t>Remember: Re-state the whole sentence; don’t just replace individual words</a:t>
            </a:r>
          </a:p>
        </p:txBody>
      </p:sp>
    </p:spTree>
    <p:extLst>
      <p:ext uri="{BB962C8B-B14F-4D97-AF65-F5344CB8AC3E}">
        <p14:creationId xmlns:p14="http://schemas.microsoft.com/office/powerpoint/2010/main" val="54049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04FBBB-1663-4EF3-A83F-6DD97CBD5161}"/>
              </a:ext>
            </a:extLst>
          </p:cNvPr>
          <p:cNvSpPr>
            <a:spLocks noGrp="1"/>
          </p:cNvSpPr>
          <p:nvPr>
            <p:ph type="title" idx="4294967295"/>
          </p:nvPr>
        </p:nvSpPr>
        <p:spPr>
          <a:xfrm>
            <a:off x="668764" y="1486010"/>
            <a:ext cx="9221689" cy="640516"/>
          </a:xfrm>
        </p:spPr>
        <p:txBody>
          <a:bodyPr>
            <a:normAutofit/>
          </a:bodyPr>
          <a:lstStyle/>
          <a:p>
            <a:pPr lvl="0" algn="ctr">
              <a:spcBef>
                <a:spcPts val="1102"/>
              </a:spcBef>
            </a:pPr>
            <a:r>
              <a:rPr lang="en-US" sz="4000" b="1" i="1" cap="all" spc="143" dirty="0">
                <a:solidFill>
                  <a:prstClr val="white"/>
                </a:solidFill>
                <a:latin typeface="Arial" panose="020B0604020202020204" pitchFamily="34" charset="0"/>
                <a:ea typeface="+mn-ea"/>
                <a:cs typeface="Arial" panose="020B0604020202020204" pitchFamily="34" charset="0"/>
              </a:rPr>
              <a:t>Give it a go</a:t>
            </a:r>
            <a:endParaRPr lang="en-NZ" sz="40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fontScale="77500" lnSpcReduction="20000"/>
          </a:bodyPr>
          <a:lstStyle/>
          <a:p>
            <a:pPr algn="just"/>
            <a:r>
              <a:rPr lang="en-NZ" sz="4800" b="1" dirty="0">
                <a:solidFill>
                  <a:srgbClr val="002060"/>
                </a:solidFill>
              </a:rPr>
              <a:t>Last of the big cats </a:t>
            </a:r>
            <a:r>
              <a:rPr lang="en-NZ" sz="4000" i="1" dirty="0">
                <a:solidFill>
                  <a:srgbClr val="002060"/>
                </a:solidFill>
              </a:rPr>
              <a:t>By Edward de la </a:t>
            </a:r>
            <a:r>
              <a:rPr lang="en-NZ" sz="4000" i="1" dirty="0" err="1">
                <a:solidFill>
                  <a:srgbClr val="002060"/>
                </a:solidFill>
              </a:rPr>
              <a:t>Billiere</a:t>
            </a:r>
            <a:endParaRPr lang="en-NZ" sz="4000" i="1" dirty="0">
              <a:solidFill>
                <a:srgbClr val="002060"/>
              </a:solidFill>
            </a:endParaRPr>
          </a:p>
        </p:txBody>
      </p:sp>
      <p:sp>
        <p:nvSpPr>
          <p:cNvPr id="7" name="TextBox 6">
            <a:extLst>
              <a:ext uri="{FF2B5EF4-FFF2-40B4-BE49-F238E27FC236}">
                <a16:creationId xmlns:a16="http://schemas.microsoft.com/office/drawing/2014/main" id="{ADBCD565-E2C4-4C67-BFF5-B15385A4C2D2}"/>
              </a:ext>
            </a:extLst>
          </p:cNvPr>
          <p:cNvSpPr txBox="1">
            <a:spLocks/>
          </p:cNvSpPr>
          <p:nvPr/>
        </p:nvSpPr>
        <p:spPr>
          <a:xfrm>
            <a:off x="768211" y="3618689"/>
            <a:ext cx="9155391" cy="1446550"/>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en-NZ" sz="2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Valmik Thapar is credited with almost single-handedly saving the tiger from being wiped out by poachers. But his fight to preserve this extraordinary predator is far from over. </a:t>
            </a:r>
            <a:r>
              <a:rPr kumimoji="0" lang="en-NZ" sz="2400" b="1"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And the real threats now… are poverty, greed, and a lack of imagination</a:t>
            </a:r>
            <a:r>
              <a:rPr kumimoji="0" lang="en-NZ" sz="2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 </a:t>
            </a:r>
            <a:r>
              <a:rPr kumimoji="0" lang="en-NZ" sz="2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(de la </a:t>
            </a:r>
            <a:r>
              <a:rPr kumimoji="0" lang="en-NZ" sz="2400" b="0" i="0" u="none" strike="noStrike" kern="1200" cap="none" spc="0" normalizeH="0" baseline="0" noProof="0" dirty="0" err="1">
                <a:ln>
                  <a:noFill/>
                </a:ln>
                <a:solidFill>
                  <a:prstClr val="white"/>
                </a:solidFill>
                <a:effectLst/>
                <a:uLnTx/>
                <a:uFillTx/>
                <a:latin typeface="Arial" panose="020B0604020202020204" pitchFamily="34" charset="0"/>
                <a:ea typeface="ＭＳ Ｐゴシック" charset="0"/>
                <a:cs typeface="Arial" panose="020B0604020202020204" pitchFamily="34" charset="0"/>
              </a:rPr>
              <a:t>Billiere</a:t>
            </a:r>
            <a:r>
              <a:rPr kumimoji="0" lang="en-NZ" sz="2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 2012).</a:t>
            </a:r>
            <a:endParaRPr kumimoji="0" lang="en-NZ" sz="20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endParaRPr>
          </a:p>
        </p:txBody>
      </p:sp>
      <p:sp>
        <p:nvSpPr>
          <p:cNvPr id="9" name="TextBox 8">
            <a:extLst>
              <a:ext uri="{FF2B5EF4-FFF2-40B4-BE49-F238E27FC236}">
                <a16:creationId xmlns:a16="http://schemas.microsoft.com/office/drawing/2014/main" id="{DA95B7D3-E607-4396-AF9E-14F722607168}"/>
              </a:ext>
            </a:extLst>
          </p:cNvPr>
          <p:cNvSpPr txBox="1"/>
          <p:nvPr/>
        </p:nvSpPr>
        <p:spPr>
          <a:xfrm>
            <a:off x="648779" y="5388317"/>
            <a:ext cx="4342609" cy="1169551"/>
          </a:xfrm>
          <a:prstGeom prst="rect">
            <a:avLst/>
          </a:prstGeom>
          <a:noFill/>
        </p:spPr>
        <p:txBody>
          <a:bodyPr wrap="square" rtlCol="0">
            <a:spAutoFit/>
          </a:bodyPr>
          <a:lstStyle/>
          <a:p>
            <a:pPr marL="266700" indent="-266700">
              <a:spcAft>
                <a:spcPts val="600"/>
              </a:spcAft>
              <a:buSzPct val="75000"/>
              <a:buFont typeface="Arial" panose="020B0604020202020204" pitchFamily="34" charset="0"/>
              <a:buChar char="•"/>
            </a:pPr>
            <a:r>
              <a:rPr lang="en-NZ" sz="2000" dirty="0">
                <a:solidFill>
                  <a:srgbClr val="FFC000"/>
                </a:solidFill>
                <a:latin typeface="Arial" panose="020B0604020202020204" pitchFamily="34" charset="0"/>
                <a:cs typeface="Arial" panose="020B0604020202020204" pitchFamily="34" charset="0"/>
              </a:rPr>
              <a:t>Use the author’s name</a:t>
            </a:r>
          </a:p>
          <a:p>
            <a:pPr marL="266700" indent="-266700">
              <a:spcAft>
                <a:spcPts val="600"/>
              </a:spcAft>
              <a:buSzPct val="75000"/>
              <a:buFont typeface="Arial" panose="020B0604020202020204" pitchFamily="34" charset="0"/>
              <a:buChar char="•"/>
            </a:pPr>
            <a:r>
              <a:rPr lang="en-NZ" sz="2000" dirty="0">
                <a:solidFill>
                  <a:srgbClr val="FFC000"/>
                </a:solidFill>
                <a:latin typeface="Arial" panose="020B0604020202020204" pitchFamily="34" charset="0"/>
                <a:cs typeface="Arial" panose="020B0604020202020204" pitchFamily="34" charset="0"/>
              </a:rPr>
              <a:t>Flip the sentence on its head</a:t>
            </a:r>
          </a:p>
          <a:p>
            <a:pPr marL="266700" indent="-266700">
              <a:spcAft>
                <a:spcPts val="600"/>
              </a:spcAft>
              <a:buSzPct val="75000"/>
              <a:buFont typeface="Arial" panose="020B0604020202020204" pitchFamily="34" charset="0"/>
              <a:buChar char="•"/>
            </a:pPr>
            <a:r>
              <a:rPr lang="en-NZ" sz="2000" dirty="0">
                <a:solidFill>
                  <a:srgbClr val="FFC000"/>
                </a:solidFill>
                <a:latin typeface="Arial" panose="020B0604020202020204" pitchFamily="34" charset="0"/>
                <a:cs typeface="Arial" panose="020B0604020202020204" pitchFamily="34" charset="0"/>
              </a:rPr>
              <a:t>Choose some different words</a:t>
            </a:r>
          </a:p>
        </p:txBody>
      </p:sp>
      <p:sp>
        <p:nvSpPr>
          <p:cNvPr id="10" name="TextBox 9">
            <a:extLst>
              <a:ext uri="{FF2B5EF4-FFF2-40B4-BE49-F238E27FC236}">
                <a16:creationId xmlns:a16="http://schemas.microsoft.com/office/drawing/2014/main" id="{2B0F0585-EA60-46BF-8525-A5E2ADBB3FBE}"/>
              </a:ext>
            </a:extLst>
          </p:cNvPr>
          <p:cNvSpPr txBox="1"/>
          <p:nvPr/>
        </p:nvSpPr>
        <p:spPr>
          <a:xfrm>
            <a:off x="4815133" y="5773037"/>
            <a:ext cx="1061545" cy="400110"/>
          </a:xfrm>
          <a:prstGeom prst="rect">
            <a:avLst/>
          </a:prstGeom>
          <a:noFill/>
        </p:spPr>
        <p:txBody>
          <a:bodyPr wrap="square" rtlCol="0">
            <a:spAutoFit/>
          </a:bodyPr>
          <a:lstStyle/>
          <a:p>
            <a:r>
              <a:rPr lang="en-NZ" sz="2000" b="1" dirty="0">
                <a:solidFill>
                  <a:srgbClr val="FFC000"/>
                </a:solidFill>
                <a:latin typeface="Arial" panose="020B0604020202020204" pitchFamily="34" charset="0"/>
                <a:cs typeface="Arial" panose="020B0604020202020204" pitchFamily="34" charset="0"/>
              </a:rPr>
              <a:t>OR</a:t>
            </a:r>
          </a:p>
        </p:txBody>
      </p:sp>
      <p:sp>
        <p:nvSpPr>
          <p:cNvPr id="6" name="TextBox 5">
            <a:extLst>
              <a:ext uri="{FF2B5EF4-FFF2-40B4-BE49-F238E27FC236}">
                <a16:creationId xmlns:a16="http://schemas.microsoft.com/office/drawing/2014/main" id="{79DF3086-CB0B-4E08-AE42-F1A7FDB997CB}"/>
              </a:ext>
            </a:extLst>
          </p:cNvPr>
          <p:cNvSpPr txBox="1"/>
          <p:nvPr/>
        </p:nvSpPr>
        <p:spPr>
          <a:xfrm>
            <a:off x="5580993" y="5384818"/>
            <a:ext cx="4342609" cy="1323439"/>
          </a:xfrm>
          <a:prstGeom prst="rect">
            <a:avLst/>
          </a:prstGeom>
          <a:noFill/>
        </p:spPr>
        <p:txBody>
          <a:bodyPr wrap="square" rtlCol="0">
            <a:spAutoFit/>
          </a:bodyPr>
          <a:lstStyle/>
          <a:p>
            <a:pPr marL="285750" indent="-285750">
              <a:buFont typeface="Arial" panose="020B0604020202020204" pitchFamily="34" charset="0"/>
              <a:buChar char="•"/>
            </a:pPr>
            <a:r>
              <a:rPr lang="en-NZ" sz="2000" dirty="0">
                <a:solidFill>
                  <a:srgbClr val="FFC000"/>
                </a:solidFill>
                <a:latin typeface="Arial" panose="020B0604020202020204" pitchFamily="34" charset="0"/>
                <a:cs typeface="Arial" panose="020B0604020202020204" pitchFamily="34" charset="0"/>
              </a:rPr>
              <a:t>Write down three key words / concepts</a:t>
            </a:r>
          </a:p>
          <a:p>
            <a:pPr marL="285750" indent="-285750">
              <a:buFont typeface="Arial" panose="020B0604020202020204" pitchFamily="34" charset="0"/>
              <a:buChar char="•"/>
            </a:pPr>
            <a:r>
              <a:rPr lang="en-NZ" sz="2000" dirty="0">
                <a:solidFill>
                  <a:srgbClr val="FFC000"/>
                </a:solidFill>
                <a:latin typeface="Arial" panose="020B0604020202020204" pitchFamily="34" charset="0"/>
                <a:cs typeface="Arial" panose="020B0604020202020204" pitchFamily="34" charset="0"/>
              </a:rPr>
              <a:t>Re-write the information in your own words</a:t>
            </a:r>
          </a:p>
        </p:txBody>
      </p:sp>
    </p:spTree>
    <p:extLst>
      <p:ext uri="{BB962C8B-B14F-4D97-AF65-F5344CB8AC3E}">
        <p14:creationId xmlns:p14="http://schemas.microsoft.com/office/powerpoint/2010/main" val="695790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073569CD-DAE6-427D-AF7C-FB8FBB62E49B}"/>
              </a:ext>
              <a:ext uri="{C183D7F6-B498-43B3-948B-1728B52AA6E4}">
                <adec:decorative xmlns:adec="http://schemas.microsoft.com/office/drawing/2017/decorative" val="1"/>
              </a:ext>
            </a:extLst>
          </p:cNvPr>
          <p:cNvSpPr>
            <a:spLocks noGrp="1"/>
          </p:cNvSpPr>
          <p:nvPr>
            <p:ph type="title" idx="4294967295"/>
          </p:nvPr>
        </p:nvSpPr>
        <p:spPr/>
        <p:txBody>
          <a:bodyPr/>
          <a:lstStyle/>
          <a:p>
            <a:r>
              <a:rPr lang="mi-NZ" dirty="0" err="1"/>
              <a:t>Using</a:t>
            </a:r>
            <a:r>
              <a:rPr lang="mi-NZ" dirty="0"/>
              <a:t> </a:t>
            </a:r>
            <a:r>
              <a:rPr lang="mi-NZ" dirty="0" err="1"/>
              <a:t>those</a:t>
            </a:r>
            <a:r>
              <a:rPr lang="mi-NZ" dirty="0"/>
              <a:t> </a:t>
            </a:r>
            <a:r>
              <a:rPr lang="mi-NZ" dirty="0" err="1"/>
              <a:t>paraphrasing</a:t>
            </a:r>
            <a:r>
              <a:rPr lang="mi-NZ" dirty="0"/>
              <a:t> </a:t>
            </a:r>
            <a:r>
              <a:rPr lang="mi-NZ" dirty="0" err="1"/>
              <a:t>methods</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fontScale="92500"/>
          </a:bodyPr>
          <a:lstStyle/>
          <a:p>
            <a:r>
              <a:rPr lang="en-NZ" sz="4000" b="1" dirty="0"/>
              <a:t>Using those </a:t>
            </a:r>
            <a:r>
              <a:rPr lang="en-NZ" sz="4000" b="1" dirty="0" err="1"/>
              <a:t>paraprashing</a:t>
            </a:r>
            <a:r>
              <a:rPr lang="en-NZ" sz="4000" b="1" dirty="0"/>
              <a:t> methods…</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0" y="3762400"/>
            <a:ext cx="9155391" cy="830997"/>
          </a:xfrm>
          <a:prstGeom prst="rect">
            <a:avLst/>
          </a:prstGeom>
          <a:noFill/>
        </p:spPr>
        <p:txBody>
          <a:bodyPr wrap="square" rtlCol="0">
            <a:spAutoFit/>
          </a:bodyPr>
          <a:lstStyle/>
          <a:p>
            <a:pPr lvl="0" algn="just" defTabSz="914400" fontAlgn="base">
              <a:spcBef>
                <a:spcPct val="20000"/>
              </a:spcBef>
              <a:spcAft>
                <a:spcPct val="0"/>
              </a:spcAft>
            </a:pPr>
            <a:r>
              <a:rPr lang="en-NZ" sz="2400" dirty="0">
                <a:solidFill>
                  <a:prstClr val="white"/>
                </a:solidFill>
                <a:latin typeface="Arial" pitchFamily="34" charset="0"/>
                <a:ea typeface="ＭＳ Ｐゴシック" charset="0"/>
                <a:cs typeface="Arial" pitchFamily="34" charset="0"/>
              </a:rPr>
              <a:t>Original: </a:t>
            </a:r>
            <a:r>
              <a:rPr lang="en-NZ" sz="2400" b="1" i="1" dirty="0">
                <a:solidFill>
                  <a:prstClr val="white"/>
                </a:solidFill>
                <a:latin typeface="Arial" pitchFamily="34" charset="0"/>
                <a:ea typeface="ＭＳ Ｐゴシック" charset="0"/>
                <a:cs typeface="Arial" pitchFamily="34" charset="0"/>
              </a:rPr>
              <a:t>And the real threats now … are poverty, greed, and a lack of imagination (de la </a:t>
            </a:r>
            <a:r>
              <a:rPr lang="en-NZ" sz="2400" b="1" i="1" dirty="0" err="1">
                <a:solidFill>
                  <a:prstClr val="white"/>
                </a:solidFill>
                <a:latin typeface="Arial" pitchFamily="34" charset="0"/>
                <a:ea typeface="ＭＳ Ｐゴシック" charset="0"/>
                <a:cs typeface="Arial" pitchFamily="34" charset="0"/>
              </a:rPr>
              <a:t>Billiere</a:t>
            </a:r>
            <a:r>
              <a:rPr lang="en-NZ" sz="2400" b="1" i="1" dirty="0">
                <a:solidFill>
                  <a:prstClr val="white"/>
                </a:solidFill>
                <a:latin typeface="Arial" pitchFamily="34" charset="0"/>
                <a:ea typeface="ＭＳ Ｐゴシック" charset="0"/>
                <a:cs typeface="Arial" pitchFamily="34" charset="0"/>
              </a:rPr>
              <a:t>, 2012).</a:t>
            </a:r>
            <a:endParaRPr lang="en-NZ" sz="2400" i="1" dirty="0">
              <a:solidFill>
                <a:prstClr val="white"/>
              </a:solidFill>
              <a:latin typeface="Arial" pitchFamily="34" charset="0"/>
              <a:ea typeface="ＭＳ Ｐゴシック" charset="0"/>
              <a:cs typeface="Arial" pitchFamily="34" charset="0"/>
            </a:endParaRPr>
          </a:p>
        </p:txBody>
      </p:sp>
      <p:sp>
        <p:nvSpPr>
          <p:cNvPr id="4" name="TextBox 3">
            <a:extLst>
              <a:ext uri="{FF2B5EF4-FFF2-40B4-BE49-F238E27FC236}">
                <a16:creationId xmlns:a16="http://schemas.microsoft.com/office/drawing/2014/main" id="{AF86C75B-3520-41F4-B332-5EB89D9952FD}"/>
              </a:ext>
            </a:extLst>
          </p:cNvPr>
          <p:cNvSpPr txBox="1"/>
          <p:nvPr/>
        </p:nvSpPr>
        <p:spPr>
          <a:xfrm>
            <a:off x="768211" y="5073609"/>
            <a:ext cx="9155391" cy="1643527"/>
          </a:xfrm>
          <a:prstGeom prst="rect">
            <a:avLst/>
          </a:prstGeom>
          <a:noFill/>
        </p:spPr>
        <p:txBody>
          <a:bodyPr wrap="square" rtlCol="0">
            <a:spAutoFit/>
          </a:bodyPr>
          <a:lstStyle/>
          <a:p>
            <a:pPr lvl="0" defTabSz="914400" fontAlgn="base">
              <a:spcBef>
                <a:spcPct val="20000"/>
              </a:spcBef>
              <a:spcAft>
                <a:spcPct val="0"/>
              </a:spcAft>
            </a:pPr>
            <a:r>
              <a:rPr lang="en-NZ" sz="2400" dirty="0">
                <a:solidFill>
                  <a:prstClr val="white"/>
                </a:solidFill>
                <a:latin typeface="Arial" pitchFamily="34" charset="0"/>
                <a:ea typeface="ＭＳ Ｐゴシック" charset="0"/>
                <a:cs typeface="Arial" pitchFamily="34" charset="0"/>
              </a:rPr>
              <a:t>My paraphrase example: …</a:t>
            </a:r>
          </a:p>
          <a:p>
            <a:pPr lvl="0" algn="just" defTabSz="914400" fontAlgn="base">
              <a:spcBef>
                <a:spcPct val="20000"/>
              </a:spcBef>
              <a:spcAft>
                <a:spcPct val="0"/>
              </a:spcAft>
            </a:pPr>
            <a:r>
              <a:rPr lang="en-NZ" sz="2400" dirty="0">
                <a:solidFill>
                  <a:srgbClr val="FFC000"/>
                </a:solidFill>
                <a:latin typeface="Arial" pitchFamily="34" charset="0"/>
                <a:ea typeface="ＭＳ Ｐゴシック" charset="0"/>
                <a:cs typeface="Arial" pitchFamily="34" charset="0"/>
              </a:rPr>
              <a:t>As stated by de la </a:t>
            </a:r>
            <a:r>
              <a:rPr lang="en-NZ" sz="2400" dirty="0" err="1">
                <a:solidFill>
                  <a:srgbClr val="FFC000"/>
                </a:solidFill>
                <a:latin typeface="Arial" pitchFamily="34" charset="0"/>
                <a:ea typeface="ＭＳ Ｐゴシック" charset="0"/>
                <a:cs typeface="Arial" pitchFamily="34" charset="0"/>
              </a:rPr>
              <a:t>Billiere</a:t>
            </a:r>
            <a:r>
              <a:rPr lang="en-NZ" sz="2400" dirty="0">
                <a:solidFill>
                  <a:srgbClr val="FFC000"/>
                </a:solidFill>
                <a:latin typeface="Arial" pitchFamily="34" charset="0"/>
                <a:ea typeface="ＭＳ Ｐゴシック" charset="0"/>
                <a:cs typeface="Arial" pitchFamily="34" charset="0"/>
              </a:rPr>
              <a:t> (2012) greed, poverty, and an unwillingness to seek new solutions are the three threats to the survival of the tiger.</a:t>
            </a:r>
          </a:p>
        </p:txBody>
      </p:sp>
    </p:spTree>
    <p:extLst>
      <p:ext uri="{BB962C8B-B14F-4D97-AF65-F5344CB8AC3E}">
        <p14:creationId xmlns:p14="http://schemas.microsoft.com/office/powerpoint/2010/main" val="15649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4000" b="1" u="none" strike="noStrike" kern="1200" cap="none" spc="0" normalizeH="0" baseline="0" noProof="0" dirty="0">
                <a:ln>
                  <a:noFill/>
                </a:ln>
                <a:solidFill>
                  <a:srgbClr val="004277"/>
                </a:solidFill>
                <a:effectLst/>
                <a:uLnTx/>
                <a:uFillTx/>
                <a:latin typeface="Arial" panose="020B0604020202020204" pitchFamily="34" charset="0"/>
                <a:ea typeface="+mn-ea"/>
                <a:cs typeface="Arial" panose="020B0604020202020204" pitchFamily="34" charset="0"/>
              </a:rPr>
              <a:t>When paraphrasing…</a:t>
            </a:r>
          </a:p>
        </p:txBody>
      </p:sp>
      <p:sp>
        <p:nvSpPr>
          <p:cNvPr id="7" name="TextBox 6">
            <a:extLst>
              <a:ext uri="{FF2B5EF4-FFF2-40B4-BE49-F238E27FC236}">
                <a16:creationId xmlns:a16="http://schemas.microsoft.com/office/drawing/2014/main" id="{ADBCD565-E2C4-4C67-BFF5-B15385A4C2D2}"/>
              </a:ext>
            </a:extLst>
          </p:cNvPr>
          <p:cNvSpPr txBox="1"/>
          <p:nvPr/>
        </p:nvSpPr>
        <p:spPr>
          <a:xfrm>
            <a:off x="675363" y="3410947"/>
            <a:ext cx="9155391" cy="3591752"/>
          </a:xfrm>
          <a:prstGeom prst="rect">
            <a:avLst/>
          </a:prstGeom>
          <a:noFill/>
        </p:spPr>
        <p:txBody>
          <a:bodyPr wrap="square" rtlCol="0">
            <a:spAutoFit/>
          </a:bodyPr>
          <a:lstStyle/>
          <a:p>
            <a:pPr lvl="0" algn="just" defTabSz="914400" eaLnBrk="0" fontAlgn="base" hangingPunct="0">
              <a:spcBef>
                <a:spcPct val="20000"/>
              </a:spcBef>
              <a:spcAft>
                <a:spcPts val="1800"/>
              </a:spcAft>
            </a:pPr>
            <a:r>
              <a:rPr lang="en-NZ" sz="2400" dirty="0">
                <a:solidFill>
                  <a:prstClr val="white"/>
                </a:solidFill>
                <a:latin typeface="Arial" pitchFamily="34" charset="0"/>
                <a:ea typeface="ＭＳ Ｐゴシック" charset="0"/>
                <a:cs typeface="Arial" pitchFamily="34" charset="0"/>
              </a:rPr>
              <a:t>Read enough of the text:</a:t>
            </a:r>
          </a:p>
          <a:p>
            <a:pPr marL="742950" lvl="1" indent="-285750" defTabSz="914400" eaLnBrk="0" fontAlgn="base" hangingPunct="0">
              <a:spcBef>
                <a:spcPct val="20000"/>
              </a:spcBef>
              <a:spcAft>
                <a:spcPts val="1800"/>
              </a:spcAft>
              <a:buSzPct val="75000"/>
              <a:buFont typeface="Arial" panose="020B0604020202020204" pitchFamily="34" charset="0"/>
              <a:buChar char="•"/>
            </a:pPr>
            <a:r>
              <a:rPr lang="en-NZ" sz="2400" dirty="0">
                <a:solidFill>
                  <a:prstClr val="white"/>
                </a:solidFill>
                <a:latin typeface="Arial" pitchFamily="34" charset="0"/>
                <a:cs typeface="Arial" pitchFamily="34" charset="0"/>
              </a:rPr>
              <a:t>To ensure you do not take something out of context</a:t>
            </a:r>
          </a:p>
          <a:p>
            <a:pPr marL="742950" lvl="1" indent="-285750" defTabSz="914400" eaLnBrk="0" fontAlgn="base" hangingPunct="0">
              <a:spcBef>
                <a:spcPct val="20000"/>
              </a:spcBef>
              <a:spcAft>
                <a:spcPts val="1800"/>
              </a:spcAft>
              <a:buSzPct val="75000"/>
              <a:buFont typeface="Arial" panose="020B0604020202020204" pitchFamily="34" charset="0"/>
              <a:buChar char="•"/>
            </a:pPr>
            <a:r>
              <a:rPr lang="en-NZ" sz="2400" dirty="0">
                <a:solidFill>
                  <a:prstClr val="white"/>
                </a:solidFill>
                <a:latin typeface="Arial" pitchFamily="34" charset="0"/>
                <a:cs typeface="Arial" pitchFamily="34" charset="0"/>
              </a:rPr>
              <a:t>Compare to the original to ensure that you have paraphrased the sentence sufficiently, and </a:t>
            </a:r>
          </a:p>
          <a:p>
            <a:pPr marL="742950" lvl="1" indent="-285750" defTabSz="914400" eaLnBrk="0" fontAlgn="base" hangingPunct="0">
              <a:spcBef>
                <a:spcPct val="20000"/>
              </a:spcBef>
              <a:spcAft>
                <a:spcPts val="1800"/>
              </a:spcAft>
              <a:buSzPct val="75000"/>
              <a:buFont typeface="Arial" panose="020B0604020202020204" pitchFamily="34" charset="0"/>
              <a:buChar char="•"/>
            </a:pPr>
            <a:r>
              <a:rPr lang="en-NZ" sz="2400" dirty="0">
                <a:solidFill>
                  <a:prstClr val="white"/>
                </a:solidFill>
                <a:latin typeface="Arial" pitchFamily="34" charset="0"/>
                <a:cs typeface="Arial" pitchFamily="34" charset="0"/>
              </a:rPr>
              <a:t>When using 3 or more words from the original, make sure to put double quote marks around them </a:t>
            </a:r>
            <a:r>
              <a:rPr lang="en-NZ" sz="2400" i="1" dirty="0">
                <a:solidFill>
                  <a:prstClr val="white"/>
                </a:solidFill>
                <a:latin typeface="Arial" pitchFamily="34" charset="0"/>
                <a:cs typeface="Arial" pitchFamily="34" charset="0"/>
              </a:rPr>
              <a:t>(e.g. “greed, poverty, and lack of imagination”)</a:t>
            </a:r>
            <a:endParaRPr lang="en-NZ" sz="2400" dirty="0">
              <a:solidFill>
                <a:prstClr val="white"/>
              </a:solidFill>
              <a:latin typeface="Arial" pitchFamily="34" charset="0"/>
              <a:cs typeface="Arial" pitchFamily="34" charset="0"/>
            </a:endParaRPr>
          </a:p>
        </p:txBody>
      </p:sp>
    </p:spTree>
    <p:extLst>
      <p:ext uri="{BB962C8B-B14F-4D97-AF65-F5344CB8AC3E}">
        <p14:creationId xmlns:p14="http://schemas.microsoft.com/office/powerpoint/2010/main" val="505177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6D892A-63A1-4031-BB57-459A0CF75E92}"/>
              </a:ext>
            </a:extLst>
          </p:cNvPr>
          <p:cNvSpPr>
            <a:spLocks noGrp="1"/>
          </p:cNvSpPr>
          <p:nvPr>
            <p:ph type="title" idx="4294967295"/>
          </p:nvPr>
        </p:nvSpPr>
        <p:spPr/>
        <p:txBody>
          <a:bodyPr/>
          <a:lstStyle/>
          <a:p>
            <a:r>
              <a:rPr lang="mi-NZ" dirty="0"/>
              <a:t>The Study Up Resource webpage</a:t>
            </a:r>
            <a:endParaRPr lang="en-NZ" dirty="0"/>
          </a:p>
        </p:txBody>
      </p:sp>
      <p:pic>
        <p:nvPicPr>
          <p:cNvPr id="9" name="Picture 8" descr="A picture of the Study Up resource web page containing the different sessions, their descriptions, and the varying resources available for each session.">
            <a:extLst>
              <a:ext uri="{FF2B5EF4-FFF2-40B4-BE49-F238E27FC236}">
                <a16:creationId xmlns:a16="http://schemas.microsoft.com/office/drawing/2014/main" id="{A254E7BE-A5D4-4755-B76C-82B607B046B4}"/>
              </a:ext>
            </a:extLst>
          </p:cNvPr>
          <p:cNvPicPr>
            <a:picLocks noChangeAspect="1"/>
          </p:cNvPicPr>
          <p:nvPr/>
        </p:nvPicPr>
        <p:blipFill>
          <a:blip r:embed="rId2"/>
          <a:stretch>
            <a:fillRect/>
          </a:stretch>
        </p:blipFill>
        <p:spPr>
          <a:xfrm>
            <a:off x="1337080" y="0"/>
            <a:ext cx="8017651" cy="7586245"/>
          </a:xfrm>
          <a:prstGeom prst="rect">
            <a:avLst/>
          </a:prstGeom>
        </p:spPr>
      </p:pic>
      <p:sp>
        <p:nvSpPr>
          <p:cNvPr id="10" name="Rectangle 9" descr="Image highlighting the section of the page about how to read effectively for study.">
            <a:extLst>
              <a:ext uri="{FF2B5EF4-FFF2-40B4-BE49-F238E27FC236}">
                <a16:creationId xmlns:a16="http://schemas.microsoft.com/office/drawing/2014/main" id="{16063D72-AFA9-4FA8-935F-502B1870C1D4}"/>
              </a:ext>
              <a:ext uri="{C183D7F6-B498-43B3-948B-1728B52AA6E4}">
                <adec:decorative xmlns:adec="http://schemas.microsoft.com/office/drawing/2017/decorative" val="0"/>
              </a:ext>
            </a:extLst>
          </p:cNvPr>
          <p:cNvSpPr/>
          <p:nvPr/>
        </p:nvSpPr>
        <p:spPr>
          <a:xfrm>
            <a:off x="3566869" y="1403140"/>
            <a:ext cx="5049981" cy="202622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Rectangle 7" descr="The screenshot on this slide is from: https://owll.massey.ac.nz/about-OWLL/studyup-resources.php">
            <a:extLst>
              <a:ext uri="{FF2B5EF4-FFF2-40B4-BE49-F238E27FC236}">
                <a16:creationId xmlns:a16="http://schemas.microsoft.com/office/drawing/2014/main" id="{33E18B43-C4F5-457F-8C83-83A2C07B404A}"/>
              </a:ext>
            </a:extLst>
          </p:cNvPr>
          <p:cNvSpPr/>
          <p:nvPr/>
        </p:nvSpPr>
        <p:spPr>
          <a:xfrm>
            <a:off x="7328213" y="5143420"/>
            <a:ext cx="3145823" cy="584775"/>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en-NZ" sz="1600" b="1" dirty="0">
                <a:hlinkClick r:id="rId3"/>
              </a:rPr>
              <a:t>https://owll.massey.ac.nz/about-OWLL/studyup-resources.php</a:t>
            </a:r>
            <a:endParaRPr lang="en-NZ" sz="1600" b="1" dirty="0"/>
          </a:p>
        </p:txBody>
      </p:sp>
      <p:cxnSp>
        <p:nvCxnSpPr>
          <p:cNvPr id="11" name="Straight Arrow Connector 10">
            <a:extLst>
              <a:ext uri="{FF2B5EF4-FFF2-40B4-BE49-F238E27FC236}">
                <a16:creationId xmlns:a16="http://schemas.microsoft.com/office/drawing/2014/main" id="{C0EFE5A4-EC53-4C4C-A14C-43A33C30781F}"/>
              </a:ext>
              <a:ext uri="{C183D7F6-B498-43B3-948B-1728B52AA6E4}">
                <adec:decorative xmlns:adec="http://schemas.microsoft.com/office/drawing/2017/decorative" val="1"/>
              </a:ext>
            </a:extLst>
          </p:cNvPr>
          <p:cNvCxnSpPr>
            <a:cxnSpLocks/>
          </p:cNvCxnSpPr>
          <p:nvPr/>
        </p:nvCxnSpPr>
        <p:spPr>
          <a:xfrm flipH="1">
            <a:off x="8346716" y="2365031"/>
            <a:ext cx="432048" cy="21602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386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1" u="none" strike="noStrike" kern="1200" cap="none" spc="0" normalizeH="0" baseline="0" noProof="0" dirty="0">
                <a:ln>
                  <a:noFill/>
                </a:ln>
                <a:solidFill>
                  <a:srgbClr val="043163"/>
                </a:solidFill>
                <a:effectLst/>
                <a:uLnTx/>
                <a:uFillTx/>
                <a:latin typeface="Arial" panose="020B0604020202020204" pitchFamily="34" charset="0"/>
                <a:ea typeface="+mn-ea"/>
                <a:cs typeface="Arial" panose="020B0604020202020204" pitchFamily="34" charset="0"/>
              </a:rPr>
              <a:t>Top tips for note taking</a:t>
            </a:r>
            <a:endParaRPr kumimoji="0" lang="en-NZ" sz="4000" b="0" u="none" strike="noStrike" kern="1200" cap="none" spc="0" normalizeH="0" baseline="0" noProof="0" dirty="0">
              <a:ln>
                <a:noFill/>
              </a:ln>
              <a:solidFill>
                <a:srgbClr val="004277"/>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565019"/>
            <a:ext cx="9155391" cy="3170099"/>
          </a:xfrm>
          <a:prstGeom prst="rect">
            <a:avLst/>
          </a:prstGeom>
          <a:noFill/>
        </p:spPr>
        <p:txBody>
          <a:bodyPr wrap="square" rtlCol="0">
            <a:spAutoFit/>
          </a:bodyPr>
          <a:lstStyle/>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#1 : Include </a:t>
            </a:r>
            <a:r>
              <a:rPr lang="en-NZ" sz="2000" dirty="0">
                <a:solidFill>
                  <a:srgbClr val="FFC000"/>
                </a:solidFill>
                <a:latin typeface="Arial" panose="020B0604020202020204" pitchFamily="34" charset="0"/>
                <a:ea typeface="ＭＳ Ｐゴシック" charset="0"/>
                <a:cs typeface="Arial" panose="020B0604020202020204" pitchFamily="34" charset="0"/>
              </a:rPr>
              <a:t>full reference details </a:t>
            </a:r>
            <a:r>
              <a:rPr lang="en-NZ" sz="2000" dirty="0">
                <a:solidFill>
                  <a:prstClr val="white"/>
                </a:solidFill>
                <a:latin typeface="Arial" panose="020B0604020202020204" pitchFamily="34" charset="0"/>
                <a:ea typeface="ＭＳ Ｐゴシック" charset="0"/>
                <a:cs typeface="Arial" panose="020B0604020202020204" pitchFamily="34" charset="0"/>
              </a:rPr>
              <a:t>of the article/book you’re reading</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#2 : Write the </a:t>
            </a:r>
            <a:r>
              <a:rPr lang="en-NZ" sz="2000" dirty="0">
                <a:solidFill>
                  <a:srgbClr val="FFC000"/>
                </a:solidFill>
                <a:latin typeface="Arial" panose="020B0604020202020204" pitchFamily="34" charset="0"/>
                <a:ea typeface="ＭＳ Ｐゴシック" charset="0"/>
                <a:cs typeface="Arial" panose="020B0604020202020204" pitchFamily="34" charset="0"/>
              </a:rPr>
              <a:t>page number </a:t>
            </a:r>
            <a:r>
              <a:rPr lang="en-NZ" sz="2000" dirty="0">
                <a:solidFill>
                  <a:prstClr val="white"/>
                </a:solidFill>
                <a:latin typeface="Arial" panose="020B0604020202020204" pitchFamily="34" charset="0"/>
                <a:ea typeface="ＭＳ Ｐゴシック" charset="0"/>
                <a:cs typeface="Arial" panose="020B0604020202020204" pitchFamily="34" charset="0"/>
              </a:rPr>
              <a:t>down each time you take notes from different</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        pages of the same source</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#3 : When </a:t>
            </a:r>
            <a:r>
              <a:rPr lang="en-NZ" sz="2000" dirty="0">
                <a:solidFill>
                  <a:srgbClr val="FFC000"/>
                </a:solidFill>
                <a:latin typeface="Arial" panose="020B0604020202020204" pitchFamily="34" charset="0"/>
                <a:ea typeface="ＭＳ Ｐゴシック" charset="0"/>
                <a:cs typeface="Arial" panose="020B0604020202020204" pitchFamily="34" charset="0"/>
              </a:rPr>
              <a:t>copying direct quotes</a:t>
            </a:r>
            <a:r>
              <a:rPr lang="en-NZ" sz="2000" b="1" dirty="0">
                <a:solidFill>
                  <a:prstClr val="white"/>
                </a:solidFill>
                <a:latin typeface="Arial" panose="020B0604020202020204" pitchFamily="34" charset="0"/>
                <a:ea typeface="ＭＳ Ｐゴシック" charset="0"/>
                <a:cs typeface="Arial" panose="020B0604020202020204" pitchFamily="34" charset="0"/>
              </a:rPr>
              <a:t> </a:t>
            </a:r>
            <a:r>
              <a:rPr lang="en-NZ" sz="2000" dirty="0">
                <a:solidFill>
                  <a:prstClr val="white"/>
                </a:solidFill>
                <a:latin typeface="Arial" panose="020B0604020202020204" pitchFamily="34" charset="0"/>
                <a:ea typeface="ＭＳ Ｐゴシック" charset="0"/>
                <a:cs typeface="Arial" panose="020B0604020202020204" pitchFamily="34" charset="0"/>
              </a:rPr>
              <a:t>consider making them </a:t>
            </a:r>
            <a:r>
              <a:rPr lang="en-NZ" sz="2000" dirty="0">
                <a:solidFill>
                  <a:srgbClr val="FFC000"/>
                </a:solidFill>
                <a:latin typeface="Arial" panose="020B0604020202020204" pitchFamily="34" charset="0"/>
                <a:ea typeface="ＭＳ Ｐゴシック" charset="0"/>
                <a:cs typeface="Arial" panose="020B0604020202020204" pitchFamily="34" charset="0"/>
              </a:rPr>
              <a:t>stand out </a:t>
            </a:r>
            <a:r>
              <a:rPr lang="en-NZ" sz="2000" dirty="0">
                <a:solidFill>
                  <a:prstClr val="white"/>
                </a:solidFill>
                <a:latin typeface="Arial" panose="020B0604020202020204" pitchFamily="34" charset="0"/>
                <a:ea typeface="ＭＳ Ｐゴシック" charset="0"/>
                <a:cs typeface="Arial" panose="020B0604020202020204" pitchFamily="34" charset="0"/>
              </a:rPr>
              <a:t>in </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        your notes</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#4 : Use a system to manage your reading material (e.g., folder, endnote </a:t>
            </a:r>
          </a:p>
          <a:p>
            <a:pPr lvl="0" algn="just" defTabSz="914400" eaLnBrk="0" fontAlgn="base" hangingPunct="0">
              <a:spcAft>
                <a:spcPts val="1200"/>
              </a:spcAft>
            </a:pPr>
            <a:r>
              <a:rPr lang="en-NZ" sz="2000" dirty="0">
                <a:solidFill>
                  <a:prstClr val="white"/>
                </a:solidFill>
                <a:latin typeface="Arial" panose="020B0604020202020204" pitchFamily="34" charset="0"/>
                <a:ea typeface="ＭＳ Ｐゴシック" charset="0"/>
                <a:cs typeface="Arial" panose="020B0604020202020204" pitchFamily="34" charset="0"/>
              </a:rPr>
              <a:t>       software, online management, digital note-taking software)</a:t>
            </a:r>
          </a:p>
        </p:txBody>
      </p:sp>
    </p:spTree>
    <p:extLst>
      <p:ext uri="{BB962C8B-B14F-4D97-AF65-F5344CB8AC3E}">
        <p14:creationId xmlns:p14="http://schemas.microsoft.com/office/powerpoint/2010/main" val="332491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521BDE-A0E4-284B-A81B-E545142D3A97}"/>
              </a:ext>
            </a:extLst>
          </p:cNvPr>
          <p:cNvSpPr>
            <a:spLocks noGrp="1"/>
          </p:cNvSpPr>
          <p:nvPr>
            <p:ph type="title" idx="4294967295"/>
          </p:nvPr>
        </p:nvSpPr>
        <p:spPr>
          <a:xfrm>
            <a:off x="674688" y="2443163"/>
            <a:ext cx="8786812" cy="7286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NZ" sz="4000" b="1" i="0" u="none" strike="noStrike" kern="1200" cap="none" spc="0" normalizeH="0" baseline="0" noProof="0" dirty="0">
                <a:ln>
                  <a:noFill/>
                </a:ln>
                <a:solidFill>
                  <a:srgbClr val="004277"/>
                </a:solidFill>
                <a:effectLst/>
                <a:uLnTx/>
                <a:uFillTx/>
                <a:latin typeface="Arial" panose="020B0604020202020204" pitchFamily="34" charset="0"/>
                <a:ea typeface="+mn-ea"/>
                <a:cs typeface="Arial" panose="020B0604020202020204" pitchFamily="34" charset="0"/>
              </a:rPr>
              <a:t>Summary</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575410"/>
            <a:ext cx="9155391" cy="3231654"/>
          </a:xfrm>
          <a:prstGeom prst="rect">
            <a:avLst/>
          </a:prstGeom>
          <a:noFill/>
        </p:spPr>
        <p:txBody>
          <a:bodyPr wrap="square" rtlCol="0">
            <a:spAutoFit/>
          </a:bodyPr>
          <a:lstStyle/>
          <a:p>
            <a:pPr lvl="1" defTabSz="914400" eaLnBrk="0" fontAlgn="base" hangingPunct="0">
              <a:spcBef>
                <a:spcPct val="20000"/>
              </a:spcBef>
              <a:spcAft>
                <a:spcPts val="1200"/>
              </a:spcAft>
              <a:buSzPct val="75000"/>
            </a:pPr>
            <a:r>
              <a:rPr lang="en-US" sz="2200" b="1" dirty="0">
                <a:solidFill>
                  <a:prstClr val="white"/>
                </a:solidFill>
                <a:latin typeface="Arial" pitchFamily="34" charset="0"/>
                <a:cs typeface="Arial" pitchFamily="34" charset="0"/>
              </a:rPr>
              <a:t>Plagiarism is:</a:t>
            </a:r>
          </a:p>
          <a:p>
            <a:pPr marL="742950" lvl="1" indent="-285750" defTabSz="914400" eaLnBrk="0" fontAlgn="base" hangingPunct="0">
              <a:spcBef>
                <a:spcPct val="20000"/>
              </a:spcBef>
              <a:spcAft>
                <a:spcPts val="1200"/>
              </a:spcAft>
              <a:buSzPct val="75000"/>
              <a:buFont typeface="Arial" panose="020B0604020202020204" pitchFamily="34" charset="0"/>
              <a:buChar char="•"/>
            </a:pPr>
            <a:r>
              <a:rPr lang="en-NZ" sz="2200" dirty="0">
                <a:solidFill>
                  <a:prstClr val="white"/>
                </a:solidFill>
                <a:latin typeface="Arial" pitchFamily="34" charset="0"/>
                <a:cs typeface="Arial" pitchFamily="34" charset="0"/>
              </a:rPr>
              <a:t>Presenting the work of someone else, and saying it’s yours</a:t>
            </a:r>
          </a:p>
          <a:p>
            <a:pPr marL="447675" lvl="1" defTabSz="914400" eaLnBrk="0" fontAlgn="base" hangingPunct="0">
              <a:spcBef>
                <a:spcPct val="20000"/>
              </a:spcBef>
              <a:spcAft>
                <a:spcPts val="1200"/>
              </a:spcAft>
              <a:buSzPct val="75000"/>
            </a:pPr>
            <a:r>
              <a:rPr lang="en-NZ" sz="2200" b="1" dirty="0">
                <a:solidFill>
                  <a:prstClr val="white"/>
                </a:solidFill>
                <a:latin typeface="Arial" pitchFamily="34" charset="0"/>
                <a:cs typeface="Arial" pitchFamily="34" charset="0"/>
              </a:rPr>
              <a:t>Avoid accidental plagiarism by:</a:t>
            </a:r>
            <a:endParaRPr lang="en-US" sz="2200" b="1" dirty="0">
              <a:solidFill>
                <a:prstClr val="white"/>
              </a:solidFill>
              <a:latin typeface="Arial" pitchFamily="34" charset="0"/>
              <a:cs typeface="Arial" pitchFamily="34" charset="0"/>
            </a:endParaRPr>
          </a:p>
          <a:p>
            <a:pPr marL="742950" lvl="1" indent="-285750" defTabSz="914400" eaLnBrk="0" fontAlgn="base" hangingPunct="0">
              <a:spcBef>
                <a:spcPct val="20000"/>
              </a:spcBef>
              <a:spcAft>
                <a:spcPts val="1200"/>
              </a:spcAft>
              <a:buSzPct val="75000"/>
              <a:buFont typeface="Arial" panose="020B0604020202020204" pitchFamily="34" charset="0"/>
              <a:buChar char="•"/>
            </a:pPr>
            <a:r>
              <a:rPr lang="en-US" sz="2200" dirty="0">
                <a:solidFill>
                  <a:prstClr val="white"/>
                </a:solidFill>
                <a:latin typeface="Arial" pitchFamily="34" charset="0"/>
                <a:cs typeface="Arial" pitchFamily="34" charset="0"/>
              </a:rPr>
              <a:t>Referencing properly</a:t>
            </a:r>
          </a:p>
          <a:p>
            <a:pPr marL="742950" lvl="1" indent="-285750" defTabSz="914400" eaLnBrk="0" fontAlgn="base" hangingPunct="0">
              <a:spcBef>
                <a:spcPct val="20000"/>
              </a:spcBef>
              <a:spcAft>
                <a:spcPts val="1200"/>
              </a:spcAft>
              <a:buSzPct val="75000"/>
              <a:buFont typeface="Arial" panose="020B0604020202020204" pitchFamily="34" charset="0"/>
              <a:buChar char="•"/>
            </a:pPr>
            <a:r>
              <a:rPr lang="en-US" sz="2200" dirty="0">
                <a:solidFill>
                  <a:prstClr val="white"/>
                </a:solidFill>
                <a:latin typeface="Arial" pitchFamily="34" charset="0"/>
                <a:cs typeface="Arial" pitchFamily="34" charset="0"/>
              </a:rPr>
              <a:t>Developing good ways to paraphrase</a:t>
            </a:r>
          </a:p>
          <a:p>
            <a:pPr marL="742950" lvl="1" indent="-285750" defTabSz="914400" eaLnBrk="0" fontAlgn="base" hangingPunct="0">
              <a:spcBef>
                <a:spcPct val="20000"/>
              </a:spcBef>
              <a:spcAft>
                <a:spcPts val="1200"/>
              </a:spcAft>
              <a:buSzPct val="75000"/>
              <a:buFont typeface="Arial" panose="020B0604020202020204" pitchFamily="34" charset="0"/>
              <a:buChar char="•"/>
            </a:pPr>
            <a:r>
              <a:rPr lang="en-US" sz="2200" dirty="0">
                <a:solidFill>
                  <a:prstClr val="white"/>
                </a:solidFill>
                <a:latin typeface="Arial" pitchFamily="34" charset="0"/>
                <a:cs typeface="Arial" pitchFamily="34" charset="0"/>
              </a:rPr>
              <a:t>Taking good notes</a:t>
            </a:r>
          </a:p>
        </p:txBody>
      </p:sp>
    </p:spTree>
    <p:extLst>
      <p:ext uri="{BB962C8B-B14F-4D97-AF65-F5344CB8AC3E}">
        <p14:creationId xmlns:p14="http://schemas.microsoft.com/office/powerpoint/2010/main" val="274282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FC7887DE-96DB-4342-891A-B6236BC2549B}"/>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sz="4000" b="1" dirty="0">
                <a:solidFill>
                  <a:srgbClr val="043163"/>
                </a:solidFill>
              </a:rPr>
              <a:t>What is it plagiarism?</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a:xfrm>
            <a:off x="675363" y="2371124"/>
            <a:ext cx="8786892" cy="729370"/>
          </a:xfrm>
        </p:spPr>
        <p:txBody>
          <a:bodyPr>
            <a:noAutofit/>
          </a:bodyPr>
          <a:lstStyle/>
          <a:p>
            <a:r>
              <a:rPr lang="en-US" sz="4000" b="1" dirty="0">
                <a:solidFill>
                  <a:srgbClr val="043163"/>
                </a:solidFill>
              </a:rPr>
              <a:t>What is it plagiarism?</a:t>
            </a:r>
            <a:endParaRPr lang="en-US" sz="4000" dirty="0"/>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654693"/>
            <a:ext cx="9155391" cy="2769989"/>
          </a:xfrm>
          <a:prstGeom prst="rect">
            <a:avLst/>
          </a:prstGeom>
          <a:noFill/>
        </p:spPr>
        <p:txBody>
          <a:bodyPr wrap="square" rtlCol="0">
            <a:spAutoFit/>
          </a:bodyPr>
          <a:lstStyle/>
          <a:p>
            <a:pPr marL="514350" indent="-514350">
              <a:buNone/>
            </a:pPr>
            <a:r>
              <a:rPr lang="en-NZ" sz="2400" dirty="0">
                <a:solidFill>
                  <a:schemeClr val="bg1"/>
                </a:solidFill>
                <a:latin typeface="Arial" panose="020B0604020202020204" pitchFamily="34" charset="0"/>
                <a:cs typeface="Arial" panose="020B0604020202020204" pitchFamily="34" charset="0"/>
              </a:rPr>
              <a:t>Presenting the work of someone else, and saying it’s yours.</a:t>
            </a:r>
          </a:p>
          <a:p>
            <a:pPr marL="360000" indent="-514350">
              <a:spcBef>
                <a:spcPts val="0"/>
              </a:spcBef>
              <a:buNone/>
            </a:pPr>
            <a:endParaRPr lang="en-NZ" sz="2400" dirty="0">
              <a:latin typeface="Arial" panose="020B0604020202020204" pitchFamily="34" charset="0"/>
              <a:cs typeface="Arial" panose="020B0604020202020204" pitchFamily="34" charset="0"/>
            </a:endParaRPr>
          </a:p>
          <a:p>
            <a:pPr marL="514350" indent="-514350">
              <a:spcAft>
                <a:spcPts val="1200"/>
              </a:spcAft>
              <a:buNone/>
            </a:pPr>
            <a:r>
              <a:rPr lang="en-NZ" sz="2400" dirty="0">
                <a:solidFill>
                  <a:schemeClr val="bg1"/>
                </a:solidFill>
                <a:latin typeface="Arial" panose="020B0604020202020204" pitchFamily="34" charset="0"/>
                <a:cs typeface="Arial" panose="020B0604020202020204" pitchFamily="34" charset="0"/>
              </a:rPr>
              <a:t>Plagiarism can apply to:</a:t>
            </a:r>
          </a:p>
          <a:p>
            <a:pPr lvl="1">
              <a:spcAft>
                <a:spcPts val="1200"/>
              </a:spcAft>
              <a:buSzPct val="75000"/>
              <a:buFont typeface="Arial" panose="020B0604020202020204" pitchFamily="34" charset="0"/>
              <a:buChar char="•"/>
            </a:pPr>
            <a:r>
              <a:rPr lang="en-NZ" sz="2400" dirty="0">
                <a:solidFill>
                  <a:schemeClr val="bg1"/>
                </a:solidFill>
                <a:latin typeface="Arial" panose="020B0604020202020204" pitchFamily="34" charset="0"/>
                <a:cs typeface="Arial" panose="020B0604020202020204" pitchFamily="34" charset="0"/>
              </a:rPr>
              <a:t> The entire assignment</a:t>
            </a:r>
          </a:p>
          <a:p>
            <a:pPr lvl="1">
              <a:spcAft>
                <a:spcPts val="1200"/>
              </a:spcAft>
              <a:buSzPct val="75000"/>
              <a:buFont typeface="Arial" panose="020B0604020202020204" pitchFamily="34" charset="0"/>
              <a:buChar char="•"/>
            </a:pPr>
            <a:r>
              <a:rPr lang="en-NZ" sz="2400" dirty="0">
                <a:solidFill>
                  <a:schemeClr val="bg1"/>
                </a:solidFill>
                <a:latin typeface="Arial" panose="020B0604020202020204" pitchFamily="34" charset="0"/>
                <a:cs typeface="Arial" panose="020B0604020202020204" pitchFamily="34" charset="0"/>
              </a:rPr>
              <a:t> Certain paragraphs</a:t>
            </a:r>
          </a:p>
          <a:p>
            <a:pPr lvl="1">
              <a:spcAft>
                <a:spcPts val="1200"/>
              </a:spcAft>
              <a:buSzPct val="75000"/>
              <a:buFont typeface="Arial" panose="020B0604020202020204" pitchFamily="34" charset="0"/>
              <a:buChar char="•"/>
            </a:pPr>
            <a:r>
              <a:rPr lang="en-NZ" sz="2400" dirty="0">
                <a:solidFill>
                  <a:schemeClr val="bg1"/>
                </a:solidFill>
                <a:latin typeface="Arial" panose="020B0604020202020204" pitchFamily="34" charset="0"/>
                <a:cs typeface="Arial" panose="020B0604020202020204" pitchFamily="34" charset="0"/>
              </a:rPr>
              <a:t> Individual sentences</a:t>
            </a:r>
          </a:p>
        </p:txBody>
      </p:sp>
    </p:spTree>
    <p:extLst>
      <p:ext uri="{BB962C8B-B14F-4D97-AF65-F5344CB8AC3E}">
        <p14:creationId xmlns:p14="http://schemas.microsoft.com/office/powerpoint/2010/main" val="66236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D0CC4CE-7E0D-421D-B597-C7D3893076DE}"/>
              </a:ext>
            </a:extLst>
          </p:cNvPr>
          <p:cNvSpPr>
            <a:spLocks noGrp="1"/>
          </p:cNvSpPr>
          <p:nvPr>
            <p:ph type="title" idx="4294967295"/>
          </p:nvPr>
        </p:nvSpPr>
        <p:spPr>
          <a:xfrm>
            <a:off x="675363" y="1131854"/>
            <a:ext cx="9221689" cy="1106870"/>
          </a:xfrm>
        </p:spPr>
        <p:txBody>
          <a:bodyPr>
            <a:noAutofit/>
          </a:bodyPr>
          <a:lstStyle/>
          <a:p>
            <a:pPr lvl="0" algn="ctr">
              <a:spcBef>
                <a:spcPts val="1102"/>
              </a:spcBef>
            </a:pPr>
            <a:r>
              <a:rPr lang="en-US" sz="3200" b="1" cap="all" spc="143" dirty="0">
                <a:solidFill>
                  <a:prstClr val="white"/>
                </a:solidFill>
                <a:latin typeface="Arial" panose="020B0604020202020204" pitchFamily="34" charset="0"/>
                <a:ea typeface="+mn-ea"/>
                <a:cs typeface="Arial" panose="020B0604020202020204" pitchFamily="34" charset="0"/>
              </a:rPr>
              <a:t>Centre for learner success</a:t>
            </a:r>
            <a:endParaRPr lang="en-NZ" sz="3200" b="1"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fontScale="70000" lnSpcReduction="20000"/>
          </a:bodyPr>
          <a:lstStyle/>
          <a:p>
            <a:r>
              <a:rPr lang="en-US" sz="4000" dirty="0"/>
              <a:t>Need help? We have a range of free services to help you with your assignment writing and study skills</a:t>
            </a:r>
          </a:p>
        </p:txBody>
      </p:sp>
      <p:sp>
        <p:nvSpPr>
          <p:cNvPr id="5" name="Content Placeholder 2">
            <a:extLst>
              <a:ext uri="{FF2B5EF4-FFF2-40B4-BE49-F238E27FC236}">
                <a16:creationId xmlns:a16="http://schemas.microsoft.com/office/drawing/2014/main" id="{E8ACF699-3A89-463E-AE58-2F38CB96E581}"/>
              </a:ext>
            </a:extLst>
          </p:cNvPr>
          <p:cNvSpPr txBox="1">
            <a:spLocks/>
          </p:cNvSpPr>
          <p:nvPr/>
        </p:nvSpPr>
        <p:spPr>
          <a:xfrm>
            <a:off x="566057" y="3279854"/>
            <a:ext cx="9330995" cy="4140121"/>
          </a:xfrm>
          <a:prstGeom prst="rect">
            <a:avLst/>
          </a:prstGeom>
          <a:solidFill>
            <a:schemeClr val="bg1"/>
          </a:solidFill>
        </p:spPr>
        <p:txBody>
          <a:bodyPr>
            <a:noAutofit/>
          </a:bodyPr>
          <a:lstStyle>
            <a:lvl1pPr marL="342900" indent="-342900" algn="l" rtl="0" eaLnBrk="0" fontAlgn="base" hangingPunct="0">
              <a:spcBef>
                <a:spcPct val="20000"/>
              </a:spcBef>
              <a:spcAft>
                <a:spcPct val="0"/>
              </a:spcAft>
              <a:buFont typeface="Arial" charset="0"/>
              <a:buChar char="•"/>
              <a:defRPr sz="2400" kern="1200">
                <a:solidFill>
                  <a:schemeClr val="bg1"/>
                </a:solidFill>
                <a:latin typeface="Arial" pitchFamily="34" charset="0"/>
                <a:ea typeface="ＭＳ Ｐゴシック" charset="0"/>
                <a:cs typeface="Arial" pitchFamily="34" charset="0"/>
              </a:defRPr>
            </a:lvl1pPr>
            <a:lvl2pPr marL="742950" indent="-285750" algn="l" rtl="0" eaLnBrk="0" fontAlgn="base" hangingPunct="0">
              <a:spcBef>
                <a:spcPct val="20000"/>
              </a:spcBef>
              <a:spcAft>
                <a:spcPct val="0"/>
              </a:spcAft>
              <a:buFont typeface="Arial" charset="0"/>
              <a:buChar char="–"/>
              <a:defRPr sz="2000" kern="1200">
                <a:solidFill>
                  <a:schemeClr val="bg1"/>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bg1"/>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Font typeface="Arial" charset="0"/>
              <a:buChar char="–"/>
              <a:defRPr sz="1600" kern="1200">
                <a:solidFill>
                  <a:schemeClr val="bg1"/>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Font typeface="Arial" charset="0"/>
              <a:buChar char="»"/>
              <a:defRPr sz="1600" kern="1200">
                <a:solidFill>
                  <a:schemeClr val="bg1"/>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2">
                  <a:extLst>
                    <a:ext uri="{A12FA001-AC4F-418D-AE19-62706E023703}">
                      <ahyp:hlinkClr xmlns:ahyp="http://schemas.microsoft.com/office/drawing/2018/hyperlinkcolor" val="tx"/>
                    </a:ext>
                  </a:extLst>
                </a:hlinkClick>
              </a:rPr>
              <a:t>Individual Support</a:t>
            </a:r>
            <a:r>
              <a:rPr kumimoji="0" lang="en-US" sz="1200" b="1" i="0" u="none" strike="noStrike" kern="1200" cap="none" spc="0" normalizeH="0" baseline="0" noProof="0" dirty="0">
                <a:ln>
                  <a:noFill/>
                </a:ln>
                <a:solidFill>
                  <a:srgbClr val="7030A0"/>
                </a:solidFill>
                <a:effectLst/>
                <a:uLnTx/>
                <a:uFillTx/>
              </a:rPr>
              <a:t>: </a:t>
            </a:r>
            <a:r>
              <a:rPr kumimoji="0" lang="en-US" sz="1200" b="0" i="0" u="none" strike="noStrike" kern="1200" cap="none" spc="0" normalizeH="0" baseline="0" noProof="0" dirty="0">
                <a:ln>
                  <a:noFill/>
                </a:ln>
                <a:solidFill>
                  <a:schemeClr val="tx1"/>
                </a:solidFill>
                <a:effectLst/>
                <a:uLnTx/>
                <a:uFillTx/>
              </a:rPr>
              <a:t>Want to discuss your assignment before you hand it in? Want to discuss study skills (e.g. how to manage time)? See next </a:t>
            </a:r>
            <a:r>
              <a:rPr lang="en-US" sz="1200" dirty="0">
                <a:solidFill>
                  <a:schemeClr val="tx1"/>
                </a:solidFill>
              </a:rPr>
              <a:t>slide for b</a:t>
            </a:r>
            <a:r>
              <a:rPr kumimoji="0" lang="en-US" sz="1200" b="0" i="0" u="none" strike="noStrike" kern="1200" cap="none" spc="0" normalizeH="0" baseline="0" noProof="0" dirty="0" err="1">
                <a:ln>
                  <a:noFill/>
                </a:ln>
                <a:solidFill>
                  <a:schemeClr val="tx1"/>
                </a:solidFill>
                <a:effectLst/>
                <a:uLnTx/>
                <a:uFillTx/>
              </a:rPr>
              <a:t>ooking</a:t>
            </a:r>
            <a:r>
              <a:rPr kumimoji="0" lang="en-US" sz="1200" b="0" i="0" u="none" strike="noStrike" kern="1200" cap="none" spc="0" normalizeH="0" baseline="0" noProof="0" dirty="0">
                <a:ln>
                  <a:noFill/>
                </a:ln>
                <a:solidFill>
                  <a:schemeClr val="tx1"/>
                </a:solidFill>
                <a:effectLst/>
                <a:uLnTx/>
                <a:uFillTx/>
              </a:rPr>
              <a:t> information.</a:t>
            </a:r>
            <a:r>
              <a:rPr kumimoji="0" lang="en-NZ" sz="1200" b="0" i="0" u="none" strike="noStrike" kern="1200" cap="none" spc="0" normalizeH="0" baseline="0" noProof="0" dirty="0">
                <a:ln>
                  <a:noFill/>
                </a:ln>
                <a:solidFill>
                  <a:schemeClr val="tx1"/>
                </a:solidFill>
                <a:effectLst/>
                <a:uLnTx/>
                <a:uFillTx/>
              </a:rPr>
              <a:t>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3">
                  <a:extLst>
                    <a:ext uri="{A12FA001-AC4F-418D-AE19-62706E023703}">
                      <ahyp:hlinkClr xmlns:ahyp="http://schemas.microsoft.com/office/drawing/2018/hyperlinkcolor" val="tx"/>
                    </a:ext>
                  </a:extLst>
                </a:hlinkClick>
              </a:rPr>
              <a:t>Pre-Reading Service</a:t>
            </a:r>
            <a:r>
              <a:rPr kumimoji="0" lang="en-US" sz="1200" b="1" i="0" u="none" strike="noStrike" kern="1200" cap="none" spc="0" normalizeH="0" baseline="0" noProof="0" dirty="0">
                <a:ln>
                  <a:noFill/>
                </a:ln>
                <a:solidFill>
                  <a:srgbClr val="7030A0"/>
                </a:solidFill>
                <a:effectLst/>
                <a:uLnTx/>
                <a:uFillTx/>
              </a:rPr>
              <a:t>:</a:t>
            </a:r>
            <a:r>
              <a:rPr kumimoji="0" lang="en-US" sz="1200" b="1" i="0" u="none" strike="noStrike" kern="1200" cap="none" spc="0" normalizeH="0" baseline="0" noProof="0" dirty="0">
                <a:ln>
                  <a:noFill/>
                </a:ln>
                <a:solidFill>
                  <a:sysClr val="window" lastClr="FFFFFF"/>
                </a:solidFill>
                <a:effectLst/>
                <a:uLnTx/>
                <a:uFillTx/>
              </a:rPr>
              <a:t> </a:t>
            </a:r>
            <a:r>
              <a:rPr kumimoji="0" lang="en-US" sz="1200" b="0" i="0" u="none" strike="noStrike" kern="1200" cap="none" spc="0" normalizeH="0" baseline="0" noProof="0" dirty="0">
                <a:ln>
                  <a:noFill/>
                </a:ln>
                <a:solidFill>
                  <a:schemeClr val="tx1"/>
                </a:solidFill>
                <a:effectLst/>
                <a:uLnTx/>
                <a:uFillTx/>
              </a:rPr>
              <a:t>Submit a draft assignment and receive individual written feedback on your assignment’s structure, focus, referencing, and use of sources. This service is available to first year internal and all distance students. You can access the forum through the Academic Writing and Learning Support site on your Stream homepage.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4">
                  <a:extLst>
                    <a:ext uri="{A12FA001-AC4F-418D-AE19-62706E023703}">
                      <ahyp:hlinkClr xmlns:ahyp="http://schemas.microsoft.com/office/drawing/2018/hyperlinkcolor" val="tx"/>
                    </a:ext>
                  </a:extLst>
                </a:hlinkClick>
              </a:rPr>
              <a:t>Workshops</a:t>
            </a:r>
            <a:r>
              <a:rPr kumimoji="0" lang="en-US" sz="1200" b="1" i="0" u="none" strike="noStrike" kern="1200" cap="none" spc="0" normalizeH="0" baseline="0" noProof="0" dirty="0">
                <a:ln>
                  <a:noFill/>
                </a:ln>
                <a:solidFill>
                  <a:srgbClr val="7030A0"/>
                </a:solidFill>
                <a:effectLst/>
                <a:uLnTx/>
                <a:uFillTx/>
              </a:rPr>
              <a:t>:</a:t>
            </a:r>
            <a:r>
              <a:rPr kumimoji="0" lang="en-US" sz="1200" b="0" i="0" u="none" strike="noStrike" kern="1200" cap="none" spc="0" normalizeH="0" baseline="0" noProof="0" dirty="0">
                <a:ln>
                  <a:noFill/>
                </a:ln>
                <a:solidFill>
                  <a:sysClr val="window" lastClr="FFFFFF"/>
                </a:solidFill>
                <a:effectLst/>
                <a:uLnTx/>
                <a:uFillTx/>
              </a:rPr>
              <a:t> </a:t>
            </a:r>
            <a:r>
              <a:rPr kumimoji="0" lang="en-US" sz="1200" b="0" i="0" u="none" strike="noStrike" kern="1200" cap="none" spc="0" normalizeH="0" baseline="0" noProof="0" dirty="0">
                <a:ln>
                  <a:noFill/>
                </a:ln>
                <a:solidFill>
                  <a:schemeClr val="tx1"/>
                </a:solidFill>
                <a:effectLst/>
                <a:uLnTx/>
                <a:uFillTx/>
              </a:rPr>
              <a:t>Seminars and workshops are run on campus and online, which can help you with writing and study skills, such as essay writing, referencing, and writing research proposals. See here for </a:t>
            </a:r>
            <a:r>
              <a:rPr kumimoji="0" lang="en-US" sz="1200" b="0" i="0" u="none" strike="noStrike" kern="1200" cap="none" spc="0" normalizeH="0" baseline="0" noProof="0" dirty="0" err="1">
                <a:ln>
                  <a:noFill/>
                </a:ln>
                <a:solidFill>
                  <a:schemeClr val="tx1"/>
                </a:solidFill>
                <a:effectLst/>
                <a:uLnTx/>
                <a:uFillTx/>
              </a:rPr>
              <a:t>programmes</a:t>
            </a:r>
            <a:r>
              <a:rPr kumimoji="0" lang="en-US" sz="1200" b="0" i="0" u="none" strike="noStrike" kern="1200" cap="none" spc="0" normalizeH="0" baseline="0" noProof="0" dirty="0">
                <a:ln>
                  <a:noFill/>
                </a:ln>
                <a:solidFill>
                  <a:schemeClr val="tx1"/>
                </a:solidFill>
                <a:effectLst/>
                <a:uLnTx/>
                <a:uFillTx/>
              </a:rPr>
              <a:t> and registration details. See </a:t>
            </a:r>
            <a:r>
              <a:rPr kumimoji="0" lang="en-NZ" sz="1200" b="0" i="0" u="none" strike="noStrike" kern="1200" cap="none" spc="0" normalizeH="0" baseline="0" noProof="0" dirty="0">
                <a:ln>
                  <a:noFill/>
                </a:ln>
                <a:solidFill>
                  <a:srgbClr val="7030A0"/>
                </a:solidFill>
                <a:effectLst/>
                <a:uLnTx/>
                <a:uFillTx/>
                <a:hlinkClick r:id="rId5">
                  <a:extLst>
                    <a:ext uri="{A12FA001-AC4F-418D-AE19-62706E023703}">
                      <ahyp:hlinkClr xmlns:ahyp="http://schemas.microsoft.com/office/drawing/2018/hyperlinkcolor" val="tx"/>
                    </a:ext>
                  </a:extLst>
                </a:hlinkClick>
              </a:rPr>
              <a:t>http://owll.massey.ac.nz/about-OWLL/workshops.php</a:t>
            </a:r>
            <a:endParaRPr kumimoji="0" lang="en-NZ" sz="1200" b="0" i="0" u="none" strike="noStrike" kern="1200" cap="none" spc="0" normalizeH="0" baseline="0" noProof="0" dirty="0">
              <a:ln>
                <a:noFill/>
              </a:ln>
              <a:solidFill>
                <a:srgbClr val="7030A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6">
                  <a:extLst>
                    <a:ext uri="{A12FA001-AC4F-418D-AE19-62706E023703}">
                      <ahyp:hlinkClr xmlns:ahyp="http://schemas.microsoft.com/office/drawing/2018/hyperlinkcolor" val="tx"/>
                    </a:ext>
                  </a:extLst>
                </a:hlinkClick>
              </a:rPr>
              <a:t>Academic Q+A</a:t>
            </a:r>
            <a:r>
              <a:rPr kumimoji="0" lang="en-US" sz="1200" b="1" i="0" u="none" strike="noStrike" kern="1200" cap="none" spc="0" normalizeH="0" baseline="0" noProof="0" dirty="0">
                <a:ln>
                  <a:noFill/>
                </a:ln>
                <a:solidFill>
                  <a:srgbClr val="7030A0"/>
                </a:solidFill>
                <a:effectLst/>
                <a:uLnTx/>
                <a:uFillTx/>
              </a:rPr>
              <a:t> </a:t>
            </a:r>
            <a:r>
              <a:rPr kumimoji="0" lang="en-US" sz="1200" b="1" i="0" u="none" strike="noStrike" kern="1200" cap="none" spc="0" normalizeH="0" baseline="0" noProof="0" dirty="0">
                <a:ln>
                  <a:noFill/>
                </a:ln>
                <a:solidFill>
                  <a:srgbClr val="7030A0"/>
                </a:solidFill>
                <a:effectLst/>
                <a:uLnTx/>
                <a:uFillTx/>
                <a:hlinkClick r:id="rId6">
                  <a:extLst>
                    <a:ext uri="{A12FA001-AC4F-418D-AE19-62706E023703}">
                      <ahyp:hlinkClr xmlns:ahyp="http://schemas.microsoft.com/office/drawing/2018/hyperlinkcolor" val="tx"/>
                    </a:ext>
                  </a:extLst>
                </a:hlinkClick>
              </a:rPr>
              <a:t>forum</a:t>
            </a:r>
            <a:r>
              <a:rPr kumimoji="0" lang="en-US" sz="1200" b="1" i="0" u="none" strike="noStrike" kern="1200" cap="none" spc="0" normalizeH="0" baseline="0" noProof="0" dirty="0">
                <a:ln>
                  <a:noFill/>
                </a:ln>
                <a:solidFill>
                  <a:srgbClr val="043163"/>
                </a:solidFill>
                <a:effectLst/>
                <a:uLnTx/>
                <a:uFillTx/>
              </a:rPr>
              <a:t>: </a:t>
            </a:r>
            <a:r>
              <a:rPr kumimoji="0" lang="en-US" sz="1200" b="0" i="0" u="none" strike="noStrike" kern="1200" cap="none" spc="0" normalizeH="0" baseline="0" noProof="0" dirty="0">
                <a:ln>
                  <a:noFill/>
                </a:ln>
                <a:solidFill>
                  <a:schemeClr val="tx1"/>
                </a:solidFill>
                <a:effectLst/>
                <a:uLnTx/>
                <a:uFillTx/>
              </a:rPr>
              <a:t>Ask our consultants a question about academic writing and/or study </a:t>
            </a:r>
            <a:r>
              <a:rPr kumimoji="0" lang="en-NZ" sz="1200" b="0" i="0" u="none" strike="noStrike" kern="1200" cap="none" spc="0" normalizeH="0" baseline="0" noProof="0" dirty="0">
                <a:ln>
                  <a:noFill/>
                </a:ln>
                <a:solidFill>
                  <a:schemeClr val="tx1"/>
                </a:solidFill>
                <a:effectLst/>
                <a:uLnTx/>
                <a:uFillTx/>
              </a:rPr>
              <a:t>skills. </a:t>
            </a:r>
            <a:r>
              <a:rPr kumimoji="0" lang="en-US" sz="1200" b="0" i="0" u="none" strike="noStrike" kern="1200" cap="none" spc="0" normalizeH="0" baseline="0" noProof="0" dirty="0">
                <a:ln>
                  <a:noFill/>
                </a:ln>
                <a:solidFill>
                  <a:schemeClr val="tx1"/>
                </a:solidFill>
                <a:effectLst/>
                <a:uLnTx/>
                <a:uFillTx/>
              </a:rPr>
              <a:t>The Q &amp; A forum is a place for students to receive help with quick, study-related questions. You can access the forum through the Academic Writing and Learning Support site on your Stream homepage.</a:t>
            </a:r>
            <a:endParaRPr kumimoji="0" lang="en-NZ" sz="1200" b="0" i="0" u="none" strike="noStrike" kern="1200" cap="none" spc="0" normalizeH="0" baseline="0" noProof="0" dirty="0">
              <a:ln>
                <a:noFill/>
              </a:ln>
              <a:solidFill>
                <a:schemeClr val="tx1"/>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7">
                  <a:extLst>
                    <a:ext uri="{A12FA001-AC4F-418D-AE19-62706E023703}">
                      <ahyp:hlinkClr xmlns:ahyp="http://schemas.microsoft.com/office/drawing/2018/hyperlinkcolor" val="tx"/>
                    </a:ext>
                  </a:extLst>
                </a:hlinkClick>
              </a:rPr>
              <a:t>OWLL</a:t>
            </a:r>
            <a:r>
              <a:rPr kumimoji="0" lang="en-US" sz="1200" b="1" i="0" u="none" strike="noStrike" kern="1200" cap="none" spc="0" normalizeH="0" baseline="0" noProof="0" dirty="0">
                <a:ln>
                  <a:noFill/>
                </a:ln>
                <a:solidFill>
                  <a:srgbClr val="7030A0"/>
                </a:solidFill>
                <a:effectLst/>
                <a:uLnTx/>
                <a:uFillTx/>
              </a:rPr>
              <a:t>:</a:t>
            </a:r>
            <a:r>
              <a:rPr kumimoji="0" lang="en-US" sz="1200" b="0" i="0" u="none" strike="noStrike" kern="1200" cap="none" spc="0" normalizeH="0" baseline="0" noProof="0" dirty="0">
                <a:ln>
                  <a:noFill/>
                </a:ln>
                <a:solidFill>
                  <a:sysClr val="window" lastClr="FFFFFF"/>
                </a:solidFill>
                <a:effectLst/>
                <a:uLnTx/>
                <a:uFillTx/>
              </a:rPr>
              <a:t> </a:t>
            </a:r>
            <a:r>
              <a:rPr kumimoji="0" lang="en-US" sz="1200" b="0" i="0" u="none" strike="noStrike" kern="1200" cap="none" spc="0" normalizeH="0" baseline="0" noProof="0" dirty="0">
                <a:ln>
                  <a:noFill/>
                </a:ln>
                <a:solidFill>
                  <a:schemeClr val="tx1"/>
                </a:solidFill>
                <a:effectLst/>
                <a:uLnTx/>
                <a:uFillTx/>
              </a:rPr>
              <a:t>Information about academic writing and study skills, including assignment planning, </a:t>
            </a:r>
            <a:r>
              <a:rPr kumimoji="0" lang="en-NZ" sz="1200" b="0" i="0" u="none" strike="noStrike" kern="1200" cap="none" spc="0" normalizeH="0" baseline="0" noProof="0" dirty="0">
                <a:ln>
                  <a:noFill/>
                </a:ln>
                <a:solidFill>
                  <a:schemeClr val="tx1"/>
                </a:solidFill>
                <a:effectLst/>
                <a:uLnTx/>
                <a:uFillTx/>
              </a:rPr>
              <a:t>essays, reports, and referencing. Go to </a:t>
            </a:r>
            <a:r>
              <a:rPr kumimoji="0" lang="en-NZ" sz="1200" b="0" i="0" u="none" strike="noStrike" kern="1200" cap="none" spc="0" normalizeH="0" baseline="0" noProof="0" dirty="0">
                <a:ln>
                  <a:noFill/>
                </a:ln>
                <a:solidFill>
                  <a:srgbClr val="7030A0"/>
                </a:solidFill>
                <a:effectLst/>
                <a:uLnTx/>
                <a:uFillTx/>
                <a:hlinkClick r:id="rId7">
                  <a:extLst>
                    <a:ext uri="{A12FA001-AC4F-418D-AE19-62706E023703}">
                      <ahyp:hlinkClr xmlns:ahyp="http://schemas.microsoft.com/office/drawing/2018/hyperlinkcolor" val="tx"/>
                    </a:ext>
                  </a:extLst>
                </a:hlinkClick>
              </a:rPr>
              <a:t>http://owll.massey.ac.nz/index.php</a:t>
            </a:r>
            <a:endParaRPr kumimoji="0" lang="en-NZ" sz="1200" b="0" i="0" u="none" strike="noStrike" kern="1200" cap="none" spc="0" normalizeH="0" baseline="0" noProof="0" dirty="0">
              <a:ln>
                <a:noFill/>
              </a:ln>
              <a:solidFill>
                <a:srgbClr val="7030A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a:ln>
                  <a:noFill/>
                </a:ln>
                <a:solidFill>
                  <a:srgbClr val="7030A0"/>
                </a:solidFill>
                <a:effectLst/>
                <a:uLnTx/>
                <a:uFillTx/>
                <a:hlinkClick r:id="rId8">
                  <a:extLst>
                    <a:ext uri="{A12FA001-AC4F-418D-AE19-62706E023703}">
                      <ahyp:hlinkClr xmlns:ahyp="http://schemas.microsoft.com/office/drawing/2018/hyperlinkcolor" val="tx"/>
                    </a:ext>
                  </a:extLst>
                </a:hlinkClick>
              </a:rPr>
              <a:t>Disability Services</a:t>
            </a:r>
            <a:r>
              <a:rPr kumimoji="0" lang="en-US" sz="1200" b="1" i="0" u="none" strike="noStrike" kern="1200" cap="none" spc="0" normalizeH="0" baseline="0" noProof="0" dirty="0">
                <a:ln>
                  <a:noFill/>
                </a:ln>
                <a:solidFill>
                  <a:srgbClr val="7030A0"/>
                </a:solidFill>
                <a:effectLst/>
                <a:uLnTx/>
                <a:uFillTx/>
              </a:rPr>
              <a:t>:</a:t>
            </a:r>
            <a:r>
              <a:rPr kumimoji="0" lang="en-US" sz="1200" b="1" i="0" u="none" strike="noStrike" kern="1200" cap="none" spc="0" normalizeH="0" baseline="0" noProof="0" dirty="0">
                <a:ln>
                  <a:noFill/>
                </a:ln>
                <a:solidFill>
                  <a:sysClr val="window" lastClr="FFFFFF"/>
                </a:solidFill>
                <a:effectLst/>
                <a:uLnTx/>
                <a:uFillTx/>
              </a:rPr>
              <a:t> </a:t>
            </a:r>
            <a:r>
              <a:rPr kumimoji="0" lang="en-US" sz="1200" b="0" i="0" u="none" strike="noStrike" kern="1200" cap="none" spc="0" normalizeH="0" baseline="0" noProof="0" dirty="0">
                <a:ln>
                  <a:noFill/>
                </a:ln>
                <a:solidFill>
                  <a:schemeClr val="tx1"/>
                </a:solidFill>
                <a:effectLst/>
                <a:uLnTx/>
                <a:uFillTx/>
              </a:rPr>
              <a:t>A range of services and support for students who have health and disability issues that are impacting their study.</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1200" b="1" i="0" u="none" strike="noStrike" kern="1200" cap="none" spc="0" normalizeH="0" baseline="0" noProof="0" dirty="0" err="1">
                <a:ln>
                  <a:noFill/>
                </a:ln>
                <a:solidFill>
                  <a:srgbClr val="7030A0"/>
                </a:solidFill>
                <a:effectLst/>
                <a:uLnTx/>
                <a:uFillTx/>
                <a:hlinkClick r:id="rId9">
                  <a:extLst>
                    <a:ext uri="{A12FA001-AC4F-418D-AE19-62706E023703}">
                      <ahyp:hlinkClr xmlns:ahyp="http://schemas.microsoft.com/office/drawing/2018/hyperlinkcolor" val="tx"/>
                    </a:ext>
                  </a:extLst>
                </a:hlinkClick>
              </a:rPr>
              <a:t>Pasifika@Massey</a:t>
            </a:r>
            <a:r>
              <a:rPr kumimoji="0" lang="en-US" sz="1200" b="1" i="0" u="none" strike="noStrike" kern="1200" cap="none" spc="0" normalizeH="0" baseline="0" noProof="0" dirty="0">
                <a:ln>
                  <a:noFill/>
                </a:ln>
                <a:solidFill>
                  <a:srgbClr val="7030A0"/>
                </a:solidFill>
                <a:effectLst/>
                <a:uLnTx/>
                <a:uFillTx/>
              </a:rPr>
              <a:t>:</a:t>
            </a:r>
            <a:r>
              <a:rPr kumimoji="0" lang="en-US" sz="1200" b="1" i="0" u="none" strike="noStrike" kern="1200" cap="none" spc="0" normalizeH="0" baseline="0" noProof="0" dirty="0">
                <a:ln>
                  <a:noFill/>
                </a:ln>
                <a:solidFill>
                  <a:sysClr val="window" lastClr="FFFFFF"/>
                </a:solidFill>
                <a:effectLst/>
                <a:uLnTx/>
                <a:uFillTx/>
              </a:rPr>
              <a:t> </a:t>
            </a:r>
            <a:r>
              <a:rPr kumimoji="0" lang="en-US" sz="1200" b="0" i="0" u="none" strike="noStrike" kern="1200" cap="none" spc="0" normalizeH="0" baseline="0" noProof="0" dirty="0">
                <a:ln>
                  <a:noFill/>
                </a:ln>
                <a:solidFill>
                  <a:schemeClr val="tx1"/>
                </a:solidFill>
                <a:effectLst/>
                <a:uLnTx/>
                <a:uFillTx/>
              </a:rPr>
              <a:t>Whether studying as an internal or distance student, you can also access Learning support from the Pasifika Learning </a:t>
            </a:r>
            <a:r>
              <a:rPr kumimoji="0" lang="en-NZ" sz="1200" b="0" i="0" u="none" strike="noStrike" kern="1200" cap="none" spc="0" normalizeH="0" baseline="0" noProof="0" dirty="0">
                <a:ln>
                  <a:noFill/>
                </a:ln>
                <a:solidFill>
                  <a:schemeClr val="tx1"/>
                </a:solidFill>
                <a:effectLst/>
                <a:uLnTx/>
                <a:uFillTx/>
              </a:rPr>
              <a:t>Advisors.</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fi-FI" sz="1200" b="1" i="0" u="none" strike="noStrike" kern="1200" cap="none" spc="0" normalizeH="0" baseline="0" noProof="0" dirty="0">
                <a:ln>
                  <a:noFill/>
                </a:ln>
                <a:solidFill>
                  <a:srgbClr val="7030A0"/>
                </a:solidFill>
                <a:effectLst/>
                <a:uLnTx/>
                <a:uFillTx/>
                <a:hlinkClick r:id="rId10">
                  <a:extLst>
                    <a:ext uri="{A12FA001-AC4F-418D-AE19-62706E023703}">
                      <ahyp:hlinkClr xmlns:ahyp="http://schemas.microsoft.com/office/drawing/2018/hyperlinkcolor" val="tx"/>
                    </a:ext>
                  </a:extLst>
                </a:hlinkClick>
              </a:rPr>
              <a:t>Te Rau Tauawhi</a:t>
            </a:r>
            <a:r>
              <a:rPr kumimoji="0" lang="fi-FI" sz="1200" b="1" i="0" u="none" strike="noStrike" kern="1200" cap="none" spc="0" normalizeH="0" baseline="0" noProof="0" dirty="0">
                <a:ln>
                  <a:noFill/>
                </a:ln>
                <a:solidFill>
                  <a:srgbClr val="0563C1"/>
                </a:solidFill>
                <a:effectLst/>
                <a:uLnTx/>
                <a:uFillTx/>
                <a:hlinkClick r:id="rId10">
                  <a:extLst>
                    <a:ext uri="{A12FA001-AC4F-418D-AE19-62706E023703}">
                      <ahyp:hlinkClr xmlns:ahyp="http://schemas.microsoft.com/office/drawing/2018/hyperlinkcolor" val="tx"/>
                    </a:ext>
                  </a:extLst>
                </a:hlinkClick>
              </a:rPr>
              <a:t>: </a:t>
            </a:r>
            <a:r>
              <a:rPr kumimoji="0" lang="fi-FI" sz="1200" b="0" i="0" u="none" strike="noStrike" kern="1200" cap="none" spc="0" normalizeH="0" baseline="0" noProof="0" dirty="0">
                <a:ln>
                  <a:noFill/>
                </a:ln>
                <a:solidFill>
                  <a:schemeClr val="tx1"/>
                </a:solidFill>
                <a:effectLst/>
                <a:uLnTx/>
                <a:uFillTx/>
              </a:rPr>
              <a:t>Ko tä Te Rau Tauawhi he äwhina i ngä tauira Mäori ki te tuku aromatawatai ki Te Reo Mäori, ki te tautoko hoki i </a:t>
            </a:r>
            <a:r>
              <a:rPr kumimoji="0" lang="en-US" sz="1200" b="0" i="0" u="none" strike="noStrike" kern="1200" cap="none" spc="0" normalizeH="0" baseline="0" noProof="0" dirty="0" err="1">
                <a:ln>
                  <a:noFill/>
                </a:ln>
                <a:solidFill>
                  <a:schemeClr val="tx1"/>
                </a:solidFill>
                <a:effectLst/>
                <a:uLnTx/>
                <a:uFillTx/>
              </a:rPr>
              <a:t>ngä</a:t>
            </a:r>
            <a:r>
              <a:rPr kumimoji="0" lang="en-US" sz="1200" b="0" i="0" u="none" strike="noStrike" kern="1200" cap="none" spc="0" normalizeH="0" baseline="0" noProof="0" dirty="0">
                <a:ln>
                  <a:noFill/>
                </a:ln>
                <a:solidFill>
                  <a:schemeClr val="tx1"/>
                </a:solidFill>
                <a:effectLst/>
                <a:uLnTx/>
                <a:uFillTx/>
              </a:rPr>
              <a:t> </a:t>
            </a:r>
            <a:r>
              <a:rPr kumimoji="0" lang="en-US" sz="1200" b="0" i="0" u="none" strike="noStrike" kern="1200" cap="none" spc="0" normalizeH="0" baseline="0" noProof="0" dirty="0" err="1">
                <a:ln>
                  <a:noFill/>
                </a:ln>
                <a:solidFill>
                  <a:schemeClr val="tx1"/>
                </a:solidFill>
                <a:effectLst/>
                <a:uLnTx/>
                <a:uFillTx/>
              </a:rPr>
              <a:t>ähuatanga</a:t>
            </a:r>
            <a:r>
              <a:rPr kumimoji="0" lang="en-US" sz="1200" b="0" i="0" u="none" strike="noStrike" kern="1200" cap="none" spc="0" normalizeH="0" baseline="0" noProof="0" dirty="0">
                <a:ln>
                  <a:noFill/>
                </a:ln>
                <a:solidFill>
                  <a:schemeClr val="tx1"/>
                </a:solidFill>
                <a:effectLst/>
                <a:uLnTx/>
                <a:uFillTx/>
              </a:rPr>
              <a:t> </a:t>
            </a:r>
            <a:r>
              <a:rPr kumimoji="0" lang="en-US" sz="1200" b="0" i="0" u="none" strike="noStrike" kern="1200" cap="none" spc="0" normalizeH="0" baseline="0" noProof="0" dirty="0" err="1">
                <a:ln>
                  <a:noFill/>
                </a:ln>
                <a:solidFill>
                  <a:schemeClr val="tx1"/>
                </a:solidFill>
                <a:effectLst/>
                <a:uLnTx/>
                <a:uFillTx/>
              </a:rPr>
              <a:t>whakarite</a:t>
            </a:r>
            <a:r>
              <a:rPr kumimoji="0" lang="en-US" sz="1200" b="0" i="0" u="none" strike="noStrike" kern="1200" cap="none" spc="0" normalizeH="0" baseline="0" noProof="0" dirty="0">
                <a:ln>
                  <a:noFill/>
                </a:ln>
                <a:solidFill>
                  <a:schemeClr val="tx1"/>
                </a:solidFill>
                <a:effectLst/>
                <a:uLnTx/>
                <a:uFillTx/>
              </a:rPr>
              <a:t> </a:t>
            </a:r>
            <a:r>
              <a:rPr kumimoji="0" lang="en-US" sz="1200" b="0" i="0" u="none" strike="noStrike" kern="1200" cap="none" spc="0" normalizeH="0" baseline="0" noProof="0" dirty="0" err="1">
                <a:ln>
                  <a:noFill/>
                </a:ln>
                <a:solidFill>
                  <a:schemeClr val="tx1"/>
                </a:solidFill>
                <a:effectLst/>
                <a:uLnTx/>
                <a:uFillTx/>
              </a:rPr>
              <a:t>tuhinga</a:t>
            </a:r>
            <a:r>
              <a:rPr kumimoji="0" lang="en-US" sz="1200" b="0" i="0" u="none" strike="noStrike" kern="1200" cap="none" spc="0" normalizeH="0" baseline="0" noProof="0" dirty="0">
                <a:ln>
                  <a:noFill/>
                </a:ln>
                <a:solidFill>
                  <a:schemeClr val="tx1"/>
                </a:solidFill>
                <a:effectLst/>
                <a:uLnTx/>
                <a:uFillTx/>
              </a:rPr>
              <a:t>. The </a:t>
            </a:r>
            <a:r>
              <a:rPr kumimoji="0" lang="fr-FR" sz="1200" b="0" i="0" u="none" strike="noStrike" kern="1200" cap="none" spc="0" normalizeH="0" baseline="0" noProof="0" dirty="0">
                <a:ln>
                  <a:noFill/>
                </a:ln>
                <a:solidFill>
                  <a:schemeClr val="tx1"/>
                </a:solidFill>
                <a:effectLst/>
                <a:uLnTx/>
                <a:uFillTx/>
              </a:rPr>
              <a:t>Te Rau </a:t>
            </a:r>
            <a:r>
              <a:rPr kumimoji="0" lang="fr-FR" sz="1200" b="0" i="0" u="none" strike="noStrike" kern="1200" cap="none" spc="0" normalizeH="0" baseline="0" noProof="0" dirty="0" err="1">
                <a:ln>
                  <a:noFill/>
                </a:ln>
                <a:solidFill>
                  <a:schemeClr val="tx1"/>
                </a:solidFill>
                <a:effectLst/>
                <a:uLnTx/>
                <a:uFillTx/>
              </a:rPr>
              <a:t>Tauawhi</a:t>
            </a:r>
            <a:r>
              <a:rPr kumimoji="0" lang="fr-FR" sz="1200" b="0" i="0" u="none" strike="noStrike" kern="1200" cap="none" spc="0" normalizeH="0" baseline="0" noProof="0" dirty="0">
                <a:ln>
                  <a:noFill/>
                </a:ln>
                <a:solidFill>
                  <a:schemeClr val="tx1"/>
                </a:solidFill>
                <a:effectLst/>
                <a:uLnTx/>
                <a:uFillTx/>
              </a:rPr>
              <a:t> </a:t>
            </a:r>
            <a:r>
              <a:rPr kumimoji="0" lang="fr-FR" sz="1200" b="0" i="0" u="none" strike="noStrike" kern="1200" cap="none" spc="0" normalizeH="0" baseline="0" noProof="0" dirty="0" err="1">
                <a:ln>
                  <a:noFill/>
                </a:ln>
                <a:solidFill>
                  <a:schemeClr val="tx1"/>
                </a:solidFill>
                <a:effectLst/>
                <a:uLnTx/>
                <a:uFillTx/>
              </a:rPr>
              <a:t>Mäori</a:t>
            </a:r>
            <a:r>
              <a:rPr kumimoji="0" lang="fr-FR" sz="1200" b="0" i="0" u="none" strike="noStrike" kern="1200" cap="none" spc="0" normalizeH="0" baseline="0" noProof="0" dirty="0">
                <a:ln>
                  <a:noFill/>
                </a:ln>
                <a:solidFill>
                  <a:schemeClr val="tx1"/>
                </a:solidFill>
                <a:effectLst/>
                <a:uLnTx/>
                <a:uFillTx/>
              </a:rPr>
              <a:t> </a:t>
            </a:r>
            <a:r>
              <a:rPr kumimoji="0" lang="fr-FR" sz="1200" b="0" i="0" u="none" strike="noStrike" kern="1200" cap="none" spc="0" normalizeH="0" baseline="0" noProof="0" dirty="0" err="1">
                <a:ln>
                  <a:noFill/>
                </a:ln>
                <a:solidFill>
                  <a:schemeClr val="tx1"/>
                </a:solidFill>
                <a:effectLst/>
                <a:uLnTx/>
                <a:uFillTx/>
              </a:rPr>
              <a:t>Student</a:t>
            </a:r>
            <a:r>
              <a:rPr kumimoji="0" lang="fr-FR" sz="1200" b="0" i="0" u="none" strike="noStrike" kern="1200" cap="none" spc="0" normalizeH="0" baseline="0" noProof="0" dirty="0">
                <a:ln>
                  <a:noFill/>
                </a:ln>
                <a:solidFill>
                  <a:schemeClr val="tx1"/>
                </a:solidFill>
                <a:effectLst/>
                <a:uLnTx/>
                <a:uFillTx/>
              </a:rPr>
              <a:t> Centre can </a:t>
            </a:r>
            <a:r>
              <a:rPr kumimoji="0" lang="en-US" sz="1200" b="0" i="0" u="none" strike="noStrike" kern="1200" cap="none" spc="0" normalizeH="0" baseline="0" noProof="0" dirty="0">
                <a:ln>
                  <a:noFill/>
                </a:ln>
                <a:solidFill>
                  <a:schemeClr val="tx1"/>
                </a:solidFill>
                <a:effectLst/>
                <a:uLnTx/>
                <a:uFillTx/>
              </a:rPr>
              <a:t>help you to submit your assignment in Te </a:t>
            </a:r>
            <a:r>
              <a:rPr kumimoji="0" lang="en-US" sz="1200" b="0" i="0" u="none" strike="noStrike" kern="1200" cap="none" spc="0" normalizeH="0" baseline="0" noProof="0" dirty="0" err="1">
                <a:ln>
                  <a:noFill/>
                </a:ln>
                <a:solidFill>
                  <a:schemeClr val="tx1"/>
                </a:solidFill>
                <a:effectLst/>
                <a:uLnTx/>
                <a:uFillTx/>
              </a:rPr>
              <a:t>Reo</a:t>
            </a:r>
            <a:r>
              <a:rPr kumimoji="0" lang="en-US" sz="1200" b="0" i="0" u="none" strike="noStrike" kern="1200" cap="none" spc="0" normalizeH="0" baseline="0" noProof="0" dirty="0">
                <a:ln>
                  <a:noFill/>
                </a:ln>
                <a:solidFill>
                  <a:schemeClr val="tx1"/>
                </a:solidFill>
                <a:effectLst/>
                <a:uLnTx/>
                <a:uFillTx/>
              </a:rPr>
              <a:t> </a:t>
            </a:r>
            <a:r>
              <a:rPr kumimoji="0" lang="en-US" sz="1200" b="0" i="0" u="none" strike="noStrike" kern="1200" cap="none" spc="0" normalizeH="0" baseline="0" noProof="0" dirty="0" err="1">
                <a:ln>
                  <a:noFill/>
                </a:ln>
                <a:solidFill>
                  <a:schemeClr val="tx1"/>
                </a:solidFill>
                <a:effectLst/>
                <a:uLnTx/>
                <a:uFillTx/>
              </a:rPr>
              <a:t>Mäori</a:t>
            </a:r>
            <a:r>
              <a:rPr kumimoji="0" lang="en-US" sz="1200" b="0" i="0" u="none" strike="noStrike" kern="1200" cap="none" spc="0" normalizeH="0" baseline="0" noProof="0" dirty="0">
                <a:ln>
                  <a:noFill/>
                </a:ln>
                <a:solidFill>
                  <a:schemeClr val="tx1"/>
                </a:solidFill>
                <a:effectLst/>
                <a:uLnTx/>
                <a:uFillTx/>
              </a:rPr>
              <a:t> and provide general assignment structure </a:t>
            </a:r>
            <a:r>
              <a:rPr kumimoji="0" lang="en-NZ" sz="1200" b="0" i="0" u="none" strike="noStrike" kern="1200" cap="none" spc="0" normalizeH="0" baseline="0" noProof="0" dirty="0">
                <a:ln>
                  <a:noFill/>
                </a:ln>
                <a:solidFill>
                  <a:schemeClr val="tx1"/>
                </a:solidFill>
                <a:effectLst/>
                <a:uLnTx/>
                <a:uFillTx/>
              </a:rPr>
              <a:t>support.</a:t>
            </a:r>
          </a:p>
        </p:txBody>
      </p:sp>
    </p:spTree>
    <p:extLst>
      <p:ext uri="{BB962C8B-B14F-4D97-AF65-F5344CB8AC3E}">
        <p14:creationId xmlns:p14="http://schemas.microsoft.com/office/powerpoint/2010/main" val="287713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0CEAE4-A3A1-40B0-8736-4F2F04DB487B}"/>
              </a:ext>
              <a:ext uri="{C183D7F6-B498-43B3-948B-1728B52AA6E4}">
                <adec:decorative xmlns:adec="http://schemas.microsoft.com/office/drawing/2017/decorative" val="1"/>
              </a:ext>
            </a:extLst>
          </p:cNvPr>
          <p:cNvSpPr/>
          <p:nvPr/>
        </p:nvSpPr>
        <p:spPr>
          <a:xfrm>
            <a:off x="-2805" y="0"/>
            <a:ext cx="3565101" cy="7727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8" name="Title 7">
            <a:extLst>
              <a:ext uri="{FF2B5EF4-FFF2-40B4-BE49-F238E27FC236}">
                <a16:creationId xmlns:a16="http://schemas.microsoft.com/office/drawing/2014/main" id="{0F86B5D2-2638-4127-AF53-AF1FA2FC8F39}"/>
              </a:ext>
            </a:extLst>
          </p:cNvPr>
          <p:cNvSpPr>
            <a:spLocks noGrp="1"/>
          </p:cNvSpPr>
          <p:nvPr>
            <p:ph type="title" idx="4294967295"/>
          </p:nvPr>
        </p:nvSpPr>
        <p:spPr>
          <a:xfrm>
            <a:off x="1272968" y="-1156587"/>
            <a:ext cx="8421622" cy="1156587"/>
          </a:xfrm>
        </p:spPr>
        <p:txBody>
          <a:bodyPr vert="horz" lIns="91440" tIns="45720" rIns="91440" bIns="45720" rtlCol="0" anchor="b">
            <a:normAutofit/>
          </a:bodyPr>
          <a:lstStyle/>
          <a:p>
            <a:r>
              <a:rPr lang="en-NZ" dirty="0"/>
              <a:t>Contact information</a:t>
            </a:r>
          </a:p>
        </p:txBody>
      </p:sp>
      <p:sp>
        <p:nvSpPr>
          <p:cNvPr id="10" name="Rectangle 9">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43751"/>
            <a:ext cx="10691813" cy="3600717"/>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val="0"/>
              </a:ext>
            </a:extLst>
          </a:blip>
          <a:srcRect t="1538" b="-1538"/>
          <a:stretch/>
        </p:blipFill>
        <p:spPr bwMode="black">
          <a:xfrm>
            <a:off x="-1" y="6145401"/>
            <a:ext cx="10691813" cy="651531"/>
          </a:xfrm>
          <a:prstGeom prst="rect">
            <a:avLst/>
          </a:prstGeom>
        </p:spPr>
      </p:pic>
      <p:cxnSp>
        <p:nvCxnSpPr>
          <p:cNvPr id="14" name="Straight Connector 13">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 y="6147095"/>
            <a:ext cx="10691813"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4C12901-9FCC-461E-A64A-89B4791235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4999" y="2392574"/>
            <a:ext cx="8425346"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 y="772765"/>
            <a:ext cx="10691545" cy="60141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69212" rtl="0" eaLnBrk="1" fontAlgn="base" latinLnBrk="0" hangingPunct="1">
              <a:lnSpc>
                <a:spcPct val="100000"/>
              </a:lnSpc>
              <a:spcBef>
                <a:spcPct val="0"/>
              </a:spcBef>
              <a:spcAft>
                <a:spcPct val="0"/>
              </a:spcAft>
              <a:buClrTx/>
              <a:buSzTx/>
              <a:buFontTx/>
              <a:buNone/>
              <a:tabLst/>
              <a:defRPr/>
            </a:pPr>
            <a:endParaRPr kumimoji="0" lang="en-US" sz="2105"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0" name="Rectangle 1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72765"/>
            <a:ext cx="3562295" cy="60141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69212" rtl="0" eaLnBrk="1" fontAlgn="base" latinLnBrk="0" hangingPunct="1">
              <a:lnSpc>
                <a:spcPct val="100000"/>
              </a:lnSpc>
              <a:spcBef>
                <a:spcPct val="0"/>
              </a:spcBef>
              <a:spcAft>
                <a:spcPct val="0"/>
              </a:spcAft>
              <a:buClrTx/>
              <a:buSzTx/>
              <a:buFontTx/>
              <a:buNone/>
              <a:tabLst/>
              <a:defRPr/>
            </a:pPr>
            <a:endParaRPr kumimoji="0" lang="en-US" sz="2105"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2" name="TextBox 1"/>
          <p:cNvSpPr txBox="1"/>
          <p:nvPr/>
        </p:nvSpPr>
        <p:spPr>
          <a:xfrm>
            <a:off x="-75258" y="509004"/>
            <a:ext cx="3550847" cy="1732394"/>
          </a:xfrm>
          <a:prstGeom prst="rect">
            <a:avLst/>
          </a:prstGeom>
        </p:spPr>
        <p:txBody>
          <a:bodyPr vert="horz" lIns="106918" tIns="53459" rIns="106918" bIns="53459" rtlCol="0" anchor="t">
            <a:normAutofit/>
          </a:bodyPr>
          <a:lstStyle/>
          <a:p>
            <a:pPr marL="0" marR="0" lvl="0" indent="0" algn="ctr" defTabSz="1069212" rtl="0" eaLnBrk="1" fontAlgn="base" latinLnBrk="0" hangingPunct="1">
              <a:lnSpc>
                <a:spcPct val="90000"/>
              </a:lnSpc>
              <a:spcBef>
                <a:spcPct val="0"/>
              </a:spcBef>
              <a:spcAft>
                <a:spcPts val="0"/>
              </a:spcAft>
              <a:buClrTx/>
              <a:buSzTx/>
              <a:buFontTx/>
              <a:buNone/>
              <a:tabLst/>
              <a:defRPr/>
            </a:pPr>
            <a:r>
              <a:rPr kumimoji="0" lang="en-US" sz="2806" b="0" i="0" u="none" strike="noStrike" kern="1200" cap="all" spc="0" normalizeH="0" baseline="0" noProof="0" dirty="0">
                <a:ln>
                  <a:noFill/>
                </a:ln>
                <a:solidFill>
                  <a:srgbClr val="FFFFFF"/>
                </a:solidFill>
                <a:effectLst/>
                <a:uLnTx/>
                <a:uFillTx/>
                <a:latin typeface="Arial Nova" panose="020B0504020202020204" pitchFamily="34" charset="0"/>
                <a:ea typeface="ＭＳ Ｐゴシック" charset="0"/>
                <a:cs typeface="+mn-cs"/>
              </a:rPr>
              <a:t>Centre for learner success</a:t>
            </a:r>
          </a:p>
        </p:txBody>
      </p:sp>
      <p:sp>
        <p:nvSpPr>
          <p:cNvPr id="4" name="TextBox 3">
            <a:extLst>
              <a:ext uri="{FF2B5EF4-FFF2-40B4-BE49-F238E27FC236}">
                <a16:creationId xmlns:a16="http://schemas.microsoft.com/office/drawing/2014/main" id="{A9AEFE4C-6E78-45E4-949D-4CE1F126BC1E}"/>
              </a:ext>
            </a:extLst>
          </p:cNvPr>
          <p:cNvSpPr txBox="1"/>
          <p:nvPr/>
        </p:nvSpPr>
        <p:spPr>
          <a:xfrm>
            <a:off x="197498" y="2137094"/>
            <a:ext cx="3115282" cy="4642296"/>
          </a:xfrm>
          <a:prstGeom prst="rect">
            <a:avLst/>
          </a:prstGeom>
          <a:noFill/>
        </p:spPr>
        <p:txBody>
          <a:bodyPr wrap="square" rtlCol="0">
            <a:spAutoFit/>
          </a:bodyPr>
          <a:lstStyle/>
          <a:p>
            <a:pPr marL="0" marR="0" lvl="0" indent="0" algn="l" defTabSz="1069212" rtl="0" eaLnBrk="1" fontAlgn="base" latinLnBrk="0" hangingPunct="1">
              <a:lnSpc>
                <a:spcPct val="100000"/>
              </a:lnSpc>
              <a:spcBef>
                <a:spcPct val="0"/>
              </a:spcBef>
              <a:spcAft>
                <a:spcPts val="1403"/>
              </a:spcAft>
              <a:buClrTx/>
              <a:buSzTx/>
              <a:buFontTx/>
              <a:buNone/>
              <a:tabLst/>
              <a:defRPr/>
            </a:pPr>
            <a:r>
              <a:rPr kumimoji="0" lang="en-NZ" sz="1600" b="1" i="0" u="none" strike="noStrike" kern="1200" cap="none" spc="0" normalizeH="0" baseline="0" noProof="0" dirty="0">
                <a:ln>
                  <a:noFill/>
                </a:ln>
                <a:solidFill>
                  <a:prstClr val="white"/>
                </a:solidFill>
                <a:effectLst/>
                <a:uLnTx/>
                <a:uFillTx/>
                <a:latin typeface="Arial Nova" panose="020B0604020202020204" pitchFamily="34" charset="0"/>
                <a:ea typeface="ＭＳ Ｐゴシック" charset="0"/>
                <a:cs typeface="Angsana New" panose="02020603050405020304" pitchFamily="18" charset="-34"/>
              </a:rPr>
              <a:t>We help students with…</a:t>
            </a:r>
          </a:p>
          <a:p>
            <a:pPr marL="206047" marR="0" lvl="0" indent="-206047" algn="l" defTabSz="1069212" rtl="0" eaLnBrk="1" fontAlgn="base" latinLnBrk="0" hangingPunct="1">
              <a:lnSpc>
                <a:spcPct val="100000"/>
              </a:lnSpc>
              <a:spcBef>
                <a:spcPct val="0"/>
              </a:spcBef>
              <a:spcAft>
                <a:spcPts val="1403"/>
              </a:spcAft>
              <a:buClrTx/>
              <a:buSzTx/>
              <a:buFont typeface="Arial" panose="020B0604020202020204" pitchFamily="34" charset="0"/>
              <a:buChar char="•"/>
              <a:tabLst/>
              <a:defRPr/>
            </a:pPr>
            <a:r>
              <a:rPr kumimoji="0" lang="en-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Assignment writing advice</a:t>
            </a:r>
          </a:p>
          <a:p>
            <a:pPr marL="206047" marR="0" lvl="0" indent="-206047" algn="l" defTabSz="1069212" rtl="0" eaLnBrk="1" fontAlgn="base" latinLnBrk="0" hangingPunct="1">
              <a:lnSpc>
                <a:spcPct val="100000"/>
              </a:lnSpc>
              <a:spcBef>
                <a:spcPct val="0"/>
              </a:spcBef>
              <a:spcAft>
                <a:spcPts val="1403"/>
              </a:spcAft>
              <a:buClrTx/>
              <a:buSzTx/>
              <a:buFont typeface="Arial" panose="020B0604020202020204" pitchFamily="34" charset="0"/>
              <a:buChar char="•"/>
              <a:tabLst/>
              <a:defRPr/>
            </a:pP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Academic</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writing</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development</a:t>
            </a:r>
            <a:endPar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endParaRPr>
          </a:p>
          <a:p>
            <a:pPr marL="206047" marR="0" lvl="0" indent="-206047" algn="l" defTabSz="1069212" rtl="0" eaLnBrk="1" fontAlgn="base" latinLnBrk="0" hangingPunct="1">
              <a:lnSpc>
                <a:spcPct val="100000"/>
              </a:lnSpc>
              <a:spcBef>
                <a:spcPct val="0"/>
              </a:spcBef>
              <a:spcAft>
                <a:spcPts val="1403"/>
              </a:spcAft>
              <a:buClrTx/>
              <a:buSzTx/>
              <a:buFont typeface="Arial" panose="020B0604020202020204" pitchFamily="34" charset="0"/>
              <a:buChar char="•"/>
              <a:tabLst/>
              <a:defRPr/>
            </a:pP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Understanding</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assignment</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questions</a:t>
            </a:r>
            <a:endPar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endParaRPr>
          </a:p>
          <a:p>
            <a:pPr marL="206047" marR="0" lvl="0" indent="-206047" algn="l" defTabSz="1069212" rtl="0" eaLnBrk="1" fontAlgn="base" latinLnBrk="0" hangingPunct="1">
              <a:lnSpc>
                <a:spcPct val="100000"/>
              </a:lnSpc>
              <a:spcBef>
                <a:spcPct val="0"/>
              </a:spcBef>
              <a:spcAft>
                <a:spcPts val="1403"/>
              </a:spcAft>
              <a:buClrTx/>
              <a:buSzTx/>
              <a:buFont typeface="Arial" panose="020B0604020202020204" pitchFamily="34" charset="0"/>
              <a:buChar char="•"/>
              <a:tabLst/>
              <a:defRPr/>
            </a:pP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Citing</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and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writing</a:t>
            </a:r>
            <a:r>
              <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 </a:t>
            </a:r>
            <a:r>
              <a:rPr kumimoji="0" lang="mi-NZ" sz="1600" b="1" i="0" u="none" strike="noStrike" kern="1200" cap="none" spc="0" normalizeH="0" baseline="0" noProof="0" dirty="0" err="1">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references</a:t>
            </a:r>
            <a:endParaRPr kumimoji="0" lang="mi-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endParaRPr>
          </a:p>
          <a:p>
            <a:pPr marL="206047" marR="0" lvl="0" indent="-206047" algn="l" defTabSz="1069212" rtl="0" eaLnBrk="1" fontAlgn="base" latinLnBrk="0" hangingPunct="1">
              <a:lnSpc>
                <a:spcPct val="100000"/>
              </a:lnSpc>
              <a:spcBef>
                <a:spcPct val="0"/>
              </a:spcBef>
              <a:spcAft>
                <a:spcPts val="702"/>
              </a:spcAft>
              <a:buClrTx/>
              <a:buSzTx/>
              <a:buFont typeface="Arial" panose="020B0604020202020204" pitchFamily="34" charset="0"/>
              <a:buChar char="•"/>
              <a:tabLst/>
              <a:defRPr/>
            </a:pPr>
            <a:r>
              <a:rPr kumimoji="0" lang="en-NZ" sz="16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Enhancing study skills, like: </a:t>
            </a:r>
          </a:p>
          <a:p>
            <a:pPr marL="419517" marR="0" lvl="1" indent="-206047" algn="l" defTabSz="1069212" rtl="0" eaLnBrk="1" fontAlgn="base" latinLnBrk="0" hangingPunct="1">
              <a:lnSpc>
                <a:spcPct val="100000"/>
              </a:lnSpc>
              <a:spcBef>
                <a:spcPct val="0"/>
              </a:spcBef>
              <a:spcAft>
                <a:spcPts val="702"/>
              </a:spcAft>
              <a:buClrTx/>
              <a:buSzTx/>
              <a:buFont typeface="Arial" panose="020B0604020202020204" pitchFamily="34" charset="0"/>
              <a:buChar char="•"/>
              <a:tabLst/>
              <a:defRPr/>
            </a:pPr>
            <a:r>
              <a:rPr kumimoji="0" lang="en-NZ" sz="14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Reading techniques</a:t>
            </a:r>
          </a:p>
          <a:p>
            <a:pPr marL="419517" marR="0" lvl="1" indent="-206047" algn="l" defTabSz="1069212" rtl="0" eaLnBrk="1" fontAlgn="base" latinLnBrk="0" hangingPunct="1">
              <a:lnSpc>
                <a:spcPct val="100000"/>
              </a:lnSpc>
              <a:spcBef>
                <a:spcPct val="0"/>
              </a:spcBef>
              <a:spcAft>
                <a:spcPts val="702"/>
              </a:spcAft>
              <a:buClrTx/>
              <a:buSzTx/>
              <a:buFont typeface="Arial" panose="020B0604020202020204" pitchFamily="34" charset="0"/>
              <a:buChar char="•"/>
              <a:tabLst/>
              <a:defRPr/>
            </a:pPr>
            <a:r>
              <a:rPr kumimoji="0" lang="en-NZ" sz="14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Notetaking</a:t>
            </a:r>
          </a:p>
          <a:p>
            <a:pPr marL="419517" marR="0" lvl="1" indent="-206047" algn="l" defTabSz="1069212" rtl="0" eaLnBrk="1" fontAlgn="base" latinLnBrk="0" hangingPunct="1">
              <a:lnSpc>
                <a:spcPct val="100000"/>
              </a:lnSpc>
              <a:spcBef>
                <a:spcPct val="0"/>
              </a:spcBef>
              <a:spcAft>
                <a:spcPts val="702"/>
              </a:spcAft>
              <a:buClrTx/>
              <a:buSzTx/>
              <a:buFont typeface="Arial" panose="020B0604020202020204" pitchFamily="34" charset="0"/>
              <a:buChar char="•"/>
              <a:tabLst/>
              <a:defRPr/>
            </a:pPr>
            <a:r>
              <a:rPr kumimoji="0" lang="en-NZ" sz="14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Time management skills</a:t>
            </a:r>
          </a:p>
          <a:p>
            <a:pPr marL="419517" marR="0" lvl="1" indent="-206047" algn="l" defTabSz="1069212" rtl="0" eaLnBrk="1" fontAlgn="base" latinLnBrk="0" hangingPunct="1">
              <a:lnSpc>
                <a:spcPct val="100000"/>
              </a:lnSpc>
              <a:spcBef>
                <a:spcPct val="0"/>
              </a:spcBef>
              <a:spcAft>
                <a:spcPts val="702"/>
              </a:spcAft>
              <a:buClrTx/>
              <a:buSzTx/>
              <a:buFont typeface="Arial" panose="020B0604020202020204" pitchFamily="34" charset="0"/>
              <a:buChar char="•"/>
              <a:tabLst/>
              <a:defRPr/>
            </a:pPr>
            <a:r>
              <a:rPr kumimoji="0" lang="en-NZ" sz="14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Angsana New" panose="02020603050405020304" pitchFamily="18" charset="-34"/>
              </a:rPr>
              <a:t>Critical thinking, reading &amp; writing</a:t>
            </a:r>
            <a:endParaRPr kumimoji="0" lang="en-NZ" sz="1400" b="1" i="0" u="none" strike="noStrike" kern="1200" cap="none" spc="0" normalizeH="0" baseline="0" noProof="0" dirty="0">
              <a:ln>
                <a:noFill/>
              </a:ln>
              <a:solidFill>
                <a:prstClr val="white">
                  <a:lumMod val="95000"/>
                </a:prstClr>
              </a:solidFill>
              <a:effectLst/>
              <a:uLnTx/>
              <a:uFillTx/>
              <a:latin typeface="Arial Nova" panose="020B0604020202020204" pitchFamily="34" charset="0"/>
              <a:ea typeface="ＭＳ Ｐゴシック" charset="0"/>
              <a:cs typeface="+mn-cs"/>
            </a:endParaRPr>
          </a:p>
        </p:txBody>
      </p:sp>
      <p:sp>
        <p:nvSpPr>
          <p:cNvPr id="5" name="TextBox 4"/>
          <p:cNvSpPr txBox="1"/>
          <p:nvPr/>
        </p:nvSpPr>
        <p:spPr>
          <a:xfrm>
            <a:off x="3821896" y="772765"/>
            <a:ext cx="6610314" cy="5178925"/>
          </a:xfrm>
          <a:prstGeom prst="rect">
            <a:avLst/>
          </a:prstGeom>
        </p:spPr>
        <p:txBody>
          <a:bodyPr vert="horz" lIns="106918" tIns="53459" rIns="106918" bIns="53459" rtlCol="0" anchor="t">
            <a:normAutofit/>
          </a:bodyPr>
          <a:lstStyle/>
          <a:p>
            <a:pPr marL="0" marR="0" lvl="0" indent="0" algn="l" defTabSz="1069212" rtl="0" eaLnBrk="1" fontAlgn="base" latinLnBrk="0" hangingPunct="1">
              <a:lnSpc>
                <a:spcPct val="120000"/>
              </a:lnSpc>
              <a:spcBef>
                <a:spcPct val="0"/>
              </a:spcBef>
              <a:spcAft>
                <a:spcPts val="2400"/>
              </a:spcAft>
              <a:buClr>
                <a:srgbClr val="B71E42"/>
              </a:buClr>
              <a:buSzPct val="100000"/>
              <a:buFontTx/>
              <a:buNone/>
              <a:tabLst/>
              <a:defRPr/>
            </a:pPr>
            <a:r>
              <a:rPr kumimoji="0" lang="en-US" b="1"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CAMPUS LOCATIONS:</a:t>
            </a:r>
          </a:p>
          <a:p>
            <a:pPr marL="0" marR="0" lvl="0" indent="0" algn="ctr" defTabSz="1069212" rtl="0" eaLnBrk="1" fontAlgn="base" latinLnBrk="0" hangingPunct="1">
              <a:lnSpc>
                <a:spcPct val="120000"/>
              </a:lnSpc>
              <a:spcBef>
                <a:spcPct val="0"/>
              </a:spcBef>
              <a:spcAft>
                <a:spcPts val="0"/>
              </a:spcAft>
              <a:buClr>
                <a:srgbClr val="B71E42"/>
              </a:buClr>
              <a:buSzPct val="100000"/>
              <a:buFontTx/>
              <a:buNone/>
              <a:tabLst/>
              <a:defRPr/>
            </a:pPr>
            <a:r>
              <a:rPr kumimoji="0" lang="en-US" b="1"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Palmerston North - Manawatu: Centre for Learner Success</a:t>
            </a:r>
            <a:b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b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Student Centre Level 2, Manawatu Campus</a:t>
            </a:r>
          </a:p>
          <a:p>
            <a:pPr marL="0" marR="0" lvl="0" indent="-267303" algn="ctr" defTabSz="1069212" rtl="0" eaLnBrk="1" fontAlgn="base" latinLnBrk="0" hangingPunct="1">
              <a:lnSpc>
                <a:spcPct val="120000"/>
              </a:lnSpc>
              <a:spcBef>
                <a:spcPct val="0"/>
              </a:spcBef>
              <a:spcAft>
                <a:spcPts val="1403"/>
              </a:spcAft>
              <a:buClr>
                <a:srgbClr val="B71E42"/>
              </a:buClr>
              <a:buSzPct val="100000"/>
              <a:buFont typeface="Arial" panose="020B0604020202020204" pitchFamily="34" charset="0"/>
              <a:buChar char="•"/>
              <a:tabLst/>
              <a:defRPr/>
            </a:pPr>
            <a:endPar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endParaRPr>
          </a:p>
          <a:p>
            <a:pPr marL="0" marR="0" lvl="0" indent="0" algn="ctr" defTabSz="1069212" rtl="0" eaLnBrk="1" fontAlgn="base" latinLnBrk="0" hangingPunct="1">
              <a:lnSpc>
                <a:spcPct val="120000"/>
              </a:lnSpc>
              <a:spcBef>
                <a:spcPct val="0"/>
              </a:spcBef>
              <a:spcAft>
                <a:spcPts val="0"/>
              </a:spcAft>
              <a:buClr>
                <a:srgbClr val="B71E42"/>
              </a:buClr>
              <a:buSzPct val="100000"/>
              <a:buFontTx/>
              <a:buNone/>
              <a:tabLst/>
              <a:defRPr/>
            </a:pPr>
            <a:r>
              <a:rPr kumimoji="0" lang="en-US" b="1"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Albany: Centre for Learner Success</a:t>
            </a:r>
            <a:b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b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Level 3, Library, Albany Campus</a:t>
            </a:r>
            <a:b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br>
            <a:endPar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endParaRPr>
          </a:p>
          <a:p>
            <a:pPr marL="0" marR="0" lvl="0" indent="0" algn="ctr" defTabSz="1069212" rtl="0" eaLnBrk="1" fontAlgn="base" latinLnBrk="0" hangingPunct="1">
              <a:lnSpc>
                <a:spcPct val="120000"/>
              </a:lnSpc>
              <a:spcBef>
                <a:spcPct val="0"/>
              </a:spcBef>
              <a:spcAft>
                <a:spcPts val="0"/>
              </a:spcAft>
              <a:buClr>
                <a:srgbClr val="B71E42"/>
              </a:buClr>
              <a:buSzPct val="100000"/>
              <a:buFontTx/>
              <a:buNone/>
              <a:tabLst/>
              <a:defRPr/>
            </a:pPr>
            <a:r>
              <a:rPr kumimoji="0" lang="en-US" b="1"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Wellington: Centre for Learner Success</a:t>
            </a:r>
            <a:b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b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Block 5, Ground Floor (Level A in the Library), Wellington Campus</a:t>
            </a:r>
            <a:b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br>
            <a:endPar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endParaRPr>
          </a:p>
          <a:p>
            <a:pPr marL="0" marR="0" lvl="0" indent="0" algn="ctr" defTabSz="1069212" rtl="0" eaLnBrk="1" fontAlgn="base" latinLnBrk="0" hangingPunct="1">
              <a:lnSpc>
                <a:spcPct val="120000"/>
              </a:lnSpc>
              <a:spcBef>
                <a:spcPct val="0"/>
              </a:spcBef>
              <a:spcAft>
                <a:spcPts val="0"/>
              </a:spcAft>
              <a:buClr>
                <a:srgbClr val="B71E42"/>
              </a:buClr>
              <a:buSzPct val="100000"/>
              <a:buFontTx/>
              <a:buNone/>
              <a:tabLst/>
              <a:defRPr/>
            </a:pP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Phone: + 64 6 951 6540	</a:t>
            </a:r>
          </a:p>
          <a:p>
            <a:pPr marL="0" marR="0" lvl="0" indent="0" algn="ctr" defTabSz="1069212" rtl="0" eaLnBrk="1" fontAlgn="base" latinLnBrk="0" hangingPunct="1">
              <a:lnSpc>
                <a:spcPct val="120000"/>
              </a:lnSpc>
              <a:spcBef>
                <a:spcPct val="0"/>
              </a:spcBef>
              <a:spcAft>
                <a:spcPts val="1403"/>
              </a:spcAft>
              <a:buClr>
                <a:srgbClr val="B71E42"/>
              </a:buClr>
              <a:buSzPct val="100000"/>
              <a:buFontTx/>
              <a:buNone/>
              <a:tabLst/>
              <a:defRPr/>
            </a:pP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Email: </a:t>
            </a: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hlinkClick r:id="rId4"/>
              </a:rPr>
              <a:t>learnersuccess@massey.ac.nz</a:t>
            </a:r>
            <a:r>
              <a:rPr kumimoji="0" lang="en-US"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rPr>
              <a:t>  </a:t>
            </a:r>
            <a:endParaRPr kumimoji="0" lang="en-US" sz="1600" b="0" i="0" u="none" strike="noStrike" kern="1200" cap="none" spc="0" normalizeH="0" baseline="0" noProof="0" dirty="0">
              <a:ln>
                <a:noFill/>
              </a:ln>
              <a:solidFill>
                <a:prstClr val="black"/>
              </a:solidFill>
              <a:effectLst/>
              <a:uLnTx/>
              <a:uFillTx/>
              <a:latin typeface="Articulate Light" panose="02000503040000020004" pitchFamily="2" charset="0"/>
              <a:ea typeface="ＭＳ Ｐゴシック" charset="0"/>
              <a:cs typeface="+mn-cs"/>
            </a:endParaRPr>
          </a:p>
        </p:txBody>
      </p:sp>
      <p:sp>
        <p:nvSpPr>
          <p:cNvPr id="15" name="Rectangle 14">
            <a:extLst>
              <a:ext uri="{FF2B5EF4-FFF2-40B4-BE49-F238E27FC236}">
                <a16:creationId xmlns:a16="http://schemas.microsoft.com/office/drawing/2014/main" id="{AD26EF1A-70B9-452F-8D25-E934AEFE077D}"/>
              </a:ext>
              <a:ext uri="{C183D7F6-B498-43B3-948B-1728B52AA6E4}">
                <adec:decorative xmlns:adec="http://schemas.microsoft.com/office/drawing/2017/decorative" val="1"/>
              </a:ext>
            </a:extLst>
          </p:cNvPr>
          <p:cNvSpPr/>
          <p:nvPr/>
        </p:nvSpPr>
        <p:spPr>
          <a:xfrm>
            <a:off x="266" y="6779390"/>
            <a:ext cx="3553499" cy="7939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 name="Rectangle 2">
            <a:extLst>
              <a:ext uri="{FF2B5EF4-FFF2-40B4-BE49-F238E27FC236}">
                <a16:creationId xmlns:a16="http://schemas.microsoft.com/office/drawing/2014/main" id="{851251FD-FE40-48E2-867A-3B2A3BF018E4}"/>
              </a:ext>
            </a:extLst>
          </p:cNvPr>
          <p:cNvSpPr/>
          <p:nvPr/>
        </p:nvSpPr>
        <p:spPr>
          <a:xfrm>
            <a:off x="3553765" y="6352037"/>
            <a:ext cx="7143507" cy="1207638"/>
          </a:xfrm>
          <a:prstGeom prst="rect">
            <a:avLst/>
          </a:prstGeom>
          <a:solidFill>
            <a:schemeClr val="accent1">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0" marR="0" lvl="0" indent="0" algn="ctr" defTabSz="209669" rtl="0" eaLnBrk="1" fontAlgn="base" latinLnBrk="0" hangingPunct="1">
              <a:lnSpc>
                <a:spcPct val="100000"/>
              </a:lnSpc>
              <a:spcBef>
                <a:spcPct val="0"/>
              </a:spcBef>
              <a:spcAft>
                <a:spcPts val="702"/>
              </a:spcAft>
              <a:buClrTx/>
              <a:buSzTx/>
              <a:buFontTx/>
              <a:buNone/>
              <a:tabLst/>
              <a:defRPr/>
            </a:pPr>
            <a:r>
              <a:rPr kumimoji="0" lang="en-NZ" sz="2105" b="1" i="0" u="none" strike="noStrike" kern="1200" cap="none" spc="0" normalizeH="0" baseline="0" noProof="0" dirty="0">
                <a:ln>
                  <a:noFill/>
                </a:ln>
                <a:solidFill>
                  <a:prstClr val="white"/>
                </a:solidFill>
                <a:effectLst/>
                <a:uLnTx/>
                <a:uFillTx/>
                <a:latin typeface="Arial" charset="0"/>
                <a:ea typeface="ＭＳ Ｐゴシック" pitchFamily="68" charset="-128"/>
                <a:cs typeface="+mn-cs"/>
              </a:rPr>
              <a:t>TO BOOK AN APPOINTMENT, </a:t>
            </a:r>
          </a:p>
          <a:p>
            <a:pPr marL="0" marR="0" lvl="0" indent="0" algn="ctr" defTabSz="209669" rtl="0" eaLnBrk="1" fontAlgn="base" latinLnBrk="0" hangingPunct="1">
              <a:lnSpc>
                <a:spcPct val="100000"/>
              </a:lnSpc>
              <a:spcBef>
                <a:spcPct val="0"/>
              </a:spcBef>
              <a:spcAft>
                <a:spcPts val="702"/>
              </a:spcAft>
              <a:buClrTx/>
              <a:buSzTx/>
              <a:buFontTx/>
              <a:buNone/>
              <a:tabLst/>
              <a:defRPr/>
            </a:pPr>
            <a:r>
              <a:rPr kumimoji="0" lang="en-NZ" sz="2105" b="1" i="0" u="none" strike="noStrike" kern="1200" cap="none" spc="0" normalizeH="0" baseline="0" noProof="0" dirty="0">
                <a:ln>
                  <a:noFill/>
                </a:ln>
                <a:solidFill>
                  <a:prstClr val="white"/>
                </a:solidFill>
                <a:effectLst/>
                <a:uLnTx/>
                <a:uFillTx/>
                <a:latin typeface="Arial" charset="0"/>
                <a:ea typeface="ＭＳ Ｐゴシック" pitchFamily="68" charset="-128"/>
                <a:cs typeface="+mn-cs"/>
              </a:rPr>
              <a:t>GO TO:</a:t>
            </a:r>
          </a:p>
          <a:p>
            <a:pPr marL="0" marR="0" lvl="0" indent="0" algn="ctr" defTabSz="209669" rtl="0" eaLnBrk="1" fontAlgn="base" latinLnBrk="0" hangingPunct="1">
              <a:lnSpc>
                <a:spcPct val="100000"/>
              </a:lnSpc>
              <a:spcBef>
                <a:spcPct val="0"/>
              </a:spcBef>
              <a:spcAft>
                <a:spcPts val="702"/>
              </a:spcAft>
              <a:buClrTx/>
              <a:buSzTx/>
              <a:buFontTx/>
              <a:buNone/>
              <a:tabLst/>
              <a:defRPr/>
            </a:pPr>
            <a:r>
              <a:rPr kumimoji="0" lang="en-NZ" sz="1871" b="0" i="0" u="none" strike="noStrike" kern="1200" cap="none" spc="0" normalizeH="0" baseline="0" noProof="0" dirty="0">
                <a:ln>
                  <a:noFill/>
                </a:ln>
                <a:solidFill>
                  <a:prstClr val="white"/>
                </a:solidFill>
                <a:effectLst/>
                <a:uLnTx/>
                <a:uFillTx/>
                <a:latin typeface="Arial" charset="0"/>
                <a:ea typeface="ＭＳ Ｐゴシック" charset="0"/>
                <a:cs typeface="+mn-cs"/>
                <a:hlinkClick r:id="rId5">
                  <a:extLst>
                    <a:ext uri="{A12FA001-AC4F-418D-AE19-62706E023703}">
                      <ahyp:hlinkClr xmlns:ahyp="http://schemas.microsoft.com/office/drawing/2018/hyperlinkcolor" val="tx"/>
                    </a:ext>
                  </a:extLst>
                </a:hlinkClick>
              </a:rPr>
              <a:t>https://massey-nz.libcal.com/</a:t>
            </a:r>
            <a:endParaRPr kumimoji="0" lang="en-NZ" sz="1871" b="0" i="0" u="none" strike="noStrike" kern="1200" cap="none" spc="0" normalizeH="0" baseline="0" noProof="0" dirty="0">
              <a:ln>
                <a:noFill/>
              </a:ln>
              <a:solidFill>
                <a:prstClr val="white"/>
              </a:solidFill>
              <a:effectLst/>
              <a:uLnTx/>
              <a:uFillTx/>
              <a:latin typeface="Arial" charset="0"/>
              <a:ea typeface="ＭＳ Ｐゴシック" pitchFamily="68" charset="-128"/>
              <a:cs typeface="+mn-cs"/>
            </a:endParaRPr>
          </a:p>
        </p:txBody>
      </p:sp>
      <p:sp>
        <p:nvSpPr>
          <p:cNvPr id="6" name="Rectangle 5">
            <a:extLst>
              <a:ext uri="{FF2B5EF4-FFF2-40B4-BE49-F238E27FC236}">
                <a16:creationId xmlns:a16="http://schemas.microsoft.com/office/drawing/2014/main" id="{10224606-9585-4EF5-B7E4-E407CED27C10}"/>
              </a:ext>
              <a:ext uri="{C183D7F6-B498-43B3-948B-1728B52AA6E4}">
                <adec:decorative xmlns:adec="http://schemas.microsoft.com/office/drawing/2017/decorative" val="1"/>
              </a:ext>
            </a:extLst>
          </p:cNvPr>
          <p:cNvSpPr/>
          <p:nvPr/>
        </p:nvSpPr>
        <p:spPr>
          <a:xfrm>
            <a:off x="8215770" y="280859"/>
            <a:ext cx="2368982" cy="319062"/>
          </a:xfrm>
          <a:prstGeom prst="rect">
            <a:avLst/>
          </a:prstGeom>
        </p:spPr>
        <p:txBody>
          <a:bodyPr wrap="none">
            <a:spAutoFit/>
          </a:bodyPr>
          <a:lstStyle/>
          <a:p>
            <a:pPr marL="0" marR="0" lvl="0" indent="0" algn="ctr" defTabSz="1069212" rtl="0" eaLnBrk="1" fontAlgn="base" latinLnBrk="0" hangingPunct="1">
              <a:lnSpc>
                <a:spcPct val="90000"/>
              </a:lnSpc>
              <a:spcBef>
                <a:spcPct val="0"/>
              </a:spcBef>
              <a:spcAft>
                <a:spcPts val="2806"/>
              </a:spcAft>
              <a:buClrTx/>
              <a:buSzTx/>
              <a:buFontTx/>
              <a:buNone/>
              <a:tabLst/>
              <a:defRPr/>
            </a:pPr>
            <a:r>
              <a:rPr kumimoji="0" lang="en-US" sz="1637" b="0" i="0" u="none" strike="noStrike" kern="1200" cap="all" spc="0" normalizeH="0" baseline="0" noProof="0" dirty="0">
                <a:ln>
                  <a:noFill/>
                </a:ln>
                <a:solidFill>
                  <a:srgbClr val="FFFFFF"/>
                </a:solidFill>
                <a:effectLst/>
                <a:uLnTx/>
                <a:uFillTx/>
                <a:latin typeface="Arial" charset="0"/>
                <a:ea typeface="ＭＳ Ｐゴシック" charset="0"/>
                <a:cs typeface="+mn-cs"/>
              </a:rPr>
              <a:t>Massey university</a:t>
            </a:r>
          </a:p>
        </p:txBody>
      </p:sp>
    </p:spTree>
    <p:extLst>
      <p:ext uri="{BB962C8B-B14F-4D97-AF65-F5344CB8AC3E}">
        <p14:creationId xmlns:p14="http://schemas.microsoft.com/office/powerpoint/2010/main" val="76784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7AF4F8FC-F29E-4F9A-B955-06F851D8A020}"/>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sz="4000" b="1" i="1" dirty="0">
                <a:solidFill>
                  <a:srgbClr val="043163"/>
                </a:solidFill>
              </a:rPr>
              <a:t>Plagiarism &amp; Academic Integrity</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Autofit/>
          </a:bodyPr>
          <a:lstStyle/>
          <a:p>
            <a:r>
              <a:rPr lang="en-US" sz="4000" b="1" dirty="0">
                <a:solidFill>
                  <a:srgbClr val="043163"/>
                </a:solidFill>
              </a:rPr>
              <a:t>Plagiarism &amp; Academic Integrity</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990370"/>
            <a:ext cx="8694044" cy="1692771"/>
          </a:xfrm>
          <a:prstGeom prst="rect">
            <a:avLst/>
          </a:prstGeom>
          <a:noFill/>
        </p:spPr>
        <p:txBody>
          <a:bodyPr wrap="square" rtlCol="0">
            <a:spAutoFit/>
          </a:bodyPr>
          <a:lstStyle/>
          <a:p>
            <a:pPr marL="342900" indent="-342900">
              <a:spcAft>
                <a:spcPts val="2400"/>
              </a:spcAft>
              <a:buClr>
                <a:schemeClr val="bg1"/>
              </a:buClr>
              <a:buSzPct val="75000"/>
              <a:buFont typeface="Arial" panose="020B0604020202020204" pitchFamily="34" charset="0"/>
              <a:buChar char="•"/>
            </a:pPr>
            <a:r>
              <a:rPr lang="en-NZ" sz="2800" dirty="0">
                <a:solidFill>
                  <a:schemeClr val="bg1"/>
                </a:solidFill>
                <a:latin typeface="Arial" panose="020B0604020202020204" pitchFamily="34" charset="0"/>
                <a:cs typeface="Arial" panose="020B0604020202020204" pitchFamily="34" charset="0"/>
              </a:rPr>
              <a:t>Plagiarism is part of academic integrity </a:t>
            </a:r>
            <a:r>
              <a:rPr lang="en-NZ" sz="2800" dirty="0">
                <a:solidFill>
                  <a:schemeClr val="bg1"/>
                </a:solidFill>
                <a:latin typeface="Arial" panose="020B0604020202020204" pitchFamily="34" charset="0"/>
                <a:cs typeface="Arial" panose="020B0604020202020204" pitchFamily="34" charset="0"/>
                <a:sym typeface="Wingdings" panose="05000000000000000000" pitchFamily="2" charset="2"/>
              </a:rPr>
              <a:t> being honest about your work</a:t>
            </a:r>
          </a:p>
          <a:p>
            <a:pPr marL="342900" indent="-342900">
              <a:spcAft>
                <a:spcPts val="2400"/>
              </a:spcAft>
              <a:buClr>
                <a:schemeClr val="bg1"/>
              </a:buClr>
              <a:buSzPct val="75000"/>
              <a:buFont typeface="Arial" panose="020B0604020202020204" pitchFamily="34" charset="0"/>
              <a:buChar char="•"/>
            </a:pPr>
            <a:r>
              <a:rPr lang="en-NZ" sz="2800" dirty="0">
                <a:solidFill>
                  <a:schemeClr val="bg1"/>
                </a:solidFill>
                <a:latin typeface="Arial" panose="020B0604020202020204" pitchFamily="34" charset="0"/>
                <a:cs typeface="Arial" panose="020B0604020202020204" pitchFamily="34" charset="0"/>
                <a:sym typeface="Wingdings" panose="05000000000000000000" pitchFamily="2" charset="2"/>
              </a:rPr>
              <a:t>Includes not cheating in exams.</a:t>
            </a:r>
            <a:endParaRPr lang="en-NZ"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80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1C07D8-D465-8C48-A46C-26E3A2B5AE06}"/>
              </a:ext>
            </a:extLst>
          </p:cNvPr>
          <p:cNvSpPr>
            <a:spLocks noGrp="1"/>
          </p:cNvSpPr>
          <p:nvPr>
            <p:ph type="title" idx="4294967295"/>
          </p:nvPr>
        </p:nvSpPr>
        <p:spPr>
          <a:xfrm>
            <a:off x="768350" y="1647825"/>
            <a:ext cx="9155113" cy="7048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0" lang="en-US" sz="4000" b="0" i="0" u="none" strike="noStrike" kern="1200" cap="all" spc="143"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The plagiarism spectrum</a:t>
            </a:r>
          </a:p>
        </p:txBody>
      </p:sp>
      <p:sp>
        <p:nvSpPr>
          <p:cNvPr id="6" name="TextBox 5">
            <a:extLst>
              <a:ext uri="{FF2B5EF4-FFF2-40B4-BE49-F238E27FC236}">
                <a16:creationId xmlns:a16="http://schemas.microsoft.com/office/drawing/2014/main" id="{0F68B9C8-C821-423B-A41F-D6ADECAB94A9}"/>
              </a:ext>
            </a:extLst>
          </p:cNvPr>
          <p:cNvSpPr txBox="1"/>
          <p:nvPr/>
        </p:nvSpPr>
        <p:spPr>
          <a:xfrm>
            <a:off x="1504950" y="2443596"/>
            <a:ext cx="7049358" cy="523220"/>
          </a:xfrm>
          <a:prstGeom prst="rect">
            <a:avLst/>
          </a:prstGeom>
          <a:noFill/>
        </p:spPr>
        <p:txBody>
          <a:bodyPr wrap="square" rtlCol="0">
            <a:spAutoFit/>
          </a:bodyPr>
          <a:lstStyle/>
          <a:p>
            <a:r>
              <a:rPr lang="mi-NZ" sz="2800" b="1" dirty="0" err="1">
                <a:solidFill>
                  <a:schemeClr val="bg1"/>
                </a:solidFill>
                <a:latin typeface="Arial" panose="020B0604020202020204" pitchFamily="34" charset="0"/>
                <a:cs typeface="Arial" panose="020B0604020202020204" pitchFamily="34" charset="0"/>
              </a:rPr>
              <a:t>Different</a:t>
            </a:r>
            <a:r>
              <a:rPr lang="mi-NZ" sz="2800" b="1" dirty="0">
                <a:solidFill>
                  <a:schemeClr val="bg1"/>
                </a:solidFill>
                <a:latin typeface="Arial" panose="020B0604020202020204" pitchFamily="34" charset="0"/>
                <a:cs typeface="Arial" panose="020B0604020202020204" pitchFamily="34" charset="0"/>
              </a:rPr>
              <a:t> </a:t>
            </a:r>
            <a:r>
              <a:rPr lang="mi-NZ" sz="2800" b="1" dirty="0" err="1">
                <a:solidFill>
                  <a:schemeClr val="bg1"/>
                </a:solidFill>
                <a:latin typeface="Arial" panose="020B0604020202020204" pitchFamily="34" charset="0"/>
                <a:cs typeface="Arial" panose="020B0604020202020204" pitchFamily="34" charset="0"/>
              </a:rPr>
              <a:t>types</a:t>
            </a:r>
            <a:r>
              <a:rPr lang="mi-NZ" sz="2800" b="1" dirty="0">
                <a:solidFill>
                  <a:schemeClr val="bg1"/>
                </a:solidFill>
                <a:latin typeface="Arial" panose="020B0604020202020204" pitchFamily="34" charset="0"/>
                <a:cs typeface="Arial" panose="020B0604020202020204" pitchFamily="34" charset="0"/>
              </a:rPr>
              <a:t> </a:t>
            </a:r>
            <a:r>
              <a:rPr lang="mi-NZ" sz="2800" b="1" dirty="0" err="1">
                <a:solidFill>
                  <a:schemeClr val="bg1"/>
                </a:solidFill>
                <a:latin typeface="Arial" panose="020B0604020202020204" pitchFamily="34" charset="0"/>
                <a:cs typeface="Arial" panose="020B0604020202020204" pitchFamily="34" charset="0"/>
              </a:rPr>
              <a:t>of</a:t>
            </a:r>
            <a:r>
              <a:rPr lang="mi-NZ" sz="2800" b="1" dirty="0">
                <a:solidFill>
                  <a:schemeClr val="bg1"/>
                </a:solidFill>
                <a:latin typeface="Arial" panose="020B0604020202020204" pitchFamily="34" charset="0"/>
                <a:cs typeface="Arial" panose="020B0604020202020204" pitchFamily="34" charset="0"/>
              </a:rPr>
              <a:t> </a:t>
            </a:r>
            <a:r>
              <a:rPr lang="mi-NZ" sz="2800" b="1" dirty="0" err="1">
                <a:solidFill>
                  <a:schemeClr val="bg1"/>
                </a:solidFill>
                <a:latin typeface="Arial" panose="020B0604020202020204" pitchFamily="34" charset="0"/>
                <a:cs typeface="Arial" panose="020B0604020202020204" pitchFamily="34" charset="0"/>
              </a:rPr>
              <a:t>plagiarism</a:t>
            </a:r>
            <a:r>
              <a:rPr lang="mi-NZ" sz="2800" b="1" dirty="0">
                <a:solidFill>
                  <a:schemeClr val="bg1"/>
                </a:solidFill>
                <a:latin typeface="Arial" panose="020B0604020202020204" pitchFamily="34" charset="0"/>
                <a:cs typeface="Arial" panose="020B0604020202020204" pitchFamily="34" charset="0"/>
              </a:rPr>
              <a:t>:</a:t>
            </a:r>
            <a:endParaRPr lang="en-NZ" sz="2800" b="1" dirty="0">
              <a:solidFill>
                <a:schemeClr val="bg1"/>
              </a:solidFill>
              <a:latin typeface="Arial" panose="020B0604020202020204" pitchFamily="34" charset="0"/>
              <a:cs typeface="Arial" panose="020B0604020202020204" pitchFamily="34" charset="0"/>
            </a:endParaRPr>
          </a:p>
        </p:txBody>
      </p:sp>
      <p:pic>
        <p:nvPicPr>
          <p:cNvPr id="7" name="Picture 6" descr="A picture containing two identical square shapes.">
            <a:extLst>
              <a:ext uri="{FF2B5EF4-FFF2-40B4-BE49-F238E27FC236}">
                <a16:creationId xmlns:a16="http://schemas.microsoft.com/office/drawing/2014/main" id="{6974116F-D48B-456B-9AB9-253E050964D5}"/>
              </a:ext>
            </a:extLst>
          </p:cNvPr>
          <p:cNvPicPr>
            <a:picLocks noChangeAspect="1"/>
          </p:cNvPicPr>
          <p:nvPr/>
        </p:nvPicPr>
        <p:blipFill>
          <a:blip r:embed="rId2">
            <a:duotone>
              <a:schemeClr val="accent4">
                <a:shade val="45000"/>
                <a:satMod val="135000"/>
              </a:schemeClr>
              <a:prstClr val="white"/>
            </a:duotone>
          </a:blip>
          <a:stretch>
            <a:fillRect/>
          </a:stretch>
        </p:blipFill>
        <p:spPr>
          <a:xfrm>
            <a:off x="1267658" y="3143645"/>
            <a:ext cx="491593" cy="491593"/>
          </a:xfrm>
          <a:prstGeom prst="rect">
            <a:avLst/>
          </a:prstGeom>
        </p:spPr>
      </p:pic>
      <p:sp>
        <p:nvSpPr>
          <p:cNvPr id="8" name="TextBox 7">
            <a:extLst>
              <a:ext uri="{FF2B5EF4-FFF2-40B4-BE49-F238E27FC236}">
                <a16:creationId xmlns:a16="http://schemas.microsoft.com/office/drawing/2014/main" id="{24958942-6C04-4BCE-AE97-5B25102B883C}"/>
              </a:ext>
            </a:extLst>
          </p:cNvPr>
          <p:cNvSpPr txBox="1"/>
          <p:nvPr/>
        </p:nvSpPr>
        <p:spPr>
          <a:xfrm>
            <a:off x="2076450" y="3201648"/>
            <a:ext cx="7385805" cy="369332"/>
          </a:xfrm>
          <a:prstGeom prst="rect">
            <a:avLst/>
          </a:prstGeom>
          <a:noFill/>
        </p:spPr>
        <p:txBody>
          <a:bodyPr wrap="square" rtlCol="0">
            <a:spAutoFit/>
          </a:bodyPr>
          <a:lstStyle/>
          <a:p>
            <a:r>
              <a:rPr lang="mi-NZ" b="1" dirty="0">
                <a:solidFill>
                  <a:schemeClr val="bg1"/>
                </a:solidFill>
                <a:latin typeface="Arial" panose="020B0604020202020204" pitchFamily="34" charset="0"/>
                <a:cs typeface="Arial" panose="020B0604020202020204" pitchFamily="34" charset="0"/>
              </a:rPr>
              <a:t>#1 </a:t>
            </a:r>
            <a:r>
              <a:rPr lang="mi-NZ" b="1" dirty="0" err="1">
                <a:solidFill>
                  <a:schemeClr val="bg1"/>
                </a:solidFill>
                <a:latin typeface="Arial" panose="020B0604020202020204" pitchFamily="34" charset="0"/>
                <a:cs typeface="Arial" panose="020B0604020202020204" pitchFamily="34" charset="0"/>
              </a:rPr>
              <a:t>Clone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Submitting</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another’s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work</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word</a:t>
            </a:r>
            <a:r>
              <a:rPr lang="mi-NZ" dirty="0">
                <a:solidFill>
                  <a:schemeClr val="bg1"/>
                </a:solidFill>
                <a:latin typeface="Arial" panose="020B0604020202020204" pitchFamily="34" charset="0"/>
                <a:cs typeface="Arial" panose="020B0604020202020204" pitchFamily="34" charset="0"/>
              </a:rPr>
              <a:t> for </a:t>
            </a:r>
            <a:r>
              <a:rPr lang="mi-NZ" dirty="0" err="1">
                <a:solidFill>
                  <a:schemeClr val="bg1"/>
                </a:solidFill>
                <a:latin typeface="Arial" panose="020B0604020202020204" pitchFamily="34" charset="0"/>
                <a:cs typeface="Arial" panose="020B0604020202020204" pitchFamily="34" charset="0"/>
              </a:rPr>
              <a:t>word</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as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one’s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own</a:t>
            </a:r>
            <a:endParaRPr lang="en-NZ" dirty="0">
              <a:solidFill>
                <a:schemeClr val="bg1"/>
              </a:solidFill>
              <a:latin typeface="Arial" panose="020B0604020202020204" pitchFamily="34" charset="0"/>
              <a:cs typeface="Arial" panose="020B0604020202020204" pitchFamily="34" charset="0"/>
            </a:endParaRPr>
          </a:p>
        </p:txBody>
      </p:sp>
      <p:sp>
        <p:nvSpPr>
          <p:cNvPr id="3" name="TextBox 2" descr="A picture containing the words Control plus C.">
            <a:extLst>
              <a:ext uri="{FF2B5EF4-FFF2-40B4-BE49-F238E27FC236}">
                <a16:creationId xmlns:a16="http://schemas.microsoft.com/office/drawing/2014/main" id="{E7A6984C-49A3-4D6C-B114-F307B730B497}"/>
              </a:ext>
            </a:extLst>
          </p:cNvPr>
          <p:cNvSpPr txBox="1"/>
          <p:nvPr/>
        </p:nvSpPr>
        <p:spPr>
          <a:xfrm>
            <a:off x="1132454" y="3875918"/>
            <a:ext cx="761999" cy="646331"/>
          </a:xfrm>
          <a:prstGeom prst="rect">
            <a:avLst/>
          </a:prstGeom>
          <a:noFill/>
        </p:spPr>
        <p:txBody>
          <a:bodyPr wrap="square" rtlCol="0">
            <a:spAutoFit/>
          </a:bodyPr>
          <a:lstStyle/>
          <a:p>
            <a:r>
              <a:rPr lang="en-NZ" b="1" dirty="0">
                <a:ln w="12700" cmpd="sng">
                  <a:solidFill>
                    <a:schemeClr val="accent4"/>
                  </a:solidFill>
                  <a:prstDash val="solid"/>
                </a:ln>
                <a:solidFill>
                  <a:srgbClr val="FFFF00"/>
                </a:solidFill>
              </a:rPr>
              <a:t>CTRL</a:t>
            </a:r>
          </a:p>
          <a:p>
            <a:pPr algn="r"/>
            <a:r>
              <a:rPr lang="en-NZ" b="1" dirty="0">
                <a:ln w="12700" cmpd="sng">
                  <a:solidFill>
                    <a:schemeClr val="accent4"/>
                  </a:solidFill>
                  <a:prstDash val="solid"/>
                </a:ln>
                <a:solidFill>
                  <a:srgbClr val="FFFF00"/>
                </a:solidFill>
              </a:rPr>
              <a:t>+ C</a:t>
            </a:r>
          </a:p>
        </p:txBody>
      </p:sp>
      <p:sp>
        <p:nvSpPr>
          <p:cNvPr id="9" name="TextBox 8">
            <a:extLst>
              <a:ext uri="{FF2B5EF4-FFF2-40B4-BE49-F238E27FC236}">
                <a16:creationId xmlns:a16="http://schemas.microsoft.com/office/drawing/2014/main" id="{D65480FB-BE29-42F0-8D38-2791047518AC}"/>
              </a:ext>
            </a:extLst>
          </p:cNvPr>
          <p:cNvSpPr txBox="1"/>
          <p:nvPr/>
        </p:nvSpPr>
        <p:spPr>
          <a:xfrm>
            <a:off x="2076447" y="3820467"/>
            <a:ext cx="7385805" cy="646331"/>
          </a:xfrm>
          <a:prstGeom prst="rect">
            <a:avLst/>
          </a:prstGeom>
          <a:noFill/>
        </p:spPr>
        <p:txBody>
          <a:bodyPr wrap="square" rtlCol="0">
            <a:spAutoFit/>
          </a:bodyPr>
          <a:lstStyle/>
          <a:p>
            <a:r>
              <a:rPr lang="mi-NZ" b="1" dirty="0">
                <a:solidFill>
                  <a:schemeClr val="bg1"/>
                </a:solidFill>
                <a:latin typeface="Arial" panose="020B0604020202020204" pitchFamily="34" charset="0"/>
                <a:cs typeface="Arial" panose="020B0604020202020204" pitchFamily="34" charset="0"/>
              </a:rPr>
              <a:t>#2 CTRL+C</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Contains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significant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portions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of</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text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from</a:t>
            </a:r>
            <a:r>
              <a:rPr lang="mi-NZ" dirty="0">
                <a:solidFill>
                  <a:schemeClr val="bg1"/>
                </a:solidFill>
                <a:latin typeface="Arial" panose="020B0604020202020204" pitchFamily="34" charset="0"/>
                <a:cs typeface="Arial" panose="020B0604020202020204" pitchFamily="34" charset="0"/>
              </a:rPr>
              <a:t> a </a:t>
            </a:r>
            <a:r>
              <a:rPr lang="mi-NZ" dirty="0" err="1">
                <a:solidFill>
                  <a:schemeClr val="bg1"/>
                </a:solidFill>
                <a:latin typeface="Arial" panose="020B0604020202020204" pitchFamily="34" charset="0"/>
                <a:cs typeface="Arial" panose="020B0604020202020204" pitchFamily="34" charset="0"/>
              </a:rPr>
              <a:t>single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source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without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alterations</a:t>
            </a:r>
            <a:endParaRPr lang="en-NZ" dirty="0">
              <a:solidFill>
                <a:schemeClr val="bg1"/>
              </a:solidFill>
              <a:latin typeface="Arial" panose="020B0604020202020204" pitchFamily="34" charset="0"/>
              <a:cs typeface="Arial" panose="020B0604020202020204" pitchFamily="34" charset="0"/>
            </a:endParaRPr>
          </a:p>
        </p:txBody>
      </p:sp>
      <p:pic>
        <p:nvPicPr>
          <p:cNvPr id="14" name="Picture 13" descr="A picture containing the letter A with a magnifying glass hovering over it.">
            <a:extLst>
              <a:ext uri="{FF2B5EF4-FFF2-40B4-BE49-F238E27FC236}">
                <a16:creationId xmlns:a16="http://schemas.microsoft.com/office/drawing/2014/main" id="{B2D57D1E-9BA6-4414-882C-6F16B5605503}"/>
              </a:ext>
            </a:extLst>
          </p:cNvPr>
          <p:cNvPicPr>
            <a:picLocks noChangeAspect="1"/>
          </p:cNvPicPr>
          <p:nvPr/>
        </p:nvPicPr>
        <p:blipFill>
          <a:blip r:embed="rId3">
            <a:duotone>
              <a:schemeClr val="accent4">
                <a:shade val="45000"/>
                <a:satMod val="135000"/>
              </a:schemeClr>
              <a:prstClr val="white"/>
            </a:duotone>
          </a:blip>
          <a:stretch>
            <a:fillRect/>
          </a:stretch>
        </p:blipFill>
        <p:spPr>
          <a:xfrm>
            <a:off x="1340093" y="4701217"/>
            <a:ext cx="419158" cy="457264"/>
          </a:xfrm>
          <a:prstGeom prst="rect">
            <a:avLst/>
          </a:prstGeom>
        </p:spPr>
      </p:pic>
      <p:sp>
        <p:nvSpPr>
          <p:cNvPr id="10" name="TextBox 9">
            <a:extLst>
              <a:ext uri="{FF2B5EF4-FFF2-40B4-BE49-F238E27FC236}">
                <a16:creationId xmlns:a16="http://schemas.microsoft.com/office/drawing/2014/main" id="{9FB2F148-634E-489D-B8B0-2C532C29B828}"/>
              </a:ext>
            </a:extLst>
          </p:cNvPr>
          <p:cNvSpPr txBox="1"/>
          <p:nvPr/>
        </p:nvSpPr>
        <p:spPr>
          <a:xfrm>
            <a:off x="2076450" y="4649362"/>
            <a:ext cx="7385805" cy="646331"/>
          </a:xfrm>
          <a:prstGeom prst="rect">
            <a:avLst/>
          </a:prstGeom>
          <a:noFill/>
        </p:spPr>
        <p:txBody>
          <a:bodyPr wrap="square" rtlCol="0">
            <a:spAutoFit/>
          </a:bodyPr>
          <a:lstStyle/>
          <a:p>
            <a:r>
              <a:rPr lang="mi-NZ" b="1" dirty="0">
                <a:solidFill>
                  <a:schemeClr val="bg1"/>
                </a:solidFill>
                <a:latin typeface="Arial" panose="020B0604020202020204" pitchFamily="34" charset="0"/>
                <a:cs typeface="Arial" panose="020B0604020202020204" pitchFamily="34" charset="0"/>
              </a:rPr>
              <a:t>#3 </a:t>
            </a:r>
            <a:r>
              <a:rPr lang="mi-NZ" b="1" dirty="0" err="1">
                <a:solidFill>
                  <a:schemeClr val="bg1"/>
                </a:solidFill>
                <a:latin typeface="Arial" panose="020B0604020202020204" pitchFamily="34" charset="0"/>
                <a:cs typeface="Arial" panose="020B0604020202020204" pitchFamily="34" charset="0"/>
              </a:rPr>
              <a:t>Find</a:t>
            </a:r>
            <a:r>
              <a:rPr lang="mi-NZ" b="1" dirty="0">
                <a:solidFill>
                  <a:schemeClr val="bg1"/>
                </a:solidFill>
                <a:latin typeface="Arial" panose="020B0604020202020204" pitchFamily="34" charset="0"/>
                <a:cs typeface="Arial" panose="020B0604020202020204" pitchFamily="34" charset="0"/>
              </a:rPr>
              <a:t> - </a:t>
            </a:r>
            <a:r>
              <a:rPr lang="mi-NZ" b="1" dirty="0" err="1">
                <a:solidFill>
                  <a:schemeClr val="bg1"/>
                </a:solidFill>
                <a:latin typeface="Arial" panose="020B0604020202020204" pitchFamily="34" charset="0"/>
                <a:cs typeface="Arial" panose="020B0604020202020204" pitchFamily="34" charset="0"/>
              </a:rPr>
              <a:t>Replace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Changing</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key</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words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ans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phrases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but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retaining</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the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esential</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content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of</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the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source</a:t>
            </a:r>
            <a:endParaRPr lang="en-NZ" dirty="0">
              <a:solidFill>
                <a:schemeClr val="bg1"/>
              </a:solidFill>
              <a:latin typeface="Arial" panose="020B0604020202020204" pitchFamily="34" charset="0"/>
              <a:cs typeface="Arial" panose="020B0604020202020204" pitchFamily="34" charset="0"/>
            </a:endParaRPr>
          </a:p>
        </p:txBody>
      </p:sp>
      <p:pic>
        <p:nvPicPr>
          <p:cNvPr id="22" name="Picture 21" descr="A picture containing a audio cassette tape.">
            <a:extLst>
              <a:ext uri="{FF2B5EF4-FFF2-40B4-BE49-F238E27FC236}">
                <a16:creationId xmlns:a16="http://schemas.microsoft.com/office/drawing/2014/main" id="{5ABF72DB-C0AE-4D54-9199-65988DB03BDB}"/>
              </a:ext>
            </a:extLst>
          </p:cNvPr>
          <p:cNvPicPr>
            <a:picLocks noChangeAspect="1"/>
          </p:cNvPicPr>
          <p:nvPr/>
        </p:nvPicPr>
        <p:blipFill>
          <a:blip r:embed="rId4">
            <a:duotone>
              <a:schemeClr val="accent4">
                <a:shade val="45000"/>
                <a:satMod val="135000"/>
              </a:schemeClr>
              <a:prstClr val="white"/>
            </a:duotone>
            <a:extLst>
              <a:ext uri="{BEBA8EAE-BF5A-486C-A8C5-ECC9F3942E4B}">
                <a14:imgProps xmlns:a14="http://schemas.microsoft.com/office/drawing/2010/main">
                  <a14:imgLayer r:embed="rId5">
                    <a14:imgEffect>
                      <a14:artisticPencilSketch/>
                    </a14:imgEffect>
                  </a14:imgLayer>
                </a14:imgProps>
              </a:ext>
            </a:extLst>
          </a:blip>
          <a:stretch>
            <a:fillRect/>
          </a:stretch>
        </p:blipFill>
        <p:spPr>
          <a:xfrm>
            <a:off x="1229558" y="5499597"/>
            <a:ext cx="607844" cy="451776"/>
          </a:xfrm>
          <a:prstGeom prst="rect">
            <a:avLst/>
          </a:prstGeom>
          <a:noFill/>
        </p:spPr>
      </p:pic>
      <p:sp>
        <p:nvSpPr>
          <p:cNvPr id="11" name="TextBox 10">
            <a:extLst>
              <a:ext uri="{FF2B5EF4-FFF2-40B4-BE49-F238E27FC236}">
                <a16:creationId xmlns:a16="http://schemas.microsoft.com/office/drawing/2014/main" id="{1AACA13A-E35F-4E4F-AD6F-BBC398EFA743}"/>
              </a:ext>
            </a:extLst>
          </p:cNvPr>
          <p:cNvSpPr txBox="1"/>
          <p:nvPr/>
        </p:nvSpPr>
        <p:spPr>
          <a:xfrm>
            <a:off x="2076450" y="5525363"/>
            <a:ext cx="7385805" cy="369332"/>
          </a:xfrm>
          <a:prstGeom prst="rect">
            <a:avLst/>
          </a:prstGeom>
          <a:noFill/>
        </p:spPr>
        <p:txBody>
          <a:bodyPr wrap="square" rtlCol="0">
            <a:spAutoFit/>
          </a:bodyPr>
          <a:lstStyle/>
          <a:p>
            <a:r>
              <a:rPr lang="mi-NZ" b="1" dirty="0">
                <a:solidFill>
                  <a:schemeClr val="bg1"/>
                </a:solidFill>
                <a:latin typeface="Arial" panose="020B0604020202020204" pitchFamily="34" charset="0"/>
                <a:cs typeface="Arial" panose="020B0604020202020204" pitchFamily="34" charset="0"/>
              </a:rPr>
              <a:t>#4 </a:t>
            </a:r>
            <a:r>
              <a:rPr lang="mi-NZ" b="1" dirty="0" err="1">
                <a:solidFill>
                  <a:schemeClr val="bg1"/>
                </a:solidFill>
                <a:latin typeface="Arial" panose="020B0604020202020204" pitchFamily="34" charset="0"/>
                <a:cs typeface="Arial" panose="020B0604020202020204" pitchFamily="34" charset="0"/>
              </a:rPr>
              <a:t>Remix</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Paraphrases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form</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multiple</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sources</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made</a:t>
            </a:r>
            <a:r>
              <a:rPr lang="mi-NZ" dirty="0">
                <a:solidFill>
                  <a:schemeClr val="bg1"/>
                </a:solidFill>
                <a:latin typeface="Arial" panose="020B0604020202020204" pitchFamily="34" charset="0"/>
                <a:cs typeface="Arial" panose="020B0604020202020204" pitchFamily="34" charset="0"/>
              </a:rPr>
              <a:t> to </a:t>
            </a:r>
            <a:r>
              <a:rPr lang="mi-NZ" dirty="0" err="1">
                <a:solidFill>
                  <a:schemeClr val="bg1"/>
                </a:solidFill>
                <a:latin typeface="Arial" panose="020B0604020202020204" pitchFamily="34" charset="0"/>
                <a:cs typeface="Arial" panose="020B0604020202020204" pitchFamily="34" charset="0"/>
              </a:rPr>
              <a:t>fit</a:t>
            </a:r>
            <a:r>
              <a:rPr lang="mi-NZ" dirty="0">
                <a:solidFill>
                  <a:schemeClr val="bg1"/>
                </a:solidFill>
                <a:latin typeface="Arial" panose="020B0604020202020204" pitchFamily="34" charset="0"/>
                <a:cs typeface="Arial" panose="020B0604020202020204" pitchFamily="34" charset="0"/>
              </a:rPr>
              <a:t> </a:t>
            </a:r>
            <a:r>
              <a:rPr lang="mi-NZ" dirty="0" err="1">
                <a:solidFill>
                  <a:schemeClr val="bg1"/>
                </a:solidFill>
                <a:latin typeface="Arial" panose="020B0604020202020204" pitchFamily="34" charset="0"/>
                <a:cs typeface="Arial" panose="020B0604020202020204" pitchFamily="34" charset="0"/>
              </a:rPr>
              <a:t>together</a:t>
            </a:r>
            <a:endParaRPr lang="en-NZ" dirty="0">
              <a:solidFill>
                <a:schemeClr val="bg1"/>
              </a:solidFill>
              <a:latin typeface="Arial" panose="020B0604020202020204" pitchFamily="34" charset="0"/>
              <a:cs typeface="Arial" panose="020B0604020202020204" pitchFamily="34" charset="0"/>
            </a:endParaRPr>
          </a:p>
        </p:txBody>
      </p:sp>
      <p:pic>
        <p:nvPicPr>
          <p:cNvPr id="24" name="Picture 23" descr="A picture containing the recycle symbol in the shape of a triangle with arrows to each corner.">
            <a:extLst>
              <a:ext uri="{FF2B5EF4-FFF2-40B4-BE49-F238E27FC236}">
                <a16:creationId xmlns:a16="http://schemas.microsoft.com/office/drawing/2014/main" id="{EEACB4D8-7332-4FE9-88E6-154CE8E8D2B4}"/>
              </a:ext>
              <a:ext uri="{C183D7F6-B498-43B3-948B-1728B52AA6E4}">
                <adec:decorative xmlns:adec="http://schemas.microsoft.com/office/drawing/2017/decorative" val="0"/>
              </a:ext>
            </a:extLst>
          </p:cNvPr>
          <p:cNvPicPr>
            <a:picLocks noChangeAspect="1"/>
          </p:cNvPicPr>
          <p:nvPr/>
        </p:nvPicPr>
        <p:blipFill>
          <a:blip r:embed="rId6">
            <a:duotone>
              <a:schemeClr val="accent4">
                <a:shade val="45000"/>
                <a:satMod val="135000"/>
              </a:schemeClr>
              <a:prstClr val="white"/>
            </a:duotone>
          </a:blip>
          <a:stretch>
            <a:fillRect/>
          </a:stretch>
        </p:blipFill>
        <p:spPr>
          <a:xfrm>
            <a:off x="1218137" y="6200414"/>
            <a:ext cx="590632" cy="552527"/>
          </a:xfrm>
          <a:prstGeom prst="rect">
            <a:avLst/>
          </a:prstGeom>
        </p:spPr>
      </p:pic>
      <p:sp>
        <p:nvSpPr>
          <p:cNvPr id="12" name="TextBox 11">
            <a:extLst>
              <a:ext uri="{FF2B5EF4-FFF2-40B4-BE49-F238E27FC236}">
                <a16:creationId xmlns:a16="http://schemas.microsoft.com/office/drawing/2014/main" id="{6685A168-3FF0-4903-837A-27272283B4A5}"/>
              </a:ext>
            </a:extLst>
          </p:cNvPr>
          <p:cNvSpPr txBox="1"/>
          <p:nvPr/>
        </p:nvSpPr>
        <p:spPr>
          <a:xfrm>
            <a:off x="2076448" y="6144183"/>
            <a:ext cx="7385805" cy="646331"/>
          </a:xfrm>
          <a:prstGeom prst="rect">
            <a:avLst/>
          </a:prstGeom>
          <a:noFill/>
        </p:spPr>
        <p:txBody>
          <a:bodyPr wrap="square" rtlCol="0">
            <a:spAutoFit/>
          </a:bodyPr>
          <a:lstStyle/>
          <a:p>
            <a:r>
              <a:rPr lang="mi-NZ" b="1" dirty="0">
                <a:solidFill>
                  <a:schemeClr val="bg1"/>
                </a:solidFill>
                <a:latin typeface="Arial" panose="020B0604020202020204" pitchFamily="34" charset="0"/>
                <a:cs typeface="Arial" panose="020B0604020202020204" pitchFamily="34" charset="0"/>
              </a:rPr>
              <a:t>#5 </a:t>
            </a:r>
            <a:r>
              <a:rPr lang="mi-NZ" b="1" dirty="0" err="1">
                <a:solidFill>
                  <a:schemeClr val="bg1"/>
                </a:solidFill>
                <a:latin typeface="Arial" panose="020B0604020202020204" pitchFamily="34" charset="0"/>
                <a:cs typeface="Arial" panose="020B0604020202020204" pitchFamily="34" charset="0"/>
              </a:rPr>
              <a:t>Recycle</a:t>
            </a:r>
            <a:r>
              <a:rPr lang="mi-NZ"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Borrows generously from the writer's previous work without citation</a:t>
            </a:r>
          </a:p>
        </p:txBody>
      </p:sp>
      <p:sp>
        <p:nvSpPr>
          <p:cNvPr id="15" name="TextBox 14">
            <a:extLst>
              <a:ext uri="{FF2B5EF4-FFF2-40B4-BE49-F238E27FC236}">
                <a16:creationId xmlns:a16="http://schemas.microsoft.com/office/drawing/2014/main" id="{2410B648-5E32-4C9F-B9C3-2B7EED9D14F1}"/>
              </a:ext>
            </a:extLst>
          </p:cNvPr>
          <p:cNvSpPr txBox="1"/>
          <p:nvPr/>
        </p:nvSpPr>
        <p:spPr>
          <a:xfrm>
            <a:off x="768211" y="7142397"/>
            <a:ext cx="7385805" cy="338554"/>
          </a:xfrm>
          <a:prstGeom prst="rect">
            <a:avLst/>
          </a:prstGeom>
          <a:solidFill>
            <a:schemeClr val="bg1">
              <a:lumMod val="50000"/>
            </a:schemeClr>
          </a:solidFill>
        </p:spPr>
        <p:txBody>
          <a:bodyPr wrap="square" rtlCol="0">
            <a:spAutoFit/>
          </a:bodyPr>
          <a:lstStyle/>
          <a:p>
            <a:r>
              <a:rPr lang="en-NZ" sz="1600" dirty="0"/>
              <a:t>For more info, see: </a:t>
            </a:r>
            <a:r>
              <a:rPr lang="en-NZ" sz="1600" dirty="0">
                <a:hlinkClick r:id="rId7">
                  <a:extLst>
                    <a:ext uri="{A12FA001-AC4F-418D-AE19-62706E023703}">
                      <ahyp:hlinkClr xmlns:ahyp="http://schemas.microsoft.com/office/drawing/2018/hyperlinkcolor" val="tx"/>
                    </a:ext>
                  </a:extLst>
                </a:hlinkClick>
              </a:rPr>
              <a:t>https://www.turnitin.com/resources/plagiarism-spectrum-2-0</a:t>
            </a:r>
            <a:r>
              <a:rPr lang="en-NZ" sz="1600" dirty="0"/>
              <a:t> </a:t>
            </a:r>
          </a:p>
        </p:txBody>
      </p:sp>
      <p:sp>
        <p:nvSpPr>
          <p:cNvPr id="17" name="TextBox 16">
            <a:extLst>
              <a:ext uri="{FF2B5EF4-FFF2-40B4-BE49-F238E27FC236}">
                <a16:creationId xmlns:a16="http://schemas.microsoft.com/office/drawing/2014/main" id="{C9E04B29-8FAD-4C5A-99E7-776815C8477E}"/>
              </a:ext>
              <a:ext uri="{C183D7F6-B498-43B3-948B-1728B52AA6E4}">
                <adec:decorative xmlns:adec="http://schemas.microsoft.com/office/drawing/2017/decorative" val="0"/>
              </a:ext>
            </a:extLst>
          </p:cNvPr>
          <p:cNvSpPr txBox="1"/>
          <p:nvPr/>
        </p:nvSpPr>
        <p:spPr>
          <a:xfrm>
            <a:off x="8154016" y="7144327"/>
            <a:ext cx="1561966" cy="338554"/>
          </a:xfrm>
          <a:prstGeom prst="rect">
            <a:avLst/>
          </a:prstGeom>
          <a:solidFill>
            <a:schemeClr val="bg1">
              <a:lumMod val="50000"/>
            </a:schemeClr>
          </a:solidFill>
        </p:spPr>
        <p:txBody>
          <a:bodyPr wrap="square" rtlCol="0">
            <a:spAutoFit/>
          </a:bodyPr>
          <a:lstStyle/>
          <a:p>
            <a:pPr algn="ctr"/>
            <a:r>
              <a:rPr lang="en-NZ" sz="1600" dirty="0"/>
              <a:t>(Turnitin, 2016)</a:t>
            </a:r>
          </a:p>
        </p:txBody>
      </p:sp>
    </p:spTree>
    <p:extLst>
      <p:ext uri="{BB962C8B-B14F-4D97-AF65-F5344CB8AC3E}">
        <p14:creationId xmlns:p14="http://schemas.microsoft.com/office/powerpoint/2010/main" val="282154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87E37A5A-00E7-4C3B-9FD7-C5D1F8C7F55D}"/>
              </a:ext>
              <a:ext uri="{C183D7F6-B498-43B3-948B-1728B52AA6E4}">
                <adec:decorative xmlns:adec="http://schemas.microsoft.com/office/drawing/2017/decorative" val="1"/>
              </a:ext>
            </a:extLst>
          </p:cNvPr>
          <p:cNvSpPr>
            <a:spLocks noGrp="1"/>
          </p:cNvSpPr>
          <p:nvPr>
            <p:ph type="title" idx="4294967295"/>
          </p:nvPr>
        </p:nvSpPr>
        <p:spPr/>
        <p:txBody>
          <a:bodyPr/>
          <a:lstStyle/>
          <a:p>
            <a:r>
              <a:rPr lang="en-NZ" sz="4000" b="1" dirty="0">
                <a:solidFill>
                  <a:srgbClr val="043163"/>
                </a:solidFill>
              </a:rPr>
              <a:t>The Plagiarism Spectrum (continued…)</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a:xfrm>
            <a:off x="675363" y="2576945"/>
            <a:ext cx="8786892" cy="595468"/>
          </a:xfrm>
        </p:spPr>
        <p:txBody>
          <a:bodyPr>
            <a:normAutofit/>
          </a:bodyPr>
          <a:lstStyle/>
          <a:p>
            <a:r>
              <a:rPr lang="en-NZ" sz="3600" b="1" dirty="0">
                <a:solidFill>
                  <a:srgbClr val="043163"/>
                </a:solidFill>
              </a:rPr>
              <a:t>The Plagiarism Spectrum (continued…)</a:t>
            </a:r>
            <a:endParaRPr lang="en-US" sz="3600" b="1" i="1" dirty="0">
              <a:solidFill>
                <a:srgbClr val="043163"/>
              </a:solidFill>
            </a:endParaRPr>
          </a:p>
        </p:txBody>
      </p:sp>
      <p:sp>
        <p:nvSpPr>
          <p:cNvPr id="14" name="TextBox 13">
            <a:extLst>
              <a:ext uri="{FF2B5EF4-FFF2-40B4-BE49-F238E27FC236}">
                <a16:creationId xmlns:a16="http://schemas.microsoft.com/office/drawing/2014/main" id="{8B4A2C55-B980-46A6-9B39-2B52DCD90E57}"/>
              </a:ext>
            </a:extLst>
          </p:cNvPr>
          <p:cNvSpPr txBox="1"/>
          <p:nvPr/>
        </p:nvSpPr>
        <p:spPr>
          <a:xfrm>
            <a:off x="488730" y="3409951"/>
            <a:ext cx="9884979" cy="4339650"/>
          </a:xfrm>
          <a:prstGeom prst="rect">
            <a:avLst/>
          </a:prstGeom>
          <a:noFill/>
        </p:spPr>
        <p:txBody>
          <a:bodyPr wrap="square" rtlCol="0">
            <a:spAutoFit/>
          </a:bodyPr>
          <a:lstStyle/>
          <a:p>
            <a:pPr>
              <a:spcAft>
                <a:spcPts val="1200"/>
              </a:spcAft>
              <a:buSzPct val="75000"/>
            </a:pPr>
            <a:r>
              <a:rPr lang="en-NZ" sz="2400" dirty="0">
                <a:solidFill>
                  <a:schemeClr val="bg1"/>
                </a:solidFill>
                <a:latin typeface="Arial" panose="020B0604020202020204" pitchFamily="34" charset="0"/>
                <a:cs typeface="Arial" panose="020B0604020202020204" pitchFamily="34" charset="0"/>
              </a:rPr>
              <a:t>Different ways to plagiarise:</a:t>
            </a:r>
          </a:p>
          <a:p>
            <a:pPr marL="714375" lvl="1" indent="-257175">
              <a:spcAft>
                <a:spcPts val="1200"/>
              </a:spcAft>
              <a:buSzPct val="75000"/>
              <a:buFont typeface="Courier New" panose="02070309020205020404" pitchFamily="49" charset="0"/>
              <a:buChar char="o"/>
            </a:pPr>
            <a:r>
              <a:rPr lang="en-NZ" sz="2400" dirty="0">
                <a:solidFill>
                  <a:schemeClr val="bg1"/>
                </a:solidFill>
                <a:latin typeface="Arial" panose="020B0604020202020204" pitchFamily="34" charset="0"/>
                <a:cs typeface="Arial" panose="020B0604020202020204" pitchFamily="34" charset="0"/>
              </a:rPr>
              <a:t>Submitting an entire assignment that someone else has written.</a:t>
            </a:r>
          </a:p>
          <a:p>
            <a:pPr marL="714375" lvl="1" indent="-257175">
              <a:spcAft>
                <a:spcPts val="1200"/>
              </a:spcAft>
              <a:buSzPct val="75000"/>
              <a:buFont typeface="Courier New" panose="02070309020205020404" pitchFamily="49" charset="0"/>
              <a:buChar char="o"/>
            </a:pPr>
            <a:r>
              <a:rPr lang="en-NZ" sz="2400" dirty="0">
                <a:solidFill>
                  <a:schemeClr val="bg1"/>
                </a:solidFill>
                <a:latin typeface="Arial" panose="020B0604020202020204" pitchFamily="34" charset="0"/>
                <a:cs typeface="Arial" panose="020B0604020202020204" pitchFamily="34" charset="0"/>
              </a:rPr>
              <a:t>Copying and pasting paragraphs and sentences from somewhere else.</a:t>
            </a:r>
          </a:p>
          <a:p>
            <a:pPr marL="714375" lvl="1" indent="-257175">
              <a:spcAft>
                <a:spcPts val="1200"/>
              </a:spcAft>
              <a:buSzPct val="75000"/>
              <a:buFont typeface="Courier New" panose="02070309020205020404" pitchFamily="49" charset="0"/>
              <a:buChar char="o"/>
            </a:pPr>
            <a:r>
              <a:rPr lang="en-NZ" sz="2400" dirty="0">
                <a:solidFill>
                  <a:schemeClr val="bg1"/>
                </a:solidFill>
                <a:latin typeface="Arial" panose="020B0604020202020204" pitchFamily="34" charset="0"/>
                <a:cs typeface="Arial" panose="020B0604020202020204" pitchFamily="34" charset="0"/>
              </a:rPr>
              <a:t>Using your own work from a different essay.</a:t>
            </a:r>
          </a:p>
          <a:p>
            <a:pPr marL="342900" indent="-342900">
              <a:spcAft>
                <a:spcPts val="2400"/>
              </a:spcAft>
              <a:buSzPct val="75000"/>
              <a:buFont typeface="Arial" panose="020B0604020202020204" pitchFamily="34" charset="0"/>
              <a:buChar char="•"/>
            </a:pPr>
            <a:r>
              <a:rPr lang="en-NZ" sz="2400" dirty="0">
                <a:solidFill>
                  <a:schemeClr val="bg1"/>
                </a:solidFill>
                <a:latin typeface="Arial" panose="020B0604020202020204" pitchFamily="34" charset="0"/>
                <a:cs typeface="Arial" panose="020B0604020202020204" pitchFamily="34" charset="0"/>
              </a:rPr>
              <a:t>Also different levels of intent</a:t>
            </a:r>
          </a:p>
          <a:p>
            <a:pPr>
              <a:spcAft>
                <a:spcPts val="2400"/>
              </a:spcAft>
              <a:buSzPct val="75000"/>
            </a:pPr>
            <a:r>
              <a:rPr lang="en-NZ" sz="1400" dirty="0">
                <a:solidFill>
                  <a:srgbClr val="D9992F"/>
                </a:solidFill>
                <a:latin typeface="Arial" panose="020B0604020202020204" pitchFamily="34" charset="0"/>
                <a:cs typeface="Arial" panose="020B0604020202020204" pitchFamily="34" charset="0"/>
              </a:rPr>
              <a:t>(Plagiarism spectrum from: Turnitin. (</a:t>
            </a:r>
            <a:r>
              <a:rPr lang="en-NZ" sz="1400" dirty="0" err="1">
                <a:solidFill>
                  <a:srgbClr val="D9992F"/>
                </a:solidFill>
                <a:latin typeface="Arial" panose="020B0604020202020204" pitchFamily="34" charset="0"/>
                <a:cs typeface="Arial" panose="020B0604020202020204" pitchFamily="34" charset="0"/>
              </a:rPr>
              <a:t>n.d</a:t>
            </a:r>
            <a:r>
              <a:rPr lang="en-NZ" sz="1400" dirty="0">
                <a:solidFill>
                  <a:srgbClr val="D9992F"/>
                </a:solidFill>
                <a:latin typeface="Arial" panose="020B0604020202020204" pitchFamily="34" charset="0"/>
                <a:cs typeface="Arial" panose="020B0604020202020204" pitchFamily="34" charset="0"/>
              </a:rPr>
              <a:t>). </a:t>
            </a:r>
            <a:r>
              <a:rPr lang="en-NZ" sz="1400" i="1" dirty="0">
                <a:solidFill>
                  <a:srgbClr val="D9992F"/>
                </a:solidFill>
                <a:latin typeface="Arial" panose="020B0604020202020204" pitchFamily="34" charset="0"/>
                <a:cs typeface="Arial" panose="020B0604020202020204" pitchFamily="34" charset="0"/>
              </a:rPr>
              <a:t>White paper: The plagiarism spectrum. Instructor insights into the 10 types of plagiarism.</a:t>
            </a:r>
            <a:r>
              <a:rPr lang="en-NZ" sz="1400" dirty="0">
                <a:solidFill>
                  <a:srgbClr val="D9992F"/>
                </a:solidFill>
                <a:latin typeface="Arial" panose="020B0604020202020204" pitchFamily="34" charset="0"/>
                <a:cs typeface="Arial" panose="020B0604020202020204" pitchFamily="34" charset="0"/>
              </a:rPr>
              <a:t> http://pages.turnitin.com/plagiarism_spectrum.html)</a:t>
            </a:r>
          </a:p>
          <a:p>
            <a:pPr>
              <a:spcAft>
                <a:spcPts val="1200"/>
              </a:spcAft>
              <a:buSzPct val="75000"/>
              <a:buFont typeface="Arial" panose="020B0604020202020204" pitchFamily="34" charset="0"/>
              <a:buChar char="•"/>
            </a:pPr>
            <a:endParaRPr lang="en-NZ" sz="2400" dirty="0">
              <a:solidFill>
                <a:schemeClr val="bg1"/>
              </a:solidFill>
            </a:endParaRPr>
          </a:p>
        </p:txBody>
      </p:sp>
    </p:spTree>
    <p:extLst>
      <p:ext uri="{BB962C8B-B14F-4D97-AF65-F5344CB8AC3E}">
        <p14:creationId xmlns:p14="http://schemas.microsoft.com/office/powerpoint/2010/main" val="142191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D7993E92-37C3-4786-96E6-5C86D0C09026}"/>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sz="4000" b="1" dirty="0">
                <a:solidFill>
                  <a:srgbClr val="043163"/>
                </a:solidFill>
              </a:rPr>
              <a:t>Turnitin</a:t>
            </a:r>
            <a:endParaRPr lang="en-NZ" dirty="0"/>
          </a:p>
        </p:txBody>
      </p:sp>
      <p:sp>
        <p:nvSpPr>
          <p:cNvPr id="3" name="Text Placeholder 2">
            <a:extLst>
              <a:ext uri="{FF2B5EF4-FFF2-40B4-BE49-F238E27FC236}">
                <a16:creationId xmlns:a16="http://schemas.microsoft.com/office/drawing/2014/main" id="{56521BDE-A0E4-284B-A81B-E545142D3A97}"/>
              </a:ext>
            </a:extLst>
          </p:cNvPr>
          <p:cNvSpPr>
            <a:spLocks noGrp="1"/>
          </p:cNvSpPr>
          <p:nvPr>
            <p:ph type="body" sz="quarter" idx="11"/>
          </p:nvPr>
        </p:nvSpPr>
        <p:spPr/>
        <p:txBody>
          <a:bodyPr>
            <a:normAutofit/>
          </a:bodyPr>
          <a:lstStyle/>
          <a:p>
            <a:r>
              <a:rPr lang="en-US" sz="4000" b="1" dirty="0">
                <a:solidFill>
                  <a:srgbClr val="043163"/>
                </a:solidFill>
              </a:rPr>
              <a:t>Turnitin</a:t>
            </a:r>
          </a:p>
        </p:txBody>
      </p:sp>
      <p:sp>
        <p:nvSpPr>
          <p:cNvPr id="7" name="TextBox 6">
            <a:extLst>
              <a:ext uri="{FF2B5EF4-FFF2-40B4-BE49-F238E27FC236}">
                <a16:creationId xmlns:a16="http://schemas.microsoft.com/office/drawing/2014/main" id="{ADBCD565-E2C4-4C67-BFF5-B15385A4C2D2}"/>
              </a:ext>
            </a:extLst>
          </p:cNvPr>
          <p:cNvSpPr txBox="1"/>
          <p:nvPr/>
        </p:nvSpPr>
        <p:spPr>
          <a:xfrm>
            <a:off x="768211" y="3701990"/>
            <a:ext cx="9155391" cy="3370153"/>
          </a:xfrm>
          <a:prstGeom prst="rect">
            <a:avLst/>
          </a:prstGeom>
          <a:noFill/>
        </p:spPr>
        <p:txBody>
          <a:bodyPr wrap="square" rtlCol="0">
            <a:spAutoFit/>
          </a:bodyPr>
          <a:lstStyle/>
          <a:p>
            <a:pPr marL="361950" indent="-361950">
              <a:spcBef>
                <a:spcPts val="1800"/>
              </a:spcBef>
              <a:buSzPct val="75000"/>
              <a:buFont typeface="Arial" panose="020B0604020202020204" pitchFamily="34" charset="0"/>
              <a:buChar char="•"/>
            </a:pPr>
            <a:r>
              <a:rPr lang="en-NZ" sz="2400" dirty="0">
                <a:solidFill>
                  <a:schemeClr val="bg1"/>
                </a:solidFill>
                <a:latin typeface="Arial" panose="020B0604020202020204" pitchFamily="34" charset="0"/>
                <a:cs typeface="Arial" panose="020B0604020202020204" pitchFamily="34" charset="0"/>
              </a:rPr>
              <a:t>An online database used by some lecturers to match your assignment against journal articles, books and other assignments.</a:t>
            </a:r>
          </a:p>
          <a:p>
            <a:pPr>
              <a:spcBef>
                <a:spcPts val="1800"/>
              </a:spcBef>
              <a:buSzPct val="75000"/>
            </a:pPr>
            <a:r>
              <a:rPr lang="en-NZ" sz="2400" dirty="0">
                <a:solidFill>
                  <a:schemeClr val="bg1"/>
                </a:solidFill>
                <a:latin typeface="Arial" panose="020B0604020202020204" pitchFamily="34" charset="0"/>
                <a:cs typeface="Arial" panose="020B0604020202020204" pitchFamily="34" charset="0"/>
              </a:rPr>
              <a:t>Turnitin produces an “originality report” indicating: </a:t>
            </a:r>
          </a:p>
          <a:p>
            <a:pPr marL="714375" lvl="1" indent="-257175">
              <a:spcBef>
                <a:spcPts val="1800"/>
              </a:spcBef>
              <a:buSzPct val="75000"/>
              <a:buFont typeface="Courier New" panose="02070309020205020404" pitchFamily="49" charset="0"/>
              <a:buChar char="o"/>
            </a:pPr>
            <a:r>
              <a:rPr lang="en-NZ" sz="2400" dirty="0">
                <a:solidFill>
                  <a:schemeClr val="bg1"/>
                </a:solidFill>
                <a:latin typeface="Arial" panose="020B0604020202020204" pitchFamily="34" charset="0"/>
                <a:cs typeface="Arial" panose="020B0604020202020204" pitchFamily="34" charset="0"/>
              </a:rPr>
              <a:t>Where text in an assignment matches other text already in Turnitin</a:t>
            </a:r>
          </a:p>
          <a:p>
            <a:pPr marL="714375" lvl="1" indent="-257175">
              <a:spcBef>
                <a:spcPts val="1800"/>
              </a:spcBef>
              <a:buSzPct val="75000"/>
              <a:buFont typeface="Courier New" panose="02070309020205020404" pitchFamily="49" charset="0"/>
              <a:buChar char="o"/>
            </a:pPr>
            <a:r>
              <a:rPr lang="en-NZ" sz="2400" dirty="0">
                <a:solidFill>
                  <a:schemeClr val="bg1"/>
                </a:solidFill>
                <a:latin typeface="Arial" panose="020B0604020202020204" pitchFamily="34" charset="0"/>
                <a:cs typeface="Arial" panose="020B0604020202020204" pitchFamily="34" charset="0"/>
              </a:rPr>
              <a:t>What the source is</a:t>
            </a:r>
          </a:p>
        </p:txBody>
      </p:sp>
    </p:spTree>
    <p:extLst>
      <p:ext uri="{BB962C8B-B14F-4D97-AF65-F5344CB8AC3E}">
        <p14:creationId xmlns:p14="http://schemas.microsoft.com/office/powerpoint/2010/main" val="335249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F6D1E73E-B45B-47F7-A7F4-4E09A88EC6DB}"/>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dirty="0"/>
              <a:t>Three scenarios</a:t>
            </a:r>
            <a:endParaRPr lang="en-NZ" dirty="0"/>
          </a:p>
        </p:txBody>
      </p:sp>
      <p:sp>
        <p:nvSpPr>
          <p:cNvPr id="2" name="Text Placeholder 1">
            <a:extLst>
              <a:ext uri="{FF2B5EF4-FFF2-40B4-BE49-F238E27FC236}">
                <a16:creationId xmlns:a16="http://schemas.microsoft.com/office/drawing/2014/main" id="{891C07D8-D465-8C48-A46C-26E3A2B5AE06}"/>
              </a:ext>
            </a:extLst>
          </p:cNvPr>
          <p:cNvSpPr>
            <a:spLocks noGrp="1"/>
          </p:cNvSpPr>
          <p:nvPr>
            <p:ph type="body" sz="quarter" idx="10"/>
          </p:nvPr>
        </p:nvSpPr>
        <p:spPr>
          <a:xfrm>
            <a:off x="768211" y="2562225"/>
            <a:ext cx="9155391" cy="1096441"/>
          </a:xfrm>
        </p:spPr>
        <p:txBody>
          <a:bodyPr>
            <a:normAutofit/>
          </a:bodyPr>
          <a:lstStyle/>
          <a:p>
            <a:r>
              <a:rPr lang="en-US" sz="5400" dirty="0">
                <a:latin typeface="Arial" panose="020B0604020202020204" pitchFamily="34" charset="0"/>
                <a:cs typeface="Arial" panose="020B0604020202020204" pitchFamily="34" charset="0"/>
              </a:rPr>
              <a:t>Three scenarios</a:t>
            </a:r>
          </a:p>
        </p:txBody>
      </p:sp>
      <p:sp>
        <p:nvSpPr>
          <p:cNvPr id="4" name="TextBox 3">
            <a:extLst>
              <a:ext uri="{FF2B5EF4-FFF2-40B4-BE49-F238E27FC236}">
                <a16:creationId xmlns:a16="http://schemas.microsoft.com/office/drawing/2014/main" id="{0740F8ED-F007-4F1C-9ACD-A5A8BFC1EA8C}"/>
              </a:ext>
            </a:extLst>
          </p:cNvPr>
          <p:cNvSpPr txBox="1"/>
          <p:nvPr/>
        </p:nvSpPr>
        <p:spPr>
          <a:xfrm>
            <a:off x="768210" y="3473560"/>
            <a:ext cx="9155391" cy="1354217"/>
          </a:xfrm>
          <a:prstGeom prst="rect">
            <a:avLst/>
          </a:prstGeom>
          <a:noFill/>
        </p:spPr>
        <p:txBody>
          <a:bodyPr wrap="square" rtlCol="0">
            <a:spAutoFit/>
          </a:bodyPr>
          <a:lstStyle/>
          <a:p>
            <a:pPr algn="ctr">
              <a:spcAft>
                <a:spcPts val="1200"/>
              </a:spcAft>
            </a:pPr>
            <a:r>
              <a:rPr lang="en-US" sz="4000" dirty="0">
                <a:solidFill>
                  <a:schemeClr val="bg1"/>
                </a:solidFill>
                <a:latin typeface="Arial" panose="020B0604020202020204" pitchFamily="34" charset="0"/>
                <a:cs typeface="Arial" panose="020B0604020202020204" pitchFamily="34" charset="0"/>
              </a:rPr>
              <a:t>What is and isn’t plagiarism?</a:t>
            </a:r>
          </a:p>
          <a:p>
            <a:pPr algn="ctr"/>
            <a:endParaRPr lang="en-US" sz="3200" dirty="0"/>
          </a:p>
        </p:txBody>
      </p:sp>
    </p:spTree>
    <p:extLst>
      <p:ext uri="{BB962C8B-B14F-4D97-AF65-F5344CB8AC3E}">
        <p14:creationId xmlns:p14="http://schemas.microsoft.com/office/powerpoint/2010/main" val="963324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a:extLst>
              <a:ext uri="{FF2B5EF4-FFF2-40B4-BE49-F238E27FC236}">
                <a16:creationId xmlns:a16="http://schemas.microsoft.com/office/drawing/2014/main" id="{B2E27F3E-2BE5-4C0A-835E-C6B1FF3125C1}"/>
              </a:ext>
              <a:ext uri="{C183D7F6-B498-43B3-948B-1728B52AA6E4}">
                <adec:decorative xmlns:adec="http://schemas.microsoft.com/office/drawing/2017/decorative" val="1"/>
              </a:ext>
            </a:extLst>
          </p:cNvPr>
          <p:cNvSpPr>
            <a:spLocks noGrp="1"/>
          </p:cNvSpPr>
          <p:nvPr>
            <p:ph type="title" idx="4294967295"/>
          </p:nvPr>
        </p:nvSpPr>
        <p:spPr/>
        <p:txBody>
          <a:bodyPr/>
          <a:lstStyle/>
          <a:p>
            <a:r>
              <a:rPr lang="en-US" dirty="0"/>
              <a:t>Is this plagiarism? #1</a:t>
            </a:r>
            <a:endParaRPr lang="en-NZ" dirty="0"/>
          </a:p>
        </p:txBody>
      </p:sp>
      <p:sp>
        <p:nvSpPr>
          <p:cNvPr id="2" name="Text Placeholder 1">
            <a:extLst>
              <a:ext uri="{FF2B5EF4-FFF2-40B4-BE49-F238E27FC236}">
                <a16:creationId xmlns:a16="http://schemas.microsoft.com/office/drawing/2014/main" id="{A9DB4C81-5905-C242-8AD3-DA0921F372C1}"/>
              </a:ext>
            </a:extLst>
          </p:cNvPr>
          <p:cNvSpPr>
            <a:spLocks noGrp="1"/>
          </p:cNvSpPr>
          <p:nvPr>
            <p:ph type="body" sz="quarter" idx="10"/>
          </p:nvPr>
        </p:nvSpPr>
        <p:spPr/>
        <p:txBody>
          <a:bodyPr>
            <a:noAutofit/>
          </a:bodyPr>
          <a:lstStyle/>
          <a:p>
            <a:r>
              <a:rPr lang="en-US" sz="4000" dirty="0">
                <a:latin typeface="Arial" panose="020B0604020202020204" pitchFamily="34" charset="0"/>
                <a:cs typeface="Arial" panose="020B0604020202020204" pitchFamily="34" charset="0"/>
              </a:rPr>
              <a:t>Is this plagiarism? #1</a:t>
            </a:r>
          </a:p>
        </p:txBody>
      </p:sp>
      <p:sp>
        <p:nvSpPr>
          <p:cNvPr id="11" name="TextBox 10">
            <a:extLst>
              <a:ext uri="{FF2B5EF4-FFF2-40B4-BE49-F238E27FC236}">
                <a16:creationId xmlns:a16="http://schemas.microsoft.com/office/drawing/2014/main" id="{D9660C68-0DB7-43F0-B37E-CA50A0F763F2}"/>
              </a:ext>
            </a:extLst>
          </p:cNvPr>
          <p:cNvSpPr txBox="1"/>
          <p:nvPr/>
        </p:nvSpPr>
        <p:spPr>
          <a:xfrm>
            <a:off x="735062" y="2380590"/>
            <a:ext cx="6217531" cy="707886"/>
          </a:xfrm>
          <a:prstGeom prst="rect">
            <a:avLst/>
          </a:prstGeom>
          <a:noFill/>
        </p:spPr>
        <p:txBody>
          <a:bodyPr wrap="square" rtlCol="0">
            <a:spAutoFit/>
          </a:bodyPr>
          <a:lstStyle/>
          <a:p>
            <a:r>
              <a:rPr lang="en-US" sz="4000" b="1" i="1" dirty="0">
                <a:solidFill>
                  <a:srgbClr val="043163"/>
                </a:solidFill>
                <a:latin typeface="Arial" panose="020B0604020202020204" pitchFamily="34" charset="0"/>
                <a:cs typeface="Arial" panose="020B0604020202020204" pitchFamily="34" charset="0"/>
              </a:rPr>
              <a:t>#1: Sarah</a:t>
            </a:r>
          </a:p>
        </p:txBody>
      </p:sp>
      <p:sp>
        <p:nvSpPr>
          <p:cNvPr id="7" name="TextBox 6">
            <a:extLst>
              <a:ext uri="{FF2B5EF4-FFF2-40B4-BE49-F238E27FC236}">
                <a16:creationId xmlns:a16="http://schemas.microsoft.com/office/drawing/2014/main" id="{ADBCD565-E2C4-4C67-BFF5-B15385A4C2D2}"/>
              </a:ext>
            </a:extLst>
          </p:cNvPr>
          <p:cNvSpPr txBox="1"/>
          <p:nvPr/>
        </p:nvSpPr>
        <p:spPr>
          <a:xfrm>
            <a:off x="675363" y="3373875"/>
            <a:ext cx="9155391" cy="2123658"/>
          </a:xfrm>
          <a:prstGeom prst="rect">
            <a:avLst/>
          </a:prstGeom>
          <a:noFill/>
        </p:spPr>
        <p:txBody>
          <a:bodyPr wrap="square" rtlCol="0">
            <a:spAutoFit/>
          </a:bodyPr>
          <a:lstStyle/>
          <a:p>
            <a:pPr lvl="0" defTabSz="914400" fontAlgn="base">
              <a:spcBef>
                <a:spcPct val="20000"/>
              </a:spcBef>
              <a:spcAft>
                <a:spcPts val="1800"/>
              </a:spcAft>
              <a:buSzPct val="75000"/>
            </a:pPr>
            <a:r>
              <a:rPr lang="en-NZ" sz="2200" dirty="0">
                <a:solidFill>
                  <a:prstClr val="white"/>
                </a:solidFill>
                <a:latin typeface="Arial" pitchFamily="34" charset="0"/>
                <a:ea typeface="ＭＳ Ｐゴシック" charset="0"/>
                <a:cs typeface="Arial" pitchFamily="34" charset="0"/>
              </a:rPr>
              <a:t>Sarah was new to Massey. One of her friends, Emily, was a second year student who had completed the same paper the year before. As she was new and nervous about studying, Sarah asked Emily for help. Emily gave Sarah a copy of her essay for the same paper, and unknown to Emily, Sarah modelled her answer on it by copying large chunks of information. </a:t>
            </a:r>
          </a:p>
        </p:txBody>
      </p:sp>
      <p:sp>
        <p:nvSpPr>
          <p:cNvPr id="10" name="TextBox 9">
            <a:extLst>
              <a:ext uri="{FF2B5EF4-FFF2-40B4-BE49-F238E27FC236}">
                <a16:creationId xmlns:a16="http://schemas.microsoft.com/office/drawing/2014/main" id="{E08446B9-54FC-45D9-B0CD-FABEAC8EE83A}"/>
              </a:ext>
            </a:extLst>
          </p:cNvPr>
          <p:cNvSpPr txBox="1"/>
          <p:nvPr/>
        </p:nvSpPr>
        <p:spPr>
          <a:xfrm>
            <a:off x="768211" y="5612529"/>
            <a:ext cx="8832989" cy="1015663"/>
          </a:xfrm>
          <a:prstGeom prst="rect">
            <a:avLst/>
          </a:prstGeom>
          <a:noFill/>
        </p:spPr>
        <p:txBody>
          <a:bodyPr wrap="square" rtlCol="0">
            <a:spAutoFit/>
          </a:bodyPr>
          <a:lstStyle/>
          <a:p>
            <a:r>
              <a:rPr lang="en-NZ" sz="2000" b="1" i="1" dirty="0">
                <a:solidFill>
                  <a:srgbClr val="D9992F"/>
                </a:solidFill>
                <a:latin typeface="Arial" panose="020B0604020202020204" pitchFamily="34" charset="0"/>
                <a:ea typeface="ＭＳ Ｐゴシック" charset="0"/>
                <a:cs typeface="Arial" pitchFamily="34" charset="0"/>
              </a:rPr>
              <a:t>Did Sarah plagiarise? Did Emily plagiarise?</a:t>
            </a:r>
            <a:endParaRPr lang="en-NZ" sz="2000" dirty="0">
              <a:solidFill>
                <a:srgbClr val="D9992F"/>
              </a:solidFill>
              <a:latin typeface="Arial" panose="020B0604020202020204" pitchFamily="34" charset="0"/>
              <a:cs typeface="Arial" panose="020B0604020202020204" pitchFamily="34" charset="0"/>
            </a:endParaRPr>
          </a:p>
          <a:p>
            <a:endParaRPr lang="en-NZ" sz="2000" b="1" i="1" dirty="0">
              <a:solidFill>
                <a:srgbClr val="D9992F"/>
              </a:solidFill>
              <a:latin typeface="Arial" panose="020B0604020202020204" pitchFamily="34" charset="0"/>
              <a:ea typeface="ＭＳ Ｐゴシック" charset="0"/>
              <a:cs typeface="Arial" pitchFamily="34" charset="0"/>
            </a:endParaRPr>
          </a:p>
          <a:p>
            <a:r>
              <a:rPr lang="en-NZ" sz="2000" dirty="0">
                <a:solidFill>
                  <a:srgbClr val="D9992F"/>
                </a:solidFill>
                <a:latin typeface="Arial" panose="020B0604020202020204" pitchFamily="34" charset="0"/>
                <a:ea typeface="ＭＳ Ｐゴシック" charset="0"/>
                <a:cs typeface="Arial" panose="020B0604020202020204" pitchFamily="34" charset="0"/>
              </a:rPr>
              <a:t>(Write ‘yes’ or ‘no’ in chat</a:t>
            </a:r>
            <a:r>
              <a:rPr lang="en-NZ" dirty="0">
                <a:solidFill>
                  <a:srgbClr val="D9992F"/>
                </a:solidFill>
                <a:latin typeface="Arial" panose="020B0604020202020204" pitchFamily="34" charset="0"/>
                <a:ea typeface="ＭＳ Ｐゴシック" charset="0"/>
                <a:cs typeface="Arial" panose="020B0604020202020204" pitchFamily="34" charset="0"/>
              </a:rPr>
              <a:t>)</a:t>
            </a:r>
            <a:endParaRPr lang="en-NZ" sz="2000" b="1" i="1" dirty="0">
              <a:solidFill>
                <a:srgbClr val="D9992F"/>
              </a:solidFill>
              <a:latin typeface="Arial" panose="020B0604020202020204" pitchFamily="34" charset="0"/>
              <a:ea typeface="ＭＳ Ｐゴシック" charset="0"/>
              <a:cs typeface="Arial" pitchFamily="34" charset="0"/>
            </a:endParaRPr>
          </a:p>
        </p:txBody>
      </p:sp>
    </p:spTree>
    <p:extLst>
      <p:ext uri="{BB962C8B-B14F-4D97-AF65-F5344CB8AC3E}">
        <p14:creationId xmlns:p14="http://schemas.microsoft.com/office/powerpoint/2010/main" val="14697598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mment xmlns="7f35d26a-4140-43ec-9fda-33ed6b790edf" xsi:nil="true"/>
    <TaxCatchAll xmlns="dc379fb1-e443-490d-83c3-5a162dd70eeb" xsi:nil="true"/>
    <lcf76f155ced4ddcb4097134ff3c332f xmlns="7f35d26a-4140-43ec-9fda-33ed6b790ed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C07AA112A82F64F9B26E027F0CF1D98" ma:contentTypeVersion="17" ma:contentTypeDescription="Create a new document." ma:contentTypeScope="" ma:versionID="73c06e7eefb9a856999725a90d9dd5ea">
  <xsd:schema xmlns:xsd="http://www.w3.org/2001/XMLSchema" xmlns:xs="http://www.w3.org/2001/XMLSchema" xmlns:p="http://schemas.microsoft.com/office/2006/metadata/properties" xmlns:ns2="7f35d26a-4140-43ec-9fda-33ed6b790edf" xmlns:ns3="dc379fb1-e443-490d-83c3-5a162dd70eeb" targetNamespace="http://schemas.microsoft.com/office/2006/metadata/properties" ma:root="true" ma:fieldsID="f34a231befe3b058671e76f4e839f7b3" ns2:_="" ns3:_="">
    <xsd:import namespace="7f35d26a-4140-43ec-9fda-33ed6b790edf"/>
    <xsd:import namespace="dc379fb1-e443-490d-83c3-5a162dd70e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Location" minOccurs="0"/>
                <xsd:element ref="ns2:MediaServiceOCR" minOccurs="0"/>
                <xsd:element ref="ns2:Comment"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5d26a-4140-43ec-9fda-33ed6b790ed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Comment" ma:index="16" nillable="true" ma:displayName="Comment" ma:description="Hey it's cool seeing the feedback. I got sore eyes from reading the columns with written feedback though - any chance these can be reformatted easily, or is it a manual job?" ma:format="Dropdown" ma:internalName="Comment">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02f2cb-a6fe-4896-bd1d-a708f10bb3e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379fb1-e443-490d-83c3-5a162dd70ee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649b6b23-f73f-481e-881e-59d3f8171952}" ma:internalName="TaxCatchAll" ma:showField="CatchAllData" ma:web="dc379fb1-e443-490d-83c3-5a162dd70e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D0B311-1E45-480B-9581-C55D6D548BA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D62386-E83B-4823-946F-0DB1F109498D}"/>
</file>

<file path=customXml/itemProps3.xml><?xml version="1.0" encoding="utf-8"?>
<ds:datastoreItem xmlns:ds="http://schemas.openxmlformats.org/officeDocument/2006/customXml" ds:itemID="{7B5A960F-80EE-4006-B689-5D0991AB9D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2102</TotalTime>
  <Words>2318</Words>
  <Application>Microsoft Office PowerPoint</Application>
  <PresentationFormat>Custom</PresentationFormat>
  <Paragraphs>209</Paragraphs>
  <Slides>31</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31</vt:i4>
      </vt:variant>
    </vt:vector>
  </HeadingPairs>
  <TitlesOfParts>
    <vt:vector size="41" baseType="lpstr">
      <vt:lpstr>Arial</vt:lpstr>
      <vt:lpstr>Arial Nova</vt:lpstr>
      <vt:lpstr>Articulate Light</vt:lpstr>
      <vt:lpstr>Calibri</vt:lpstr>
      <vt:lpstr>Calibri Light</vt:lpstr>
      <vt:lpstr>Courier New</vt:lpstr>
      <vt:lpstr>Gill Sans MT</vt:lpstr>
      <vt:lpstr>Univers</vt:lpstr>
      <vt:lpstr>Office Theme</vt:lpstr>
      <vt:lpstr>Gallery</vt:lpstr>
      <vt:lpstr>Introduction</vt:lpstr>
      <vt:lpstr>Learning outcomes</vt:lpstr>
      <vt:lpstr>What is it plagiarism?</vt:lpstr>
      <vt:lpstr>Plagiarism &amp; Academic Integrity</vt:lpstr>
      <vt:lpstr>The plagiarism spectrum</vt:lpstr>
      <vt:lpstr>The Plagiarism Spectrum (continued…)</vt:lpstr>
      <vt:lpstr>Turnitin</vt:lpstr>
      <vt:lpstr>Three scenarios</vt:lpstr>
      <vt:lpstr>Is this plagiarism? #1</vt:lpstr>
      <vt:lpstr>The verdict #1</vt:lpstr>
      <vt:lpstr>Penalty</vt:lpstr>
      <vt:lpstr>Is this plagiarism? # 2</vt:lpstr>
      <vt:lpstr>The verdict #2</vt:lpstr>
      <vt:lpstr>Is this plagiarism? # 3</vt:lpstr>
      <vt:lpstr>The verdict #3</vt:lpstr>
      <vt:lpstr>Three ways to avoid plagiarism</vt:lpstr>
      <vt:lpstr>Who said what?</vt:lpstr>
      <vt:lpstr>When to provide a reference?</vt:lpstr>
      <vt:lpstr>What is Paraphrasing?</vt:lpstr>
      <vt:lpstr>ways to paraphrase #1</vt:lpstr>
      <vt:lpstr>How to paraphrase example</vt:lpstr>
      <vt:lpstr>Steps for paraphrasing – First way</vt:lpstr>
      <vt:lpstr>ways to paraphrase #2</vt:lpstr>
      <vt:lpstr>Give it a go</vt:lpstr>
      <vt:lpstr>Using those paraphrasing methods</vt:lpstr>
      <vt:lpstr>When paraphrasing…</vt:lpstr>
      <vt:lpstr>The Study Up Resource webpage</vt:lpstr>
      <vt:lpstr>Top tips for note taking</vt:lpstr>
      <vt:lpstr>Summary</vt:lpstr>
      <vt:lpstr>Centre for learner success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Helliwell</dc:creator>
  <cp:lastModifiedBy>Cherie Todd-Williamson</cp:lastModifiedBy>
  <cp:revision>151</cp:revision>
  <dcterms:created xsi:type="dcterms:W3CDTF">2018-10-07T18:50:30Z</dcterms:created>
  <dcterms:modified xsi:type="dcterms:W3CDTF">2022-02-08T23:47:40Z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0x0101008C07AA112A82F64F9B26E027F0CF1D98</vt:lpwstr>
  </property>
  <property fmtid="{D5CDD505-2E9C-101B-9397-08002B2CF9AE}" pid="3" name="MSIP_Label_bd9e4d68-54d0-40a5-8c9a-85a36c87352c_Enabled">
    <vt:lpwstr>true</vt:lpwstr>
  </property>
  <property fmtid="{D5CDD505-2E9C-101B-9397-08002B2CF9AE}" pid="4" name="MSIP_Label_bd9e4d68-54d0-40a5-8c9a-85a36c87352c_SetDate">
    <vt:lpwstr>2021-12-06T00:31:59Z</vt:lpwstr>
  </property>
  <property fmtid="{D5CDD505-2E9C-101B-9397-08002B2CF9AE}" pid="5" name="MSIP_Label_bd9e4d68-54d0-40a5-8c9a-85a36c87352c_Method">
    <vt:lpwstr>Privileged</vt:lpwstr>
  </property>
  <property fmtid="{D5CDD505-2E9C-101B-9397-08002B2CF9AE}" pid="6" name="MSIP_Label_bd9e4d68-54d0-40a5-8c9a-85a36c87352c_Name">
    <vt:lpwstr>Unclassified</vt:lpwstr>
  </property>
  <property fmtid="{D5CDD505-2E9C-101B-9397-08002B2CF9AE}" pid="7" name="MSIP_Label_bd9e4d68-54d0-40a5-8c9a-85a36c87352c_SiteId">
    <vt:lpwstr>388728e1-bbd0-4378-98dc-f8682e644300</vt:lpwstr>
  </property>
  <property fmtid="{D5CDD505-2E9C-101B-9397-08002B2CF9AE}" pid="8" name="MSIP_Label_bd9e4d68-54d0-40a5-8c9a-85a36c87352c_ActionId">
    <vt:lpwstr>633f486a-4c47-41ce-a8ec-44676939f5ed</vt:lpwstr>
  </property>
  <property fmtid="{D5CDD505-2E9C-101B-9397-08002B2CF9AE}" pid="9" name="MSIP_Label_bd9e4d68-54d0-40a5-8c9a-85a36c87352c_ContentBits">
    <vt:lpwstr>0</vt:lpwstr>
  </property>
</Properties>
</file>