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785" r:id="rId5"/>
    <p:sldId id="261" r:id="rId6"/>
    <p:sldId id="789" r:id="rId7"/>
    <p:sldId id="790" r:id="rId8"/>
    <p:sldId id="791" r:id="rId9"/>
    <p:sldId id="792" r:id="rId10"/>
    <p:sldId id="814" r:id="rId11"/>
    <p:sldId id="816" r:id="rId12"/>
    <p:sldId id="817" r:id="rId13"/>
    <p:sldId id="818" r:id="rId14"/>
    <p:sldId id="793" r:id="rId15"/>
    <p:sldId id="819" r:id="rId16"/>
    <p:sldId id="820" r:id="rId17"/>
    <p:sldId id="821" r:id="rId18"/>
    <p:sldId id="796" r:id="rId19"/>
    <p:sldId id="822" r:id="rId20"/>
    <p:sldId id="823" r:id="rId21"/>
    <p:sldId id="824" r:id="rId22"/>
    <p:sldId id="825" r:id="rId23"/>
    <p:sldId id="797" r:id="rId24"/>
    <p:sldId id="826" r:id="rId25"/>
    <p:sldId id="827" r:id="rId26"/>
    <p:sldId id="828" r:id="rId27"/>
    <p:sldId id="829" r:id="rId28"/>
    <p:sldId id="830" r:id="rId29"/>
    <p:sldId id="832" r:id="rId30"/>
    <p:sldId id="831" r:id="rId31"/>
    <p:sldId id="798" r:id="rId32"/>
    <p:sldId id="810" r:id="rId33"/>
    <p:sldId id="833" r:id="rId34"/>
    <p:sldId id="812"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A024"/>
    <a:srgbClr val="0467B8"/>
    <a:srgbClr val="06498D"/>
    <a:srgbClr val="1845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A683A0-BDA8-77D6-011D-04EFB64D0305}" v="1" dt="2024-03-05T03:52:57.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565" autoAdjust="0"/>
  </p:normalViewPr>
  <p:slideViewPr>
    <p:cSldViewPr snapToGrid="0">
      <p:cViewPr varScale="1">
        <p:scale>
          <a:sx n="89" d="100"/>
          <a:sy n="89" d="100"/>
        </p:scale>
        <p:origin x="8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Lyons" userId="S::kslyons@massey.ac.nz::4cbeae09-d14d-4fc0-ab92-067e2b73f54d" providerId="AD" clId="Web-{6DA683A0-BDA8-77D6-011D-04EFB64D0305}"/>
    <pc:docChg chg="modSld">
      <pc:chgData name="Katherine Lyons" userId="S::kslyons@massey.ac.nz::4cbeae09-d14d-4fc0-ab92-067e2b73f54d" providerId="AD" clId="Web-{6DA683A0-BDA8-77D6-011D-04EFB64D0305}" dt="2024-03-05T03:52:57.141" v="0" actId="20577"/>
      <pc:docMkLst>
        <pc:docMk/>
      </pc:docMkLst>
      <pc:sldChg chg="modSp">
        <pc:chgData name="Katherine Lyons" userId="S::kslyons@massey.ac.nz::4cbeae09-d14d-4fc0-ab92-067e2b73f54d" providerId="AD" clId="Web-{6DA683A0-BDA8-77D6-011D-04EFB64D0305}" dt="2024-03-05T03:52:57.141" v="0" actId="20577"/>
        <pc:sldMkLst>
          <pc:docMk/>
          <pc:sldMk cId="1308984058" sldId="785"/>
        </pc:sldMkLst>
        <pc:spChg chg="mod">
          <ac:chgData name="Katherine Lyons" userId="S::kslyons@massey.ac.nz::4cbeae09-d14d-4fc0-ab92-067e2b73f54d" providerId="AD" clId="Web-{6DA683A0-BDA8-77D6-011D-04EFB64D0305}" dt="2024-03-05T03:52:57.141" v="0" actId="20577"/>
          <ac:spMkLst>
            <pc:docMk/>
            <pc:sldMk cId="1308984058" sldId="785"/>
            <ac:spMk id="2" creationId="{4134FB95-303A-B821-B3A3-67B3F86930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322D1-794A-4C40-9C2A-3A1D3C054206}" type="datetimeFigureOut">
              <a:rPr lang="en-NZ" smtClean="0"/>
              <a:t>4/03/2024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B5EA9-B300-401E-B52C-F2EDB654EAD5}" type="slidenum">
              <a:rPr lang="en-NZ" smtClean="0"/>
              <a:t>‹#›</a:t>
            </a:fld>
            <a:endParaRPr lang="en-NZ"/>
          </a:p>
        </p:txBody>
      </p:sp>
    </p:spTree>
    <p:extLst>
      <p:ext uri="{BB962C8B-B14F-4D97-AF65-F5344CB8AC3E}">
        <p14:creationId xmlns:p14="http://schemas.microsoft.com/office/powerpoint/2010/main" val="321942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a:t>
            </a:fld>
            <a:endParaRPr lang="en-NZ"/>
          </a:p>
        </p:txBody>
      </p:sp>
    </p:spTree>
    <p:extLst>
      <p:ext uri="{BB962C8B-B14F-4D97-AF65-F5344CB8AC3E}">
        <p14:creationId xmlns:p14="http://schemas.microsoft.com/office/powerpoint/2010/main" val="1928103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91D0-6DEE-A928-9F23-E01BAE840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C0BA5968-ADC5-260C-C351-25F33E5AE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pic>
        <p:nvPicPr>
          <p:cNvPr id="8" name="Picture 7">
            <a:extLst>
              <a:ext uri="{FF2B5EF4-FFF2-40B4-BE49-F238E27FC236}">
                <a16:creationId xmlns:a16="http://schemas.microsoft.com/office/drawing/2014/main" id="{1FC93311-E3B4-98BD-8EA4-56F914CD39B4}"/>
              </a:ext>
            </a:extLst>
          </p:cNvPr>
          <p:cNvPicPr>
            <a:picLocks noChangeAspect="1"/>
          </p:cNvPicPr>
          <p:nvPr userDrawn="1"/>
        </p:nvPicPr>
        <p:blipFill>
          <a:blip r:embed="rId2"/>
          <a:stretch>
            <a:fillRect/>
          </a:stretch>
        </p:blipFill>
        <p:spPr>
          <a:xfrm>
            <a:off x="0" y="-13038"/>
            <a:ext cx="12192000" cy="6858000"/>
          </a:xfrm>
          <a:prstGeom prst="rect">
            <a:avLst/>
          </a:prstGeom>
        </p:spPr>
      </p:pic>
      <p:pic>
        <p:nvPicPr>
          <p:cNvPr id="9" name="Picture 8" descr="STUDYUP: KNOWLEDGE TO GO">
            <a:hlinkClick r:id="rId3"/>
            <a:extLst>
              <a:ext uri="{FF2B5EF4-FFF2-40B4-BE49-F238E27FC236}">
                <a16:creationId xmlns:a16="http://schemas.microsoft.com/office/drawing/2014/main" id="{127919C4-9C80-DDE7-240C-0CD34D9FE806}"/>
              </a:ext>
            </a:extLst>
          </p:cNvPr>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10" name="Picture 9" descr="Centre for Learner Success logo">
            <a:extLst>
              <a:ext uri="{FF2B5EF4-FFF2-40B4-BE49-F238E27FC236}">
                <a16:creationId xmlns:a16="http://schemas.microsoft.com/office/drawing/2014/main" id="{44879FC5-CA8B-EC8A-3C3A-EE0541ECB0BF}"/>
              </a:ext>
            </a:extLst>
          </p:cNvPr>
          <p:cNvPicPr>
            <a:picLocks noChangeAspect="1"/>
          </p:cNvPicPr>
          <p:nvPr userDrawn="1"/>
        </p:nvPicPr>
        <p:blipFill>
          <a:blip r:embed="rId5"/>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84786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F991-F411-9241-B650-867972C4AE7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30094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13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C322-1783-19A1-E136-3F3C7B0A696D}"/>
              </a:ext>
            </a:extLst>
          </p:cNvPr>
          <p:cNvSpPr>
            <a:spLocks noGrp="1"/>
          </p:cNvSpPr>
          <p:nvPr>
            <p:ph type="title"/>
          </p:nvPr>
        </p:nvSpPr>
        <p:spPr>
          <a:xfrm>
            <a:off x="962187" y="681037"/>
            <a:ext cx="10103603" cy="1122255"/>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CFAF0139-0EB8-FD59-B2CD-28990E58F7B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5416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027860-4EFE-2D1D-6907-5555DE6678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752D9C5F-9130-CE90-A94F-2F052B4F696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6994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AF9B-7F62-DFFC-1E38-4EFC95C5D4F6}"/>
              </a:ext>
            </a:extLst>
          </p:cNvPr>
          <p:cNvSpPr>
            <a:spLocks noGrp="1"/>
          </p:cNvSpPr>
          <p:nvPr>
            <p:ph type="title"/>
          </p:nvPr>
        </p:nvSpPr>
        <p:spPr>
          <a:xfrm>
            <a:off x="838200" y="736169"/>
            <a:ext cx="10235339" cy="954519"/>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AD3827-5EEA-3E88-874C-A18A639AD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F03533B-2755-1575-162F-555287E255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517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1DBB-532A-A3CE-E0BF-B6B55C407F7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160F308-DED2-B021-2A02-F7CFDC73B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00153-F7AD-4B29-C912-169F3DB834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C92E1FC-B298-B211-FFDD-E8EAE4613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8112A-F38A-BA3F-B527-B133388F8F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08600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45EF-6A4A-5644-D25A-B1E4B12F33DD}"/>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93005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2C42DE-0A53-8157-04C7-E50507AB477A}"/>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62120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E009-5216-4099-844A-1B907BF7F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7AD194B-CF2F-7566-7860-66B06CC82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1C073F2-AFB1-20E1-B991-239749B37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84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A928-11F2-0B8F-3EEA-1900C1EB9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5794380-6628-67B5-9A7C-837D1EA0D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878DAB4-9B4B-DDCD-ECD9-ED638D164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198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owll.massey.ac.nz/about-OWLL/studyup.php"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4BEB1-18AE-A728-40C3-6AC6D1D29A21}"/>
              </a:ext>
            </a:extLst>
          </p:cNvPr>
          <p:cNvSpPr>
            <a:spLocks noGrp="1"/>
          </p:cNvSpPr>
          <p:nvPr>
            <p:ph type="title"/>
          </p:nvPr>
        </p:nvSpPr>
        <p:spPr>
          <a:xfrm>
            <a:off x="838200" y="803740"/>
            <a:ext cx="10281834" cy="886948"/>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6427470A-90E2-629F-D300-A384B2CA2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7" name="Picture 6" descr="STUDYUP: KNOWLEDGE TO GO">
            <a:hlinkClick r:id="rId14"/>
            <a:extLst>
              <a:ext uri="{FF2B5EF4-FFF2-40B4-BE49-F238E27FC236}">
                <a16:creationId xmlns:a16="http://schemas.microsoft.com/office/drawing/2014/main" id="{783C018D-E4EB-5E0C-D797-B726E88AFA62}"/>
              </a:ext>
            </a:extLst>
          </p:cNvPr>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9" name="Picture 8" descr="Centre for Learner Success logo">
            <a:extLst>
              <a:ext uri="{FF2B5EF4-FFF2-40B4-BE49-F238E27FC236}">
                <a16:creationId xmlns:a16="http://schemas.microsoft.com/office/drawing/2014/main" id="{2AC4DBD2-A407-8704-88F1-2B658DAA8645}"/>
              </a:ext>
            </a:extLst>
          </p:cNvPr>
          <p:cNvPicPr>
            <a:picLocks noChangeAspect="1"/>
          </p:cNvPicPr>
          <p:nvPr userDrawn="1"/>
        </p:nvPicPr>
        <p:blipFill>
          <a:blip r:embed="rId16"/>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212438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openxmlformats.org/officeDocument/2006/relationships/hyperlink" Target="https://stream.massey.ac.nz/mod/forum/view.php?id=4961941" TargetMode="External"/><Relationship Id="rId13" Type="http://schemas.openxmlformats.org/officeDocument/2006/relationships/hyperlink" Target="https://www.massey.ac.nz/massey/maori/maori-student-centre/maori-student-centre_home.cfm" TargetMode="External"/><Relationship Id="rId3" Type="http://schemas.openxmlformats.org/officeDocument/2006/relationships/hyperlink" Target="https://www.massey.ac.nz/ctlcontacts" TargetMode="External"/><Relationship Id="rId7" Type="http://schemas.openxmlformats.org/officeDocument/2006/relationships/hyperlink" Target="http://owll.massey.ac.nz/about-OWLL/workshops.php" TargetMode="External"/><Relationship Id="rId12" Type="http://schemas.openxmlformats.org/officeDocument/2006/relationships/hyperlink" Target="https://www.massey.ac.nz/student-life/pacific-massey/support-for-pacific-students-at-massey/centre-for-learner-success/" TargetMode="External"/><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hyperlink" Target="https://massey-nz.libcal.com/calendar/workshops?cid=11023&amp;t=g&amp;d=0000-00-00&amp;cal=11023&amp;inc=0" TargetMode="External"/><Relationship Id="rId11" Type="http://schemas.openxmlformats.org/officeDocument/2006/relationships/hyperlink" Target="https://www.massey.ac.nz/massey/student-life/services-and-resources/disability-services/disability-services_home.cfm" TargetMode="External"/><Relationship Id="rId5" Type="http://schemas.openxmlformats.org/officeDocument/2006/relationships/hyperlink" Target="https://www.massey.ac.nz/massey/student-life/services-and-resources/academic-skills-support/pre-reading/extramural-assignment-pre-reading-service.cfm" TargetMode="External"/><Relationship Id="rId10" Type="http://schemas.openxmlformats.org/officeDocument/2006/relationships/hyperlink" Target="http://owll.massey.ac.nz/index.php" TargetMode="External"/><Relationship Id="rId4" Type="http://schemas.openxmlformats.org/officeDocument/2006/relationships/hyperlink" Target="https://massey-nz.libcal.com/" TargetMode="External"/><Relationship Id="rId9" Type="http://schemas.openxmlformats.org/officeDocument/2006/relationships/hyperlink" Target="https://stream.massey.ac.nz/mod/forum/view.php?id=169"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learnersuccess@massey.ac.nz" TargetMode="External"/><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hyperlink" Target="https://massey-nz.libcal.com/"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FB95-303A-B821-B3A3-67B3F86930E9}"/>
              </a:ext>
            </a:extLst>
          </p:cNvPr>
          <p:cNvSpPr>
            <a:spLocks noGrp="1"/>
          </p:cNvSpPr>
          <p:nvPr>
            <p:ph type="ctrTitle"/>
          </p:nvPr>
        </p:nvSpPr>
        <p:spPr/>
        <p:txBody>
          <a:bodyPr/>
          <a:lstStyle/>
          <a:p>
            <a:r>
              <a:rPr lang="mi-NZ" dirty="0" err="1"/>
              <a:t>How</a:t>
            </a:r>
            <a:r>
              <a:rPr lang="mi-NZ"/>
              <a:t> to prepare for </a:t>
            </a:r>
            <a:r>
              <a:rPr lang="mi-NZ" dirty="0" err="1"/>
              <a:t>an</a:t>
            </a:r>
            <a:r>
              <a:rPr lang="mi-NZ" dirty="0"/>
              <a:t> </a:t>
            </a:r>
            <a:r>
              <a:rPr lang="mi-NZ" dirty="0" err="1"/>
              <a:t>exam</a:t>
            </a:r>
            <a:endParaRPr lang="en-NZ" dirty="0"/>
          </a:p>
        </p:txBody>
      </p:sp>
      <p:sp>
        <p:nvSpPr>
          <p:cNvPr id="4" name="Rectangle 3">
            <a:extLst>
              <a:ext uri="{FF2B5EF4-FFF2-40B4-BE49-F238E27FC236}">
                <a16:creationId xmlns:a16="http://schemas.microsoft.com/office/drawing/2014/main" id="{F6770C7D-FEFC-A67C-0E92-DDB552C38356}"/>
              </a:ext>
            </a:extLst>
          </p:cNvPr>
          <p:cNvSpPr/>
          <p:nvPr/>
        </p:nvSpPr>
        <p:spPr>
          <a:xfrm>
            <a:off x="350231" y="3899826"/>
            <a:ext cx="8784976" cy="1323439"/>
          </a:xfrm>
          <a:prstGeom prst="rect">
            <a:avLst/>
          </a:prstGeom>
        </p:spPr>
        <p:txBody>
          <a:bodyPr wrap="square">
            <a:spAutoFit/>
          </a:bodyPr>
          <a:lstStyle/>
          <a:p>
            <a:pPr eaLnBrk="0" hangingPunct="0">
              <a:defRPr/>
            </a:pPr>
            <a:r>
              <a:rPr lang="en-NZ" sz="2000" kern="0" dirty="0">
                <a:solidFill>
                  <a:schemeClr val="bg1"/>
                </a:solidFill>
                <a:latin typeface="Calibri" pitchFamily="34" charset="0"/>
                <a:cs typeface="Times New Roman" pitchFamily="18" charset="0"/>
              </a:rPr>
              <a:t>For more information, please see: </a:t>
            </a:r>
          </a:p>
          <a:p>
            <a:pPr eaLnBrk="0" hangingPunct="0">
              <a:defRPr/>
            </a:pPr>
            <a:r>
              <a:rPr lang="en-NZ" sz="2000" kern="0" dirty="0">
                <a:solidFill>
                  <a:schemeClr val="bg1"/>
                </a:solidFill>
                <a:latin typeface="Calibri" pitchFamily="34" charset="0"/>
                <a:cs typeface="Times New Roman" pitchFamily="18" charset="0"/>
              </a:rPr>
              <a:t>	Cottrell, S. (2007). </a:t>
            </a:r>
            <a:r>
              <a:rPr lang="en-NZ" sz="2000" i="1" kern="0" dirty="0">
                <a:solidFill>
                  <a:schemeClr val="bg1"/>
                </a:solidFill>
                <a:latin typeface="Calibri" pitchFamily="34" charset="0"/>
                <a:cs typeface="Times New Roman" pitchFamily="18" charset="0"/>
              </a:rPr>
              <a:t>The exam skills handbook. </a:t>
            </a:r>
            <a:r>
              <a:rPr lang="en-NZ" sz="2000" kern="0" dirty="0">
                <a:solidFill>
                  <a:schemeClr val="bg1"/>
                </a:solidFill>
                <a:latin typeface="Calibri" pitchFamily="34" charset="0"/>
                <a:cs typeface="Times New Roman" pitchFamily="18" charset="0"/>
              </a:rPr>
              <a:t>Palgrave Macmillan, and</a:t>
            </a:r>
          </a:p>
          <a:p>
            <a:pPr eaLnBrk="0" hangingPunct="0">
              <a:defRPr/>
            </a:pPr>
            <a:r>
              <a:rPr lang="en-NZ" sz="2000" kern="0" dirty="0">
                <a:solidFill>
                  <a:schemeClr val="bg1"/>
                </a:solidFill>
                <a:latin typeface="Calibri" pitchFamily="34" charset="0"/>
                <a:cs typeface="Times New Roman" pitchFamily="18" charset="0"/>
              </a:rPr>
              <a:t>	OWLL - http://owll.massey.ac.nz/main/tests-and-exams.php</a:t>
            </a:r>
          </a:p>
          <a:p>
            <a:pPr eaLnBrk="0" hangingPunct="0">
              <a:defRPr/>
            </a:pPr>
            <a:endParaRPr lang="en-NZ" sz="2000" kern="0" dirty="0">
              <a:solidFill>
                <a:schemeClr val="bg1"/>
              </a:solidFill>
              <a:latin typeface="Calibri" pitchFamily="34" charset="0"/>
              <a:cs typeface="Times New Roman" pitchFamily="18" charset="0"/>
            </a:endParaRPr>
          </a:p>
        </p:txBody>
      </p:sp>
    </p:spTree>
    <p:custDataLst>
      <p:tags r:id="rId1"/>
    </p:custDataLst>
    <p:extLst>
      <p:ext uri="{BB962C8B-B14F-4D97-AF65-F5344CB8AC3E}">
        <p14:creationId xmlns:p14="http://schemas.microsoft.com/office/powerpoint/2010/main" val="130898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Step 1. Planning study time</a:t>
            </a:r>
          </a:p>
        </p:txBody>
      </p:sp>
      <p:sp>
        <p:nvSpPr>
          <p:cNvPr id="8" name="TextBox 7">
            <a:extLst>
              <a:ext uri="{FF2B5EF4-FFF2-40B4-BE49-F238E27FC236}">
                <a16:creationId xmlns:a16="http://schemas.microsoft.com/office/drawing/2014/main" id="{7265EBD4-E647-DB36-C8F8-9E1ED65C7261}"/>
              </a:ext>
            </a:extLst>
          </p:cNvPr>
          <p:cNvSpPr txBox="1"/>
          <p:nvPr/>
        </p:nvSpPr>
        <p:spPr>
          <a:xfrm>
            <a:off x="457200" y="1124744"/>
            <a:ext cx="10210800" cy="1938992"/>
          </a:xfrm>
          <a:prstGeom prst="rect">
            <a:avLst/>
          </a:prstGeom>
          <a:noFill/>
        </p:spPr>
        <p:txBody>
          <a:bodyPr wrap="square" rtlCol="0">
            <a:spAutoFit/>
          </a:bodyPr>
          <a:lstStyle/>
          <a:p>
            <a:endParaRPr lang="en-NZ" sz="4400" b="1" dirty="0">
              <a:solidFill>
                <a:srgbClr val="FFC000"/>
              </a:solidFill>
            </a:endParaRPr>
          </a:p>
          <a:p>
            <a:endParaRPr lang="en-NZ" sz="4000" dirty="0">
              <a:solidFill>
                <a:schemeClr val="bg1"/>
              </a:solidFill>
              <a:latin typeface="Corbel" panose="020B0503020204020204" pitchFamily="34" charset="0"/>
            </a:endParaRPr>
          </a:p>
          <a:p>
            <a:endParaRPr lang="en-NZ" sz="3600" dirty="0">
              <a:solidFill>
                <a:schemeClr val="bg1"/>
              </a:solidFill>
              <a:latin typeface="Corbel" pitchFamily="34" charset="0"/>
            </a:endParaRPr>
          </a:p>
        </p:txBody>
      </p:sp>
      <p:sp>
        <p:nvSpPr>
          <p:cNvPr id="14" name="Oval Callout 3">
            <a:extLst>
              <a:ext uri="{FF2B5EF4-FFF2-40B4-BE49-F238E27FC236}">
                <a16:creationId xmlns:a16="http://schemas.microsoft.com/office/drawing/2014/main" id="{8A5F4853-59C2-1F7C-3A2F-8687E78BB25E}"/>
              </a:ext>
            </a:extLst>
          </p:cNvPr>
          <p:cNvSpPr/>
          <p:nvPr/>
        </p:nvSpPr>
        <p:spPr>
          <a:xfrm>
            <a:off x="2239802" y="2180482"/>
            <a:ext cx="7531770" cy="1354472"/>
          </a:xfrm>
          <a:prstGeom prst="wedgeEllipseCallout">
            <a:avLst>
              <a:gd name="adj1" fmla="val -40637"/>
              <a:gd name="adj2" fmla="val 87384"/>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NZ" dirty="0">
                <a:solidFill>
                  <a:schemeClr val="tx1"/>
                </a:solidFill>
              </a:rPr>
              <a:t>Know when (and where) your exams are, and when and where you will study for them.</a:t>
            </a:r>
          </a:p>
        </p:txBody>
      </p:sp>
      <p:sp>
        <p:nvSpPr>
          <p:cNvPr id="15" name="Rectangular Callout 4">
            <a:extLst>
              <a:ext uri="{FF2B5EF4-FFF2-40B4-BE49-F238E27FC236}">
                <a16:creationId xmlns:a16="http://schemas.microsoft.com/office/drawing/2014/main" id="{A4E2776B-F527-2C7E-ABB9-D1C9B3CD0528}"/>
              </a:ext>
            </a:extLst>
          </p:cNvPr>
          <p:cNvSpPr/>
          <p:nvPr/>
        </p:nvSpPr>
        <p:spPr>
          <a:xfrm>
            <a:off x="2699210" y="4395060"/>
            <a:ext cx="7072362" cy="1285884"/>
          </a:xfrm>
          <a:prstGeom prst="wedgeRectCallout">
            <a:avLst>
              <a:gd name="adj1" fmla="val 45833"/>
              <a:gd name="adj2" fmla="val 83981"/>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NZ" dirty="0">
                <a:solidFill>
                  <a:schemeClr val="tx1"/>
                </a:solidFill>
              </a:rPr>
              <a:t>Work early or work late – find the best place and time for you. While studying, remember to eat, sleep and get regular exercise.</a:t>
            </a:r>
          </a:p>
        </p:txBody>
      </p:sp>
    </p:spTree>
    <p:custDataLst>
      <p:tags r:id="rId1"/>
    </p:custDataLst>
    <p:extLst>
      <p:ext uri="{BB962C8B-B14F-4D97-AF65-F5344CB8AC3E}">
        <p14:creationId xmlns:p14="http://schemas.microsoft.com/office/powerpoint/2010/main" val="61773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Step 2. Collect information</a:t>
            </a:r>
          </a:p>
        </p:txBody>
      </p:sp>
      <p:sp>
        <p:nvSpPr>
          <p:cNvPr id="15" name="TextBox 14">
            <a:extLst>
              <a:ext uri="{FF2B5EF4-FFF2-40B4-BE49-F238E27FC236}">
                <a16:creationId xmlns:a16="http://schemas.microsoft.com/office/drawing/2014/main" id="{15BDEAD1-75AE-B4D6-E310-7D17EE76F563}"/>
              </a:ext>
            </a:extLst>
          </p:cNvPr>
          <p:cNvSpPr txBox="1"/>
          <p:nvPr/>
        </p:nvSpPr>
        <p:spPr>
          <a:xfrm>
            <a:off x="1521066" y="2418324"/>
            <a:ext cx="9064871" cy="2954655"/>
          </a:xfrm>
          <a:prstGeom prst="rect">
            <a:avLst/>
          </a:prstGeom>
          <a:noFill/>
        </p:spPr>
        <p:txBody>
          <a:bodyPr wrap="square" rtlCol="0">
            <a:spAutoFit/>
          </a:bodyPr>
          <a:lstStyle/>
          <a:p>
            <a:pPr marL="0" indent="0">
              <a:buNone/>
            </a:pPr>
            <a:r>
              <a:rPr lang="en-NZ" sz="2800" dirty="0">
                <a:solidFill>
                  <a:schemeClr val="bg1"/>
                </a:solidFill>
              </a:rPr>
              <a:t>You will be tested on the themes you were taught each week.</a:t>
            </a:r>
          </a:p>
          <a:p>
            <a:pPr marL="540000" indent="-540000">
              <a:buFont typeface="Arial" panose="020B0604020202020204" pitchFamily="34" charset="0"/>
              <a:buChar char="•"/>
            </a:pPr>
            <a:r>
              <a:rPr lang="en-NZ" sz="2800" dirty="0">
                <a:solidFill>
                  <a:schemeClr val="bg1"/>
                </a:solidFill>
              </a:rPr>
              <a:t>Go back to your lecture notes</a:t>
            </a:r>
          </a:p>
          <a:p>
            <a:pPr marL="540000" indent="-540000">
              <a:buFont typeface="Arial" panose="020B0604020202020204" pitchFamily="34" charset="0"/>
              <a:buChar char="•"/>
            </a:pPr>
            <a:r>
              <a:rPr lang="en-NZ" sz="2800" dirty="0">
                <a:solidFill>
                  <a:schemeClr val="bg1"/>
                </a:solidFill>
              </a:rPr>
              <a:t>Go back to key readings</a:t>
            </a:r>
          </a:p>
          <a:p>
            <a:pPr marL="540000" indent="-540000">
              <a:buFont typeface="Arial" panose="020B0604020202020204" pitchFamily="34" charset="0"/>
              <a:buChar char="•"/>
            </a:pPr>
            <a:r>
              <a:rPr lang="en-NZ" sz="2800" dirty="0">
                <a:solidFill>
                  <a:schemeClr val="bg1"/>
                </a:solidFill>
              </a:rPr>
              <a:t>Look at the notes you made each week</a:t>
            </a:r>
          </a:p>
          <a:p>
            <a:pPr marL="540000" indent="-540000">
              <a:buFont typeface="Arial" panose="020B0604020202020204" pitchFamily="34" charset="0"/>
              <a:buChar char="•"/>
            </a:pPr>
            <a:r>
              <a:rPr lang="en-NZ" sz="2800" dirty="0">
                <a:solidFill>
                  <a:schemeClr val="bg1"/>
                </a:solidFill>
              </a:rPr>
              <a:t>Look at past exams – what sorts of questions might you be asked about different topics?</a:t>
            </a:r>
          </a:p>
          <a:p>
            <a:endParaRPr lang="en-NZ" dirty="0"/>
          </a:p>
        </p:txBody>
      </p:sp>
    </p:spTree>
    <p:custDataLst>
      <p:tags r:id="rId1"/>
    </p:custDataLst>
    <p:extLst>
      <p:ext uri="{BB962C8B-B14F-4D97-AF65-F5344CB8AC3E}">
        <p14:creationId xmlns:p14="http://schemas.microsoft.com/office/powerpoint/2010/main" val="412705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Step 2. Collect information</a:t>
            </a:r>
          </a:p>
        </p:txBody>
      </p:sp>
      <p:sp>
        <p:nvSpPr>
          <p:cNvPr id="2" name="Title 1">
            <a:extLst>
              <a:ext uri="{FF2B5EF4-FFF2-40B4-BE49-F238E27FC236}">
                <a16:creationId xmlns:a16="http://schemas.microsoft.com/office/drawing/2014/main" id="{949555FE-FC92-9C9B-2963-B62AD5F20C73}"/>
              </a:ext>
            </a:extLst>
          </p:cNvPr>
          <p:cNvSpPr txBox="1">
            <a:spLocks/>
          </p:cNvSpPr>
          <p:nvPr/>
        </p:nvSpPr>
        <p:spPr>
          <a:xfrm>
            <a:off x="1361020" y="1373677"/>
            <a:ext cx="8712968"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algn="l"/>
            <a:r>
              <a:rPr lang="en-NZ" sz="3200"/>
              <a:t>Previous exams</a:t>
            </a:r>
            <a:endParaRPr lang="en-NZ" sz="3200" dirty="0"/>
          </a:p>
        </p:txBody>
      </p:sp>
      <p:sp>
        <p:nvSpPr>
          <p:cNvPr id="3" name="Content Placeholder 2">
            <a:extLst>
              <a:ext uri="{FF2B5EF4-FFF2-40B4-BE49-F238E27FC236}">
                <a16:creationId xmlns:a16="http://schemas.microsoft.com/office/drawing/2014/main" id="{070B32E3-9D52-C28C-9E47-317321CDF5E7}"/>
              </a:ext>
            </a:extLst>
          </p:cNvPr>
          <p:cNvSpPr txBox="1">
            <a:spLocks/>
          </p:cNvSpPr>
          <p:nvPr/>
        </p:nvSpPr>
        <p:spPr>
          <a:xfrm>
            <a:off x="1602704" y="2176928"/>
            <a:ext cx="8229600" cy="49294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NZ" i="1" dirty="0">
              <a:solidFill>
                <a:srgbClr val="C00000"/>
              </a:solidFill>
            </a:endParaRPr>
          </a:p>
          <a:p>
            <a:pPr algn="l"/>
            <a:r>
              <a:rPr lang="en-NZ" dirty="0"/>
              <a:t>You want to: </a:t>
            </a:r>
          </a:p>
          <a:p>
            <a:pPr marL="342900" indent="-342900" algn="l">
              <a:buFont typeface="Arial" panose="020B0604020202020204" pitchFamily="34" charset="0"/>
              <a:buChar char="•"/>
            </a:pPr>
            <a:r>
              <a:rPr lang="en-NZ" dirty="0"/>
              <a:t>Identify themes </a:t>
            </a:r>
          </a:p>
          <a:p>
            <a:pPr marL="342900" indent="-342900" algn="l">
              <a:buFont typeface="Arial" panose="020B0604020202020204" pitchFamily="34" charset="0"/>
              <a:buChar char="•"/>
            </a:pPr>
            <a:r>
              <a:rPr lang="en-NZ" dirty="0"/>
              <a:t>Become familiar with how questions are asked </a:t>
            </a:r>
          </a:p>
          <a:p>
            <a:pPr marL="342900" indent="-342900" algn="l">
              <a:buFont typeface="Arial" panose="020B0604020202020204" pitchFamily="34" charset="0"/>
              <a:buChar char="•"/>
            </a:pPr>
            <a:r>
              <a:rPr lang="en-NZ" dirty="0"/>
              <a:t>Know what types of questions are asked</a:t>
            </a:r>
          </a:p>
          <a:p>
            <a:pPr lvl="2" algn="l"/>
            <a:r>
              <a:rPr lang="en-NZ" dirty="0"/>
              <a:t>Multiple choice</a:t>
            </a:r>
          </a:p>
          <a:p>
            <a:pPr lvl="2" algn="l"/>
            <a:r>
              <a:rPr lang="en-NZ" dirty="0"/>
              <a:t>Short answer</a:t>
            </a:r>
          </a:p>
          <a:p>
            <a:pPr lvl="2" algn="l"/>
            <a:r>
              <a:rPr lang="en-NZ" dirty="0"/>
              <a:t>Essays</a:t>
            </a:r>
          </a:p>
          <a:p>
            <a:pPr algn="l"/>
            <a:r>
              <a:rPr lang="en-NZ" i="1" dirty="0">
                <a:solidFill>
                  <a:srgbClr val="FFC000"/>
                </a:solidFill>
              </a:rPr>
              <a:t>	Some exams have all three</a:t>
            </a:r>
          </a:p>
          <a:p>
            <a:pPr algn="l"/>
            <a:endParaRPr lang="en-NZ" dirty="0"/>
          </a:p>
          <a:p>
            <a:pPr algn="l"/>
            <a:endParaRPr lang="en-NZ" dirty="0"/>
          </a:p>
          <a:p>
            <a:pPr algn="l"/>
            <a:endParaRPr lang="en-NZ" dirty="0"/>
          </a:p>
        </p:txBody>
      </p:sp>
    </p:spTree>
    <p:custDataLst>
      <p:tags r:id="rId1"/>
    </p:custDataLst>
    <p:extLst>
      <p:ext uri="{BB962C8B-B14F-4D97-AF65-F5344CB8AC3E}">
        <p14:creationId xmlns:p14="http://schemas.microsoft.com/office/powerpoint/2010/main" val="5204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arn(inVertical)">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Step 2. Collect information</a:t>
            </a:r>
          </a:p>
        </p:txBody>
      </p:sp>
      <p:sp>
        <p:nvSpPr>
          <p:cNvPr id="2" name="Title 1">
            <a:extLst>
              <a:ext uri="{FF2B5EF4-FFF2-40B4-BE49-F238E27FC236}">
                <a16:creationId xmlns:a16="http://schemas.microsoft.com/office/drawing/2014/main" id="{949555FE-FC92-9C9B-2963-B62AD5F20C73}"/>
              </a:ext>
            </a:extLst>
          </p:cNvPr>
          <p:cNvSpPr txBox="1">
            <a:spLocks/>
          </p:cNvSpPr>
          <p:nvPr/>
        </p:nvSpPr>
        <p:spPr>
          <a:xfrm>
            <a:off x="1361020" y="1373677"/>
            <a:ext cx="8712968"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algn="l"/>
            <a:r>
              <a:rPr lang="en-NZ" sz="3200" dirty="0"/>
              <a:t>Previous exams: Time allocation</a:t>
            </a:r>
          </a:p>
        </p:txBody>
      </p:sp>
      <p:sp>
        <p:nvSpPr>
          <p:cNvPr id="3" name="Content Placeholder 2">
            <a:extLst>
              <a:ext uri="{FF2B5EF4-FFF2-40B4-BE49-F238E27FC236}">
                <a16:creationId xmlns:a16="http://schemas.microsoft.com/office/drawing/2014/main" id="{070B32E3-9D52-C28C-9E47-317321CDF5E7}"/>
              </a:ext>
            </a:extLst>
          </p:cNvPr>
          <p:cNvSpPr txBox="1">
            <a:spLocks/>
          </p:cNvSpPr>
          <p:nvPr/>
        </p:nvSpPr>
        <p:spPr>
          <a:xfrm>
            <a:off x="1602704" y="2176928"/>
            <a:ext cx="8229600" cy="49294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NZ" i="1" dirty="0">
              <a:solidFill>
                <a:srgbClr val="C00000"/>
              </a:solidFill>
            </a:endParaRPr>
          </a:p>
          <a:p>
            <a:pPr algn="l"/>
            <a:r>
              <a:rPr lang="en-NZ" dirty="0"/>
              <a:t>You want to be able to answer all the compulsory questions in the allocated time</a:t>
            </a:r>
          </a:p>
          <a:p>
            <a:pPr marL="342900" indent="-342900" algn="l">
              <a:buFont typeface="Arial" panose="020B0604020202020204" pitchFamily="34" charset="0"/>
              <a:buChar char="•"/>
            </a:pPr>
            <a:r>
              <a:rPr lang="en-NZ" dirty="0"/>
              <a:t>Good idea to work this out in advance</a:t>
            </a:r>
          </a:p>
          <a:p>
            <a:pPr marL="342900" indent="-342900" algn="l">
              <a:buFont typeface="Arial" panose="020B0604020202020204" pitchFamily="34" charset="0"/>
              <a:buChar char="•"/>
            </a:pPr>
            <a:r>
              <a:rPr lang="en-NZ" dirty="0"/>
              <a:t>Will still need to remind yourself on the day</a:t>
            </a:r>
          </a:p>
          <a:p>
            <a:pPr marL="342900" indent="-342900" algn="l">
              <a:buFont typeface="Arial" panose="020B0604020202020204" pitchFamily="34" charset="0"/>
              <a:buChar char="•"/>
            </a:pPr>
            <a:r>
              <a:rPr lang="en-NZ" dirty="0"/>
              <a:t>How long will you spend on each question?</a:t>
            </a:r>
          </a:p>
          <a:p>
            <a:pPr marL="342900" indent="-342900" algn="l">
              <a:buFont typeface="Arial" panose="020B0604020202020204" pitchFamily="34" charset="0"/>
              <a:buChar char="•"/>
            </a:pPr>
            <a:r>
              <a:rPr lang="en-NZ" dirty="0"/>
              <a:t>One way is to turn the marks the section is worth into the percentage of time you’ll spend (e.g., for a section worth 60 marks out of 100 total for the exam, spend 60% of your time)</a:t>
            </a:r>
          </a:p>
          <a:p>
            <a:pPr marL="342900" indent="-342900" algn="l">
              <a:buFont typeface="Arial" panose="020B0604020202020204" pitchFamily="34" charset="0"/>
              <a:buChar char="•"/>
            </a:pPr>
            <a:r>
              <a:rPr lang="en-NZ" dirty="0"/>
              <a:t>But remember that multiple choice often take less time, and another option is to allocate 1 minute for each question.</a:t>
            </a:r>
          </a:p>
          <a:p>
            <a:pPr algn="l"/>
            <a:endParaRPr lang="en-NZ" dirty="0"/>
          </a:p>
          <a:p>
            <a:pPr algn="l"/>
            <a:endParaRPr lang="en-NZ" dirty="0"/>
          </a:p>
          <a:p>
            <a:pPr algn="l"/>
            <a:endParaRPr lang="en-NZ" dirty="0"/>
          </a:p>
        </p:txBody>
      </p:sp>
    </p:spTree>
    <p:custDataLst>
      <p:tags r:id="rId1"/>
    </p:custDataLst>
    <p:extLst>
      <p:ext uri="{BB962C8B-B14F-4D97-AF65-F5344CB8AC3E}">
        <p14:creationId xmlns:p14="http://schemas.microsoft.com/office/powerpoint/2010/main" val="161165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Preparation makes perfect</a:t>
            </a:r>
          </a:p>
        </p:txBody>
      </p:sp>
      <p:sp>
        <p:nvSpPr>
          <p:cNvPr id="2" name="TextBox 1">
            <a:extLst>
              <a:ext uri="{FF2B5EF4-FFF2-40B4-BE49-F238E27FC236}">
                <a16:creationId xmlns:a16="http://schemas.microsoft.com/office/drawing/2014/main" id="{A818105C-AB5F-4C5C-0FEF-DABD280F4CFE}"/>
              </a:ext>
            </a:extLst>
          </p:cNvPr>
          <p:cNvSpPr txBox="1"/>
          <p:nvPr/>
        </p:nvSpPr>
        <p:spPr>
          <a:xfrm>
            <a:off x="1524000" y="1719743"/>
            <a:ext cx="7931224" cy="4585871"/>
          </a:xfrm>
          <a:prstGeom prst="rect">
            <a:avLst/>
          </a:prstGeom>
          <a:noFill/>
        </p:spPr>
        <p:txBody>
          <a:bodyPr wrap="square" rtlCol="0">
            <a:spAutoFit/>
          </a:bodyPr>
          <a:lstStyle/>
          <a:p>
            <a:r>
              <a:rPr lang="en-NZ" sz="3600" i="1" dirty="0">
                <a:solidFill>
                  <a:srgbClr val="FFC000"/>
                </a:solidFill>
              </a:rPr>
              <a:t>Recap</a:t>
            </a:r>
            <a:r>
              <a:rPr lang="en-NZ" sz="3600" i="1" dirty="0">
                <a:solidFill>
                  <a:schemeClr val="bg1"/>
                </a:solidFill>
              </a:rPr>
              <a:t> </a:t>
            </a:r>
          </a:p>
          <a:p>
            <a:pPr marL="0" indent="0">
              <a:buNone/>
            </a:pPr>
            <a:r>
              <a:rPr lang="en-NZ" sz="3600" dirty="0">
                <a:solidFill>
                  <a:schemeClr val="bg1"/>
                </a:solidFill>
              </a:rPr>
              <a:t>Plan your study time</a:t>
            </a:r>
          </a:p>
          <a:p>
            <a:pPr marL="0" indent="0">
              <a:buNone/>
            </a:pPr>
            <a:r>
              <a:rPr lang="en-NZ" sz="3600" dirty="0">
                <a:solidFill>
                  <a:schemeClr val="bg1"/>
                </a:solidFill>
              </a:rPr>
              <a:t>Gather your information</a:t>
            </a:r>
          </a:p>
          <a:p>
            <a:pPr marL="0" indent="0">
              <a:buNone/>
            </a:pPr>
            <a:endParaRPr lang="en-NZ" sz="3600" dirty="0">
              <a:solidFill>
                <a:schemeClr val="bg1"/>
              </a:solidFill>
            </a:endParaRPr>
          </a:p>
          <a:p>
            <a:pPr marL="0" indent="0">
              <a:buNone/>
            </a:pPr>
            <a:r>
              <a:rPr lang="en-NZ" sz="4000" i="1" dirty="0">
                <a:solidFill>
                  <a:srgbClr val="FFC000"/>
                </a:solidFill>
              </a:rPr>
              <a:t>Now</a:t>
            </a:r>
            <a:r>
              <a:rPr lang="en-NZ" sz="4000" i="1" dirty="0">
                <a:solidFill>
                  <a:schemeClr val="bg1"/>
                </a:solidFill>
              </a:rPr>
              <a:t> </a:t>
            </a:r>
          </a:p>
          <a:p>
            <a:pPr marL="0" indent="0">
              <a:buNone/>
            </a:pPr>
            <a:r>
              <a:rPr lang="en-NZ" sz="3600" dirty="0">
                <a:solidFill>
                  <a:schemeClr val="bg1"/>
                </a:solidFill>
              </a:rPr>
              <a:t>Reduce your information (summarising)</a:t>
            </a:r>
          </a:p>
          <a:p>
            <a:pPr marL="0" indent="0">
              <a:buNone/>
            </a:pPr>
            <a:r>
              <a:rPr lang="en-NZ" sz="3600" dirty="0">
                <a:solidFill>
                  <a:schemeClr val="bg1"/>
                </a:solidFill>
              </a:rPr>
              <a:t>Use memory strategies</a:t>
            </a:r>
          </a:p>
          <a:p>
            <a:pPr marL="0" indent="0">
              <a:buNone/>
            </a:pPr>
            <a:r>
              <a:rPr lang="en-NZ" sz="3600" dirty="0">
                <a:solidFill>
                  <a:schemeClr val="bg1"/>
                </a:solidFill>
              </a:rPr>
              <a:t>Revise </a:t>
            </a:r>
            <a:r>
              <a:rPr lang="en-NZ" sz="3600" dirty="0" err="1">
                <a:solidFill>
                  <a:schemeClr val="bg1"/>
                </a:solidFill>
              </a:rPr>
              <a:t>revise</a:t>
            </a:r>
            <a:r>
              <a:rPr lang="en-NZ" sz="3600" dirty="0">
                <a:solidFill>
                  <a:schemeClr val="bg1"/>
                </a:solidFill>
              </a:rPr>
              <a:t> </a:t>
            </a:r>
            <a:r>
              <a:rPr lang="en-NZ" sz="3600" dirty="0" err="1">
                <a:solidFill>
                  <a:schemeClr val="bg1"/>
                </a:solidFill>
              </a:rPr>
              <a:t>revise</a:t>
            </a:r>
            <a:endParaRPr lang="en-NZ" sz="3600" dirty="0">
              <a:solidFill>
                <a:schemeClr val="bg1"/>
              </a:solidFill>
            </a:endParaRPr>
          </a:p>
        </p:txBody>
      </p:sp>
    </p:spTree>
    <p:custDataLst>
      <p:tags r:id="rId1"/>
    </p:custDataLst>
    <p:extLst>
      <p:ext uri="{BB962C8B-B14F-4D97-AF65-F5344CB8AC3E}">
        <p14:creationId xmlns:p14="http://schemas.microsoft.com/office/powerpoint/2010/main" val="948087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Step 3. </a:t>
            </a:r>
            <a:r>
              <a:rPr lang="en-US" sz="3800" dirty="0" err="1">
                <a:solidFill>
                  <a:srgbClr val="004277"/>
                </a:solidFill>
                <a:latin typeface="Arial" panose="020B0604020202020204" pitchFamily="34" charset="0"/>
                <a:ea typeface="+mn-ea"/>
                <a:cs typeface="Arial" panose="020B0604020202020204" pitchFamily="34" charset="0"/>
              </a:rPr>
              <a:t>Summarise</a:t>
            </a:r>
            <a:r>
              <a:rPr lang="en-US" sz="3800" dirty="0">
                <a:solidFill>
                  <a:srgbClr val="004277"/>
                </a:solidFill>
                <a:latin typeface="Arial" panose="020B0604020202020204" pitchFamily="34" charset="0"/>
                <a:ea typeface="+mn-ea"/>
                <a:cs typeface="Arial" panose="020B0604020202020204" pitchFamily="34" charset="0"/>
              </a:rPr>
              <a:t> information</a:t>
            </a:r>
          </a:p>
        </p:txBody>
      </p:sp>
      <p:sp>
        <p:nvSpPr>
          <p:cNvPr id="11" name="TextBox 10">
            <a:extLst>
              <a:ext uri="{FF2B5EF4-FFF2-40B4-BE49-F238E27FC236}">
                <a16:creationId xmlns:a16="http://schemas.microsoft.com/office/drawing/2014/main" id="{DFC4C52C-58E7-0620-CA28-673EB9FE915C}"/>
              </a:ext>
            </a:extLst>
          </p:cNvPr>
          <p:cNvSpPr txBox="1"/>
          <p:nvPr/>
        </p:nvSpPr>
        <p:spPr>
          <a:xfrm>
            <a:off x="1524000" y="1963308"/>
            <a:ext cx="9143999" cy="444429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NZ" sz="2800" b="0" i="0" u="none" strike="noStrike" kern="1200" cap="none" spc="0" normalizeH="0" baseline="0" noProof="0" dirty="0">
                <a:ln>
                  <a:noFill/>
                </a:ln>
                <a:solidFill>
                  <a:prstClr val="white"/>
                </a:solidFill>
                <a:effectLst/>
                <a:uLnTx/>
                <a:uFillTx/>
                <a:latin typeface="Corbel" pitchFamily="34" charset="0"/>
                <a:ea typeface="ＭＳ Ｐゴシック" charset="0"/>
                <a:cs typeface="Arial" pitchFamily="34" charset="0"/>
              </a:rPr>
              <a:t>Reduce your information</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NZ" sz="2800" b="0" i="0" u="none" strike="noStrike" kern="1200" cap="none" spc="0" normalizeH="0" baseline="0" noProof="0" dirty="0">
                <a:ln>
                  <a:noFill/>
                </a:ln>
                <a:solidFill>
                  <a:prstClr val="white"/>
                </a:solidFill>
                <a:effectLst/>
                <a:uLnTx/>
                <a:uFillTx/>
                <a:latin typeface="Corbel" pitchFamily="34" charset="0"/>
                <a:ea typeface="ＭＳ Ｐゴシック" charset="0"/>
                <a:cs typeface="Arial" pitchFamily="34" charset="0"/>
              </a:rPr>
              <a:t>Make connections between the information</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NZ" sz="2800" b="0" i="0" u="none" strike="noStrike" kern="1200" cap="none" spc="0" normalizeH="0" baseline="0" noProof="0" dirty="0">
                <a:ln>
                  <a:noFill/>
                </a:ln>
                <a:solidFill>
                  <a:srgbClr val="FFC000"/>
                </a:solidFill>
                <a:effectLst/>
                <a:uLnTx/>
                <a:uFillTx/>
                <a:latin typeface="Corbel" pitchFamily="34" charset="0"/>
                <a:ea typeface="ＭＳ Ｐゴシック" charset="0"/>
                <a:cs typeface="Arial" pitchFamily="34" charset="0"/>
              </a:rPr>
              <a:t>If the information doesn’t make sense to you, it will be harder to remember</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NZ" sz="900" b="0" i="0" u="none" strike="noStrike" kern="1200" cap="none" spc="0" normalizeH="0" baseline="0" noProof="0" dirty="0">
              <a:ln>
                <a:noFill/>
              </a:ln>
              <a:solidFill>
                <a:prstClr val="white"/>
              </a:solidFill>
              <a:effectLst/>
              <a:uLnTx/>
              <a:uFillTx/>
              <a:latin typeface="Corbe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NZ" sz="2800" b="0" i="0" u="none" strike="noStrike" kern="1200" cap="none" spc="0" normalizeH="0" baseline="0" noProof="0" dirty="0">
                <a:ln>
                  <a:noFill/>
                </a:ln>
                <a:solidFill>
                  <a:prstClr val="white"/>
                </a:solidFill>
                <a:effectLst/>
                <a:uLnTx/>
                <a:uFillTx/>
                <a:latin typeface="Corbel" pitchFamily="34" charset="0"/>
                <a:ea typeface="ＭＳ Ｐゴシック" charset="0"/>
                <a:cs typeface="Arial" pitchFamily="34" charset="0"/>
              </a:rPr>
              <a:t>Organise your information</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NZ" sz="2400" b="0" i="0" u="none" strike="noStrike" kern="1200" cap="none" spc="0" normalizeH="0" baseline="0" noProof="0" dirty="0">
                <a:ln>
                  <a:noFill/>
                </a:ln>
                <a:solidFill>
                  <a:prstClr val="white"/>
                </a:solidFill>
                <a:effectLst/>
                <a:uLnTx/>
                <a:uFillTx/>
                <a:latin typeface="Corbel" pitchFamily="34" charset="0"/>
                <a:cs typeface="Arial" pitchFamily="34" charset="0"/>
              </a:rPr>
              <a:t>Number it</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NZ" sz="2400" b="0" i="0" u="none" strike="noStrike" kern="1200" cap="none" spc="0" normalizeH="0" baseline="0" noProof="0" dirty="0">
                <a:ln>
                  <a:noFill/>
                </a:ln>
                <a:solidFill>
                  <a:prstClr val="white"/>
                </a:solidFill>
                <a:effectLst/>
                <a:uLnTx/>
                <a:uFillTx/>
                <a:latin typeface="Corbel" pitchFamily="34" charset="0"/>
                <a:cs typeface="Arial" pitchFamily="34" charset="0"/>
              </a:rPr>
              <a:t>Break it into sections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NZ" sz="2400" b="0" i="0" u="none" strike="noStrike" kern="1200" cap="none" spc="0" normalizeH="0" baseline="0" noProof="0" dirty="0">
                <a:ln>
                  <a:noFill/>
                </a:ln>
                <a:solidFill>
                  <a:prstClr val="white"/>
                </a:solidFill>
                <a:effectLst/>
                <a:uLnTx/>
                <a:uFillTx/>
                <a:latin typeface="Corbel" pitchFamily="34" charset="0"/>
                <a:cs typeface="Arial" pitchFamily="34" charset="0"/>
              </a:rPr>
              <a:t>Label it</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NZ" sz="2400" b="0" i="0" u="none" strike="noStrike" kern="1200" cap="none" spc="0" normalizeH="0" baseline="0" noProof="0" dirty="0">
                <a:ln>
                  <a:noFill/>
                </a:ln>
                <a:solidFill>
                  <a:prstClr val="white"/>
                </a:solidFill>
                <a:effectLst/>
                <a:uLnTx/>
                <a:uFillTx/>
                <a:latin typeface="Corbel" pitchFamily="34" charset="0"/>
                <a:cs typeface="Arial" pitchFamily="34" charset="0"/>
              </a:rPr>
              <a:t>List it</a:t>
            </a:r>
            <a:endParaRPr lang="en-NZ" dirty="0"/>
          </a:p>
        </p:txBody>
      </p:sp>
    </p:spTree>
    <p:custDataLst>
      <p:tags r:id="rId1"/>
    </p:custDataLst>
    <p:extLst>
      <p:ext uri="{BB962C8B-B14F-4D97-AF65-F5344CB8AC3E}">
        <p14:creationId xmlns:p14="http://schemas.microsoft.com/office/powerpoint/2010/main" val="1269037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Study summaries</a:t>
            </a:r>
          </a:p>
        </p:txBody>
      </p:sp>
      <p:sp>
        <p:nvSpPr>
          <p:cNvPr id="11" name="TextBox 10">
            <a:extLst>
              <a:ext uri="{FF2B5EF4-FFF2-40B4-BE49-F238E27FC236}">
                <a16:creationId xmlns:a16="http://schemas.microsoft.com/office/drawing/2014/main" id="{DFC4C52C-58E7-0620-CA28-673EB9FE915C}"/>
              </a:ext>
            </a:extLst>
          </p:cNvPr>
          <p:cNvSpPr txBox="1"/>
          <p:nvPr/>
        </p:nvSpPr>
        <p:spPr>
          <a:xfrm>
            <a:off x="1524000" y="1963308"/>
            <a:ext cx="9143999" cy="4444294"/>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sz="2800" b="0" i="0" u="none" strike="noStrike" kern="1200" cap="none" spc="0" normalizeH="0" baseline="0" noProof="0" dirty="0">
                <a:ln>
                  <a:noFill/>
                </a:ln>
                <a:solidFill>
                  <a:prstClr val="white"/>
                </a:solidFill>
                <a:effectLst/>
                <a:uLnTx/>
                <a:uFillTx/>
                <a:latin typeface="Corbel" pitchFamily="34" charset="0"/>
                <a:ea typeface="ＭＳ Ｐゴシック" charset="0"/>
                <a:cs typeface="Arial" pitchFamily="34" charset="0"/>
              </a:rPr>
              <a:t>Different ways to reduce your information</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a:ln>
                <a:noFill/>
              </a:ln>
              <a:solidFill>
                <a:prstClr val="white"/>
              </a:solidFill>
              <a:effectLst/>
              <a:uLnTx/>
              <a:uFillTx/>
              <a:latin typeface="Corbel" pitchFamily="34" charset="0"/>
              <a:ea typeface="ＭＳ Ｐゴシック" charset="0"/>
              <a:cs typeface="Arial"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sz="2800" b="0" i="0" u="none" strike="noStrike" kern="1200" cap="none" spc="0" normalizeH="0" baseline="0" noProof="0" dirty="0">
                <a:ln>
                  <a:noFill/>
                </a:ln>
                <a:solidFill>
                  <a:prstClr val="white"/>
                </a:solidFill>
                <a:effectLst/>
                <a:uLnTx/>
                <a:uFillTx/>
                <a:latin typeface="Corbel" pitchFamily="34" charset="0"/>
                <a:ea typeface="ＭＳ Ｐゴシック" charset="0"/>
                <a:cs typeface="Arial" pitchFamily="34" charset="0"/>
              </a:rPr>
              <a:t>Condense information into:</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white"/>
                </a:solidFill>
                <a:effectLst/>
                <a:uLnTx/>
                <a:uFillTx/>
                <a:latin typeface="Corbel" pitchFamily="34" charset="0"/>
                <a:ea typeface="ＭＳ Ｐゴシック" charset="0"/>
                <a:cs typeface="Arial" pitchFamily="34" charset="0"/>
              </a:rPr>
              <a:t>Flash Cards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white"/>
                </a:solidFill>
                <a:effectLst/>
                <a:uLnTx/>
                <a:uFillTx/>
                <a:latin typeface="Corbel" pitchFamily="34" charset="0"/>
                <a:ea typeface="ＭＳ Ｐゴシック" charset="0"/>
                <a:cs typeface="Arial" pitchFamily="34" charset="0"/>
              </a:rPr>
              <a:t>Note cards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white"/>
                </a:solidFill>
                <a:effectLst/>
                <a:uLnTx/>
                <a:uFillTx/>
                <a:latin typeface="Corbel" pitchFamily="34" charset="0"/>
                <a:ea typeface="ＭＳ Ｐゴシック" charset="0"/>
                <a:cs typeface="Arial" pitchFamily="34" charset="0"/>
              </a:rPr>
              <a:t>Audio Recordings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white"/>
                </a:solidFill>
                <a:effectLst/>
                <a:uLnTx/>
                <a:uFillTx/>
                <a:latin typeface="Corbel" pitchFamily="34" charset="0"/>
                <a:ea typeface="ＭＳ Ｐゴシック" charset="0"/>
                <a:cs typeface="Arial" pitchFamily="34" charset="0"/>
              </a:rPr>
              <a:t>Charts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err="1">
                <a:ln>
                  <a:noFill/>
                </a:ln>
                <a:solidFill>
                  <a:prstClr val="white"/>
                </a:solidFill>
                <a:effectLst/>
                <a:uLnTx/>
                <a:uFillTx/>
                <a:latin typeface="Corbel" pitchFamily="34" charset="0"/>
                <a:ea typeface="ＭＳ Ｐゴシック" charset="0"/>
                <a:cs typeface="Arial" pitchFamily="34" charset="0"/>
              </a:rPr>
              <a:t>Mindmaps</a:t>
            </a:r>
            <a:endParaRPr kumimoji="0" lang="en-US" sz="2800" b="0" i="0" u="none" strike="noStrike" kern="1200" cap="none" spc="0" normalizeH="0" baseline="0" noProof="0" dirty="0">
              <a:ln>
                <a:noFill/>
              </a:ln>
              <a:solidFill>
                <a:prstClr val="white"/>
              </a:solidFill>
              <a:effectLst/>
              <a:uLnTx/>
              <a:uFillTx/>
              <a:latin typeface="Corbel" pitchFamily="34" charset="0"/>
              <a:ea typeface="ＭＳ Ｐゴシック" charset="0"/>
              <a:cs typeface="Arial" pitchFamily="34" charset="0"/>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lang="en-NZ" dirty="0"/>
          </a:p>
        </p:txBody>
      </p:sp>
    </p:spTree>
    <p:custDataLst>
      <p:tags r:id="rId1"/>
    </p:custDataLst>
    <p:extLst>
      <p:ext uri="{BB962C8B-B14F-4D97-AF65-F5344CB8AC3E}">
        <p14:creationId xmlns:p14="http://schemas.microsoft.com/office/powerpoint/2010/main" val="1667332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228520"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Outline summary / linear notes</a:t>
            </a:r>
          </a:p>
        </p:txBody>
      </p:sp>
      <p:sp>
        <p:nvSpPr>
          <p:cNvPr id="2" name="Text Box 4">
            <a:extLst>
              <a:ext uri="{FF2B5EF4-FFF2-40B4-BE49-F238E27FC236}">
                <a16:creationId xmlns:a16="http://schemas.microsoft.com/office/drawing/2014/main" id="{750E40C6-2CC5-CA0F-4418-DB25DA049D97}"/>
              </a:ext>
            </a:extLst>
          </p:cNvPr>
          <p:cNvSpPr txBox="1">
            <a:spLocks noChangeArrowheads="1"/>
          </p:cNvSpPr>
          <p:nvPr/>
        </p:nvSpPr>
        <p:spPr bwMode="auto">
          <a:xfrm>
            <a:off x="1516723" y="1761628"/>
            <a:ext cx="6282654" cy="584765"/>
          </a:xfrm>
          <a:prstGeom prst="rect">
            <a:avLst/>
          </a:prstGeom>
          <a:noFill/>
          <a:ln w="9525">
            <a:noFill/>
            <a:miter lim="800000"/>
            <a:headEnd/>
            <a:tailEnd/>
          </a:ln>
        </p:spPr>
        <p:txBody>
          <a:bodyPr wrap="square" lIns="91428" tIns="45715" rIns="91428" bIns="45715">
            <a:spAutoFit/>
          </a:bodyPr>
          <a:lstStyle/>
          <a:p>
            <a:pPr defTabSz="912813"/>
            <a:r>
              <a:rPr lang="en-US" sz="1600" b="1" dirty="0">
                <a:solidFill>
                  <a:schemeClr val="bg1"/>
                </a:solidFill>
                <a:latin typeface="Calibri" pitchFamily="34" charset="0"/>
                <a:ea typeface="MS PGothic" pitchFamily="34" charset="-128"/>
                <a:cs typeface="Calibri" pitchFamily="34" charset="0"/>
              </a:rPr>
              <a:t>172.237</a:t>
            </a:r>
          </a:p>
          <a:p>
            <a:pPr defTabSz="912813"/>
            <a:r>
              <a:rPr lang="en-US" sz="1600" b="1" dirty="0">
                <a:solidFill>
                  <a:schemeClr val="bg1"/>
                </a:solidFill>
                <a:latin typeface="Calibri" pitchFamily="34" charset="0"/>
                <a:ea typeface="MS PGothic" pitchFamily="34" charset="-128"/>
                <a:cs typeface="Calibri" pitchFamily="34" charset="0"/>
              </a:rPr>
              <a:t>A Global Perspective on English – Topic 3</a:t>
            </a:r>
          </a:p>
        </p:txBody>
      </p:sp>
      <p:sp>
        <p:nvSpPr>
          <p:cNvPr id="3" name="Text Box 5">
            <a:extLst>
              <a:ext uri="{FF2B5EF4-FFF2-40B4-BE49-F238E27FC236}">
                <a16:creationId xmlns:a16="http://schemas.microsoft.com/office/drawing/2014/main" id="{72BF16FF-817C-E627-4B64-7988F314AE88}"/>
              </a:ext>
            </a:extLst>
          </p:cNvPr>
          <p:cNvSpPr txBox="1">
            <a:spLocks noChangeArrowheads="1"/>
          </p:cNvSpPr>
          <p:nvPr/>
        </p:nvSpPr>
        <p:spPr bwMode="auto">
          <a:xfrm>
            <a:off x="2060392" y="2584162"/>
            <a:ext cx="5575051" cy="338544"/>
          </a:xfrm>
          <a:prstGeom prst="rect">
            <a:avLst/>
          </a:prstGeom>
          <a:noFill/>
          <a:ln w="9525">
            <a:noFill/>
            <a:miter lim="800000"/>
            <a:headEnd/>
            <a:tailEnd/>
          </a:ln>
        </p:spPr>
        <p:txBody>
          <a:bodyPr wrap="square" lIns="91428" tIns="45715" rIns="91428" bIns="45715">
            <a:spAutoFit/>
          </a:bodyPr>
          <a:lstStyle/>
          <a:p>
            <a:pPr defTabSz="912813">
              <a:spcBef>
                <a:spcPct val="50000"/>
              </a:spcBef>
            </a:pPr>
            <a:r>
              <a:rPr lang="en-US" sz="1600" b="1" dirty="0">
                <a:solidFill>
                  <a:schemeClr val="bg1"/>
                </a:solidFill>
                <a:latin typeface="Calibri" pitchFamily="34" charset="0"/>
                <a:cs typeface="Calibri" pitchFamily="34" charset="0"/>
              </a:rPr>
              <a:t>Global Varieties of Eng. Lang. </a:t>
            </a:r>
            <a:r>
              <a:rPr lang="en-US" sz="900" b="1" dirty="0" err="1">
                <a:solidFill>
                  <a:schemeClr val="bg1"/>
                </a:solidFill>
                <a:latin typeface="Calibri" pitchFamily="34" charset="0"/>
                <a:cs typeface="Calibri" pitchFamily="34" charset="0"/>
              </a:rPr>
              <a:t>Kachru</a:t>
            </a:r>
            <a:r>
              <a:rPr lang="en-US" sz="900" b="1" dirty="0">
                <a:solidFill>
                  <a:schemeClr val="bg1"/>
                </a:solidFill>
                <a:latin typeface="Calibri" pitchFamily="34" charset="0"/>
                <a:cs typeface="Calibri" pitchFamily="34" charset="0"/>
              </a:rPr>
              <a:t> &amp; Nelson (2001 pp. 14-15)</a:t>
            </a:r>
          </a:p>
        </p:txBody>
      </p:sp>
      <p:sp>
        <p:nvSpPr>
          <p:cNvPr id="6" name="Text Box 6">
            <a:extLst>
              <a:ext uri="{FF2B5EF4-FFF2-40B4-BE49-F238E27FC236}">
                <a16:creationId xmlns:a16="http://schemas.microsoft.com/office/drawing/2014/main" id="{00D35A72-26C2-1C64-4EC7-2863D3F37F2B}"/>
              </a:ext>
            </a:extLst>
          </p:cNvPr>
          <p:cNvSpPr txBox="1">
            <a:spLocks noChangeArrowheads="1"/>
          </p:cNvSpPr>
          <p:nvPr/>
        </p:nvSpPr>
        <p:spPr bwMode="auto">
          <a:xfrm>
            <a:off x="2104396" y="3132620"/>
            <a:ext cx="3529012" cy="338544"/>
          </a:xfrm>
          <a:prstGeom prst="rect">
            <a:avLst/>
          </a:prstGeom>
          <a:noFill/>
          <a:ln w="9525">
            <a:noFill/>
            <a:miter lim="800000"/>
            <a:headEnd/>
            <a:tailEnd/>
          </a:ln>
        </p:spPr>
        <p:txBody>
          <a:bodyPr lIns="91428" tIns="45715" rIns="91428" bIns="45715">
            <a:spAutoFit/>
          </a:bodyPr>
          <a:lstStyle/>
          <a:p>
            <a:pPr defTabSz="912813">
              <a:spcBef>
                <a:spcPct val="50000"/>
              </a:spcBef>
            </a:pPr>
            <a:r>
              <a:rPr lang="en-US" sz="1600" b="1" u="sng" dirty="0">
                <a:solidFill>
                  <a:schemeClr val="bg1"/>
                </a:solidFill>
                <a:latin typeface="Calibri" pitchFamily="34" charset="0"/>
                <a:cs typeface="Calibri" pitchFamily="34" charset="0"/>
              </a:rPr>
              <a:t>Inner Circle</a:t>
            </a:r>
          </a:p>
        </p:txBody>
      </p:sp>
      <p:sp>
        <p:nvSpPr>
          <p:cNvPr id="7" name="Text Box 7">
            <a:extLst>
              <a:ext uri="{FF2B5EF4-FFF2-40B4-BE49-F238E27FC236}">
                <a16:creationId xmlns:a16="http://schemas.microsoft.com/office/drawing/2014/main" id="{2D31D857-C046-2C1A-9E04-4F86B0031A88}"/>
              </a:ext>
            </a:extLst>
          </p:cNvPr>
          <p:cNvSpPr txBox="1">
            <a:spLocks noChangeArrowheads="1"/>
          </p:cNvSpPr>
          <p:nvPr/>
        </p:nvSpPr>
        <p:spPr bwMode="auto">
          <a:xfrm>
            <a:off x="2074233" y="3499332"/>
            <a:ext cx="5113337" cy="830987"/>
          </a:xfrm>
          <a:prstGeom prst="rect">
            <a:avLst/>
          </a:prstGeom>
          <a:noFill/>
          <a:ln w="9525">
            <a:noFill/>
            <a:miter lim="800000"/>
            <a:headEnd/>
            <a:tailEnd/>
          </a:ln>
        </p:spPr>
        <p:txBody>
          <a:bodyPr lIns="91428" tIns="45715" rIns="91428" bIns="45715">
            <a:spAutoFit/>
          </a:bodyPr>
          <a:lstStyle/>
          <a:p>
            <a:pPr defTabSz="912813">
              <a:spcBef>
                <a:spcPct val="50000"/>
              </a:spcBef>
            </a:pPr>
            <a:r>
              <a:rPr lang="en-US" sz="1200" b="1" dirty="0">
                <a:solidFill>
                  <a:schemeClr val="bg1"/>
                </a:solidFill>
                <a:latin typeface="Calibri" pitchFamily="34" charset="0"/>
                <a:cs typeface="Calibri" pitchFamily="34" charset="0"/>
              </a:rPr>
              <a:t>USA, UK, Canada, NZ, </a:t>
            </a:r>
            <a:r>
              <a:rPr lang="en-US" sz="1200" b="1" dirty="0" err="1">
                <a:solidFill>
                  <a:schemeClr val="bg1"/>
                </a:solidFill>
                <a:latin typeface="Calibri" pitchFamily="34" charset="0"/>
                <a:cs typeface="Calibri" pitchFamily="34" charset="0"/>
              </a:rPr>
              <a:t>Aus</a:t>
            </a:r>
            <a:r>
              <a:rPr lang="en-US" sz="1200" b="1" dirty="0">
                <a:solidFill>
                  <a:schemeClr val="bg1"/>
                </a:solidFill>
                <a:latin typeface="Calibri" pitchFamily="34" charset="0"/>
                <a:cs typeface="Calibri" pitchFamily="34" charset="0"/>
              </a:rPr>
              <a:t> - last 3 controversial p. 10</a:t>
            </a:r>
          </a:p>
          <a:p>
            <a:pPr defTabSz="912813">
              <a:spcBef>
                <a:spcPct val="50000"/>
              </a:spcBef>
            </a:pPr>
            <a:r>
              <a:rPr lang="en-US" sz="1200" b="1" dirty="0">
                <a:solidFill>
                  <a:schemeClr val="bg1"/>
                </a:solidFill>
                <a:latin typeface="Calibri" pitchFamily="34" charset="0"/>
                <a:cs typeface="Calibri" pitchFamily="34" charset="0"/>
              </a:rPr>
              <a:t>All public functions &gt; Eng. </a:t>
            </a:r>
          </a:p>
          <a:p>
            <a:pPr defTabSz="912813">
              <a:spcBef>
                <a:spcPct val="50000"/>
              </a:spcBef>
              <a:buFontTx/>
              <a:buChar char="•"/>
            </a:pPr>
            <a:r>
              <a:rPr lang="en-US" sz="1200" b="1" dirty="0" err="1">
                <a:solidFill>
                  <a:schemeClr val="bg1"/>
                </a:solidFill>
                <a:latin typeface="Calibri" pitchFamily="34" charset="0"/>
                <a:cs typeface="Calibri" pitchFamily="34" charset="0"/>
              </a:rPr>
              <a:t>gov</a:t>
            </a:r>
            <a:r>
              <a:rPr lang="en-US" sz="1200" b="1" dirty="0">
                <a:solidFill>
                  <a:schemeClr val="bg1"/>
                </a:solidFill>
                <a:latin typeface="Calibri" pitchFamily="34" charset="0"/>
                <a:cs typeface="Calibri" pitchFamily="34" charset="0"/>
              </a:rPr>
              <a:t>; media, creative pursuits; </a:t>
            </a:r>
            <a:r>
              <a:rPr lang="en-US" sz="1200" b="1" dirty="0" err="1">
                <a:solidFill>
                  <a:schemeClr val="bg1"/>
                </a:solidFill>
                <a:latin typeface="Calibri" pitchFamily="34" charset="0"/>
                <a:cs typeface="Calibri" pitchFamily="34" charset="0"/>
              </a:rPr>
              <a:t>edu</a:t>
            </a:r>
            <a:r>
              <a:rPr lang="en-US" sz="1200" b="1" dirty="0">
                <a:solidFill>
                  <a:schemeClr val="bg1"/>
                </a:solidFill>
                <a:latin typeface="Calibri" pitchFamily="34" charset="0"/>
                <a:cs typeface="Calibri" pitchFamily="34" charset="0"/>
              </a:rPr>
              <a:t>. </a:t>
            </a:r>
          </a:p>
        </p:txBody>
      </p:sp>
      <p:sp>
        <p:nvSpPr>
          <p:cNvPr id="8" name="Text Box 8">
            <a:extLst>
              <a:ext uri="{FF2B5EF4-FFF2-40B4-BE49-F238E27FC236}">
                <a16:creationId xmlns:a16="http://schemas.microsoft.com/office/drawing/2014/main" id="{3B39EEDA-2882-2BE4-421C-672BBC4C82F8}"/>
              </a:ext>
            </a:extLst>
          </p:cNvPr>
          <p:cNvSpPr txBox="1">
            <a:spLocks noChangeArrowheads="1"/>
          </p:cNvSpPr>
          <p:nvPr/>
        </p:nvSpPr>
        <p:spPr bwMode="auto">
          <a:xfrm>
            <a:off x="2092539" y="4581220"/>
            <a:ext cx="3743325" cy="338544"/>
          </a:xfrm>
          <a:prstGeom prst="rect">
            <a:avLst/>
          </a:prstGeom>
          <a:noFill/>
          <a:ln w="9525">
            <a:noFill/>
            <a:miter lim="800000"/>
            <a:headEnd/>
            <a:tailEnd/>
          </a:ln>
        </p:spPr>
        <p:txBody>
          <a:bodyPr lIns="91428" tIns="45715" rIns="91428" bIns="45715">
            <a:spAutoFit/>
          </a:bodyPr>
          <a:lstStyle/>
          <a:p>
            <a:pPr defTabSz="912813">
              <a:spcBef>
                <a:spcPct val="50000"/>
              </a:spcBef>
            </a:pPr>
            <a:r>
              <a:rPr lang="en-US" sz="1600" b="1" u="sng" dirty="0">
                <a:solidFill>
                  <a:schemeClr val="bg1"/>
                </a:solidFill>
                <a:latin typeface="Calibri" pitchFamily="34" charset="0"/>
                <a:cs typeface="Calibri" pitchFamily="34" charset="0"/>
              </a:rPr>
              <a:t>Outer Circle</a:t>
            </a:r>
          </a:p>
        </p:txBody>
      </p:sp>
      <p:sp>
        <p:nvSpPr>
          <p:cNvPr id="9" name="Text Box 9">
            <a:extLst>
              <a:ext uri="{FF2B5EF4-FFF2-40B4-BE49-F238E27FC236}">
                <a16:creationId xmlns:a16="http://schemas.microsoft.com/office/drawing/2014/main" id="{A6528EDB-5672-22E5-462D-D8B5C02A8CF4}"/>
              </a:ext>
            </a:extLst>
          </p:cNvPr>
          <p:cNvSpPr txBox="1">
            <a:spLocks noChangeArrowheads="1"/>
          </p:cNvSpPr>
          <p:nvPr/>
        </p:nvSpPr>
        <p:spPr bwMode="auto">
          <a:xfrm>
            <a:off x="2092539" y="4939995"/>
            <a:ext cx="4392613" cy="1846649"/>
          </a:xfrm>
          <a:prstGeom prst="rect">
            <a:avLst/>
          </a:prstGeom>
          <a:noFill/>
          <a:ln w="9525">
            <a:noFill/>
            <a:miter lim="800000"/>
            <a:headEnd/>
            <a:tailEnd/>
          </a:ln>
        </p:spPr>
        <p:txBody>
          <a:bodyPr lIns="91428" tIns="45715" rIns="91428" bIns="45715">
            <a:spAutoFit/>
          </a:bodyPr>
          <a:lstStyle/>
          <a:p>
            <a:pPr defTabSz="912813">
              <a:spcBef>
                <a:spcPct val="50000"/>
              </a:spcBef>
            </a:pPr>
            <a:r>
              <a:rPr lang="en-US" sz="1200" b="1" dirty="0">
                <a:solidFill>
                  <a:schemeClr val="bg1"/>
                </a:solidFill>
                <a:latin typeface="Calibri" pitchFamily="34" charset="0"/>
                <a:cs typeface="Calibri" pitchFamily="34" charset="0"/>
              </a:rPr>
              <a:t>India, Pakistan, Nigeria, Singapore, South Africa, Zambia + others</a:t>
            </a:r>
          </a:p>
          <a:p>
            <a:pPr defTabSz="912813">
              <a:spcBef>
                <a:spcPct val="50000"/>
              </a:spcBef>
              <a:buFontTx/>
              <a:buChar char="•"/>
            </a:pPr>
            <a:r>
              <a:rPr lang="en-US" sz="1200" b="1" dirty="0">
                <a:solidFill>
                  <a:schemeClr val="bg1"/>
                </a:solidFill>
                <a:latin typeface="Calibri" pitchFamily="34" charset="0"/>
                <a:cs typeface="Calibri" pitchFamily="34" charset="0"/>
              </a:rPr>
              <a:t>See table </a:t>
            </a:r>
            <a:r>
              <a:rPr lang="en-US" sz="1200" b="1" dirty="0" err="1">
                <a:solidFill>
                  <a:schemeClr val="bg1"/>
                </a:solidFill>
                <a:latin typeface="Calibri" pitchFamily="34" charset="0"/>
                <a:cs typeface="Calibri" pitchFamily="34" charset="0"/>
              </a:rPr>
              <a:t>Kachru</a:t>
            </a:r>
            <a:r>
              <a:rPr lang="en-US" sz="1200" b="1" dirty="0">
                <a:solidFill>
                  <a:schemeClr val="bg1"/>
                </a:solidFill>
                <a:latin typeface="Calibri" pitchFamily="34" charset="0"/>
                <a:cs typeface="Calibri" pitchFamily="34" charset="0"/>
              </a:rPr>
              <a:t> &amp; Nelson (2001, p. 11) for more </a:t>
            </a:r>
            <a:r>
              <a:rPr lang="en-US" sz="1200" b="1" dirty="0" err="1">
                <a:solidFill>
                  <a:schemeClr val="bg1"/>
                </a:solidFill>
                <a:latin typeface="Calibri" pitchFamily="34" charset="0"/>
                <a:cs typeface="Calibri" pitchFamily="34" charset="0"/>
              </a:rPr>
              <a:t>egs</a:t>
            </a:r>
            <a:r>
              <a:rPr lang="en-US" sz="1200" b="1" dirty="0">
                <a:solidFill>
                  <a:schemeClr val="bg1"/>
                </a:solidFill>
                <a:latin typeface="Calibri" pitchFamily="34" charset="0"/>
                <a:cs typeface="Calibri" pitchFamily="34" charset="0"/>
              </a:rPr>
              <a:t> of outer and inner countries</a:t>
            </a:r>
          </a:p>
          <a:p>
            <a:pPr defTabSz="912813">
              <a:spcBef>
                <a:spcPct val="50000"/>
              </a:spcBef>
            </a:pPr>
            <a:r>
              <a:rPr lang="en-US" sz="1200" b="1" dirty="0">
                <a:solidFill>
                  <a:schemeClr val="bg1"/>
                </a:solidFill>
                <a:latin typeface="Calibri" pitchFamily="34" charset="0"/>
                <a:cs typeface="Calibri" pitchFamily="34" charset="0"/>
              </a:rPr>
              <a:t>Long history as institutionalized lang. &amp; has cultural role too</a:t>
            </a:r>
          </a:p>
          <a:p>
            <a:pPr defTabSz="912813">
              <a:spcBef>
                <a:spcPct val="50000"/>
              </a:spcBef>
              <a:buFontTx/>
              <a:buChar char="•"/>
            </a:pPr>
            <a:r>
              <a:rPr lang="en-US" sz="1200" b="1" dirty="0" err="1">
                <a:solidFill>
                  <a:schemeClr val="bg1"/>
                </a:solidFill>
                <a:latin typeface="Calibri" pitchFamily="34" charset="0"/>
                <a:cs typeface="Calibri" pitchFamily="34" charset="0"/>
              </a:rPr>
              <a:t>gov</a:t>
            </a:r>
            <a:r>
              <a:rPr lang="en-US" sz="1200" b="1" dirty="0">
                <a:solidFill>
                  <a:schemeClr val="bg1"/>
                </a:solidFill>
                <a:latin typeface="Calibri" pitchFamily="34" charset="0"/>
                <a:cs typeface="Calibri" pitchFamily="34" charset="0"/>
              </a:rPr>
              <a:t>/</a:t>
            </a:r>
            <a:r>
              <a:rPr lang="en-US" sz="1200" b="1" dirty="0" err="1">
                <a:solidFill>
                  <a:schemeClr val="bg1"/>
                </a:solidFill>
                <a:latin typeface="Calibri" pitchFamily="34" charset="0"/>
                <a:cs typeface="Calibri" pitchFamily="34" charset="0"/>
              </a:rPr>
              <a:t>edu</a:t>
            </a:r>
            <a:r>
              <a:rPr lang="en-US" sz="1200" b="1" dirty="0">
                <a:solidFill>
                  <a:schemeClr val="bg1"/>
                </a:solidFill>
                <a:latin typeface="Calibri" pitchFamily="34" charset="0"/>
                <a:cs typeface="Calibri" pitchFamily="34" charset="0"/>
              </a:rPr>
              <a:t>.</a:t>
            </a:r>
          </a:p>
          <a:p>
            <a:pPr defTabSz="912813">
              <a:spcBef>
                <a:spcPct val="50000"/>
              </a:spcBef>
              <a:buFontTx/>
              <a:buChar char="•"/>
            </a:pPr>
            <a:r>
              <a:rPr lang="en-US" sz="1200" b="1" dirty="0">
                <a:solidFill>
                  <a:schemeClr val="bg1"/>
                </a:solidFill>
                <a:latin typeface="Calibri" pitchFamily="34" charset="0"/>
                <a:cs typeface="Calibri" pitchFamily="34" charset="0"/>
              </a:rPr>
              <a:t>Literary creativity / pop </a:t>
            </a:r>
            <a:r>
              <a:rPr lang="en-US" sz="1200" b="1" dirty="0" err="1">
                <a:solidFill>
                  <a:schemeClr val="bg1"/>
                </a:solidFill>
                <a:latin typeface="Calibri" pitchFamily="34" charset="0"/>
                <a:cs typeface="Calibri" pitchFamily="34" charset="0"/>
              </a:rPr>
              <a:t>cul</a:t>
            </a:r>
            <a:r>
              <a:rPr lang="en-US" sz="1200" b="1" dirty="0">
                <a:solidFill>
                  <a:schemeClr val="bg1"/>
                </a:solidFill>
                <a:latin typeface="Calibri" pitchFamily="34" charset="0"/>
                <a:cs typeface="Calibri" pitchFamily="34" charset="0"/>
              </a:rPr>
              <a:t>.</a:t>
            </a:r>
          </a:p>
          <a:p>
            <a:pPr defTabSz="912813">
              <a:spcBef>
                <a:spcPct val="50000"/>
              </a:spcBef>
            </a:pPr>
            <a:endParaRPr lang="en-US" sz="1200" b="1" dirty="0">
              <a:solidFill>
                <a:schemeClr val="bg1"/>
              </a:solidFill>
              <a:latin typeface="Palatino Linotype" pitchFamily="18" charset="0"/>
            </a:endParaRPr>
          </a:p>
        </p:txBody>
      </p:sp>
      <p:sp>
        <p:nvSpPr>
          <p:cNvPr id="10" name="AutoShape 18">
            <a:extLst>
              <a:ext uri="{FF2B5EF4-FFF2-40B4-BE49-F238E27FC236}">
                <a16:creationId xmlns:a16="http://schemas.microsoft.com/office/drawing/2014/main" id="{51815969-AA91-5DBC-B0F6-E67E747EFB43}"/>
              </a:ext>
            </a:extLst>
          </p:cNvPr>
          <p:cNvSpPr>
            <a:spLocks/>
          </p:cNvSpPr>
          <p:nvPr/>
        </p:nvSpPr>
        <p:spPr bwMode="auto">
          <a:xfrm>
            <a:off x="8141311" y="2684949"/>
            <a:ext cx="73025" cy="1296987"/>
          </a:xfrm>
          <a:prstGeom prst="rightBrace">
            <a:avLst>
              <a:gd name="adj1" fmla="val 139620"/>
              <a:gd name="adj2" fmla="val 48713"/>
            </a:avLst>
          </a:prstGeom>
          <a:noFill/>
          <a:ln w="9525">
            <a:noFill/>
            <a:round/>
            <a:headEnd/>
            <a:tailEnd/>
          </a:ln>
        </p:spPr>
        <p:txBody>
          <a:bodyPr wrap="none" lIns="91428" tIns="45715" rIns="91428" bIns="45715" anchor="ctr"/>
          <a:lstStyle/>
          <a:p>
            <a:pPr defTabSz="912813"/>
            <a:endParaRPr lang="en-US" sz="1600"/>
          </a:p>
        </p:txBody>
      </p:sp>
      <p:sp>
        <p:nvSpPr>
          <p:cNvPr id="12" name="Line 23">
            <a:extLst>
              <a:ext uri="{FF2B5EF4-FFF2-40B4-BE49-F238E27FC236}">
                <a16:creationId xmlns:a16="http://schemas.microsoft.com/office/drawing/2014/main" id="{6F68DFCD-41CD-D53C-D33E-E4C4DF8B158C}"/>
              </a:ext>
            </a:extLst>
          </p:cNvPr>
          <p:cNvSpPr>
            <a:spLocks noChangeShapeType="1"/>
          </p:cNvSpPr>
          <p:nvPr/>
        </p:nvSpPr>
        <p:spPr bwMode="auto">
          <a:xfrm flipH="1">
            <a:off x="1804011" y="4126399"/>
            <a:ext cx="1009650" cy="792162"/>
          </a:xfrm>
          <a:prstGeom prst="line">
            <a:avLst/>
          </a:prstGeom>
          <a:noFill/>
          <a:ln w="9525">
            <a:noFill/>
            <a:round/>
            <a:headEnd/>
            <a:tailEnd type="triangle" w="med" len="med"/>
          </a:ln>
        </p:spPr>
        <p:txBody>
          <a:bodyPr lIns="80165" tIns="40083" rIns="80165" bIns="40083"/>
          <a:lstStyle/>
          <a:p>
            <a:endParaRPr lang="en-US" sz="1600"/>
          </a:p>
        </p:txBody>
      </p:sp>
      <p:sp>
        <p:nvSpPr>
          <p:cNvPr id="13" name="Line 24">
            <a:extLst>
              <a:ext uri="{FF2B5EF4-FFF2-40B4-BE49-F238E27FC236}">
                <a16:creationId xmlns:a16="http://schemas.microsoft.com/office/drawing/2014/main" id="{126FA57B-6C3F-1D81-827D-DD782D893086}"/>
              </a:ext>
            </a:extLst>
          </p:cNvPr>
          <p:cNvSpPr>
            <a:spLocks noChangeShapeType="1"/>
          </p:cNvSpPr>
          <p:nvPr/>
        </p:nvSpPr>
        <p:spPr bwMode="auto">
          <a:xfrm flipH="1" flipV="1">
            <a:off x="2092936" y="5566261"/>
            <a:ext cx="720725" cy="792163"/>
          </a:xfrm>
          <a:prstGeom prst="line">
            <a:avLst/>
          </a:prstGeom>
          <a:noFill/>
          <a:ln w="9525">
            <a:noFill/>
            <a:round/>
            <a:headEnd/>
            <a:tailEnd type="triangle" w="med" len="med"/>
          </a:ln>
        </p:spPr>
        <p:txBody>
          <a:bodyPr lIns="80165" tIns="40083" rIns="80165" bIns="40083"/>
          <a:lstStyle/>
          <a:p>
            <a:endParaRPr lang="en-US" sz="1600"/>
          </a:p>
        </p:txBody>
      </p:sp>
      <p:sp>
        <p:nvSpPr>
          <p:cNvPr id="14" name="Line 27">
            <a:extLst>
              <a:ext uri="{FF2B5EF4-FFF2-40B4-BE49-F238E27FC236}">
                <a16:creationId xmlns:a16="http://schemas.microsoft.com/office/drawing/2014/main" id="{EEAD31C4-D951-A307-F770-E9AAECE4DD47}"/>
              </a:ext>
            </a:extLst>
          </p:cNvPr>
          <p:cNvSpPr>
            <a:spLocks noChangeShapeType="1"/>
          </p:cNvSpPr>
          <p:nvPr/>
        </p:nvSpPr>
        <p:spPr bwMode="auto">
          <a:xfrm flipH="1">
            <a:off x="2164373" y="2542074"/>
            <a:ext cx="792163" cy="1584325"/>
          </a:xfrm>
          <a:prstGeom prst="line">
            <a:avLst/>
          </a:prstGeom>
          <a:noFill/>
          <a:ln w="9525">
            <a:noFill/>
            <a:round/>
            <a:headEnd/>
            <a:tailEnd type="triangle" w="med" len="med"/>
          </a:ln>
        </p:spPr>
        <p:txBody>
          <a:bodyPr lIns="80165" tIns="40083" rIns="80165" bIns="40083"/>
          <a:lstStyle/>
          <a:p>
            <a:endParaRPr lang="en-US" sz="1600"/>
          </a:p>
        </p:txBody>
      </p:sp>
      <p:sp>
        <p:nvSpPr>
          <p:cNvPr id="15" name="Line 28">
            <a:extLst>
              <a:ext uri="{FF2B5EF4-FFF2-40B4-BE49-F238E27FC236}">
                <a16:creationId xmlns:a16="http://schemas.microsoft.com/office/drawing/2014/main" id="{0A18B8C3-5C78-244E-F9E0-919034B9D36A}"/>
              </a:ext>
            </a:extLst>
          </p:cNvPr>
          <p:cNvSpPr>
            <a:spLocks noChangeShapeType="1"/>
          </p:cNvSpPr>
          <p:nvPr/>
        </p:nvSpPr>
        <p:spPr bwMode="auto">
          <a:xfrm flipH="1" flipV="1">
            <a:off x="1804011" y="4342299"/>
            <a:ext cx="1081087" cy="431800"/>
          </a:xfrm>
          <a:prstGeom prst="line">
            <a:avLst/>
          </a:prstGeom>
          <a:noFill/>
          <a:ln w="9525">
            <a:noFill/>
            <a:round/>
            <a:headEnd/>
            <a:tailEnd type="triangle" w="med" len="med"/>
          </a:ln>
        </p:spPr>
        <p:txBody>
          <a:bodyPr lIns="80165" tIns="40083" rIns="80165" bIns="40083"/>
          <a:lstStyle/>
          <a:p>
            <a:endParaRPr lang="en-US" sz="1600"/>
          </a:p>
        </p:txBody>
      </p:sp>
    </p:spTree>
    <p:custDataLst>
      <p:tags r:id="rId1"/>
    </p:custDataLst>
    <p:extLst>
      <p:ext uri="{BB962C8B-B14F-4D97-AF65-F5344CB8AC3E}">
        <p14:creationId xmlns:p14="http://schemas.microsoft.com/office/powerpoint/2010/main" val="1791008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Charts </a:t>
            </a:r>
          </a:p>
        </p:txBody>
      </p:sp>
      <p:graphicFrame>
        <p:nvGraphicFramePr>
          <p:cNvPr id="2" name="Group 30">
            <a:extLst>
              <a:ext uri="{FF2B5EF4-FFF2-40B4-BE49-F238E27FC236}">
                <a16:creationId xmlns:a16="http://schemas.microsoft.com/office/drawing/2014/main" id="{94AED022-9A28-683B-469C-F5537682FC34}"/>
              </a:ext>
            </a:extLst>
          </p:cNvPr>
          <p:cNvGraphicFramePr>
            <a:graphicFrameLocks/>
          </p:cNvGraphicFramePr>
          <p:nvPr>
            <p:extLst>
              <p:ext uri="{D42A27DB-BD31-4B8C-83A1-F6EECF244321}">
                <p14:modId xmlns:p14="http://schemas.microsoft.com/office/powerpoint/2010/main" val="2585653680"/>
              </p:ext>
            </p:extLst>
          </p:nvPr>
        </p:nvGraphicFramePr>
        <p:xfrm>
          <a:off x="2427288" y="2481385"/>
          <a:ext cx="6716712" cy="4122166"/>
        </p:xfrm>
        <a:graphic>
          <a:graphicData uri="http://schemas.openxmlformats.org/drawingml/2006/table">
            <a:tbl>
              <a:tblPr/>
              <a:tblGrid>
                <a:gridCol w="2239962">
                  <a:extLst>
                    <a:ext uri="{9D8B030D-6E8A-4147-A177-3AD203B41FA5}">
                      <a16:colId xmlns:a16="http://schemas.microsoft.com/office/drawing/2014/main" val="20000"/>
                    </a:ext>
                  </a:extLst>
                </a:gridCol>
                <a:gridCol w="2236788">
                  <a:extLst>
                    <a:ext uri="{9D8B030D-6E8A-4147-A177-3AD203B41FA5}">
                      <a16:colId xmlns:a16="http://schemas.microsoft.com/office/drawing/2014/main" val="20001"/>
                    </a:ext>
                  </a:extLst>
                </a:gridCol>
                <a:gridCol w="2239962">
                  <a:extLst>
                    <a:ext uri="{9D8B030D-6E8A-4147-A177-3AD203B41FA5}">
                      <a16:colId xmlns:a16="http://schemas.microsoft.com/office/drawing/2014/main" val="20002"/>
                    </a:ext>
                  </a:extLst>
                </a:gridCol>
              </a:tblGrid>
              <a:tr h="180975">
                <a:tc>
                  <a:txBody>
                    <a:bodyPr/>
                    <a:lstStyle/>
                    <a:p>
                      <a:pPr marL="0" marR="0" lvl="0" indent="0" algn="ctr" defTabSz="400050" rtl="0" eaLnBrk="0" fontAlgn="base" latinLnBrk="0" hangingPunct="0">
                        <a:lnSpc>
                          <a:spcPct val="100000"/>
                        </a:lnSpc>
                        <a:spcBef>
                          <a:spcPct val="20000"/>
                        </a:spcBef>
                        <a:spcAft>
                          <a:spcPct val="0"/>
                        </a:spcAft>
                        <a:buClrTx/>
                        <a:buSzTx/>
                        <a:buFont typeface="Arial" pitchFamily="34" charset="0"/>
                        <a:buNone/>
                        <a:tabLst/>
                      </a:pPr>
                      <a:r>
                        <a:rPr kumimoji="0" lang="en-NZ" sz="2400" b="1" i="0" u="none" strike="noStrike" cap="none" normalizeH="0" baseline="0" dirty="0">
                          <a:ln>
                            <a:noFill/>
                          </a:ln>
                          <a:solidFill>
                            <a:schemeClr val="bg1"/>
                          </a:solidFill>
                          <a:effectLst/>
                          <a:latin typeface="Calibri" pitchFamily="34" charset="0"/>
                          <a:ea typeface="MS PGothic" pitchFamily="34" charset="-128"/>
                          <a:cs typeface="Calibri" pitchFamily="34" charset="0"/>
                        </a:rPr>
                        <a:t>3 basic issues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400050" rtl="0" eaLnBrk="0" fontAlgn="base" latinLnBrk="0" hangingPunct="0">
                        <a:lnSpc>
                          <a:spcPct val="100000"/>
                        </a:lnSpc>
                        <a:spcBef>
                          <a:spcPct val="20000"/>
                        </a:spcBef>
                        <a:spcAft>
                          <a:spcPct val="0"/>
                        </a:spcAft>
                        <a:buClrTx/>
                        <a:buSzTx/>
                        <a:buFont typeface="Arial" pitchFamily="34" charset="0"/>
                        <a:buNone/>
                        <a:tabLst/>
                      </a:pPr>
                      <a:r>
                        <a:rPr kumimoji="0" lang="en-NZ" sz="2400" b="1" i="0" u="none" strike="noStrike" cap="none" normalizeH="0" baseline="0" dirty="0">
                          <a:ln>
                            <a:noFill/>
                          </a:ln>
                          <a:solidFill>
                            <a:schemeClr val="bg1"/>
                          </a:solidFill>
                          <a:effectLst/>
                          <a:latin typeface="Calibri" pitchFamily="34" charset="0"/>
                          <a:ea typeface="MS PGothic" pitchFamily="34" charset="-128"/>
                          <a:cs typeface="Calibri" pitchFamily="34" charset="0"/>
                        </a:rPr>
                        <a:t>Piaget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400050" rtl="0" eaLnBrk="0" fontAlgn="base" latinLnBrk="0" hangingPunct="0">
                        <a:lnSpc>
                          <a:spcPct val="100000"/>
                        </a:lnSpc>
                        <a:spcBef>
                          <a:spcPct val="20000"/>
                        </a:spcBef>
                        <a:spcAft>
                          <a:spcPct val="0"/>
                        </a:spcAft>
                        <a:buClrTx/>
                        <a:buSzTx/>
                        <a:buFont typeface="Arial" pitchFamily="34" charset="0"/>
                        <a:buNone/>
                        <a:tabLst/>
                      </a:pPr>
                      <a:r>
                        <a:rPr kumimoji="0" lang="en-NZ" sz="2400" b="1" i="0" u="none" strike="noStrike" cap="none" normalizeH="0" baseline="0">
                          <a:ln>
                            <a:noFill/>
                          </a:ln>
                          <a:solidFill>
                            <a:schemeClr val="bg1"/>
                          </a:solidFill>
                          <a:effectLst/>
                          <a:latin typeface="Calibri" pitchFamily="34" charset="0"/>
                          <a:ea typeface="MS PGothic" pitchFamily="34" charset="-128"/>
                          <a:cs typeface="Calibri" pitchFamily="34" charset="0"/>
                        </a:rPr>
                        <a:t>Vygotsky</a:t>
                      </a:r>
                    </a:p>
                    <a:p>
                      <a:pPr marL="0" marR="0" lvl="0" indent="0" algn="ctr" defTabSz="400050" rtl="0" eaLnBrk="0" fontAlgn="base" latinLnBrk="0" hangingPunct="0">
                        <a:lnSpc>
                          <a:spcPct val="100000"/>
                        </a:lnSpc>
                        <a:spcBef>
                          <a:spcPct val="20000"/>
                        </a:spcBef>
                        <a:spcAft>
                          <a:spcPct val="0"/>
                        </a:spcAft>
                        <a:buClrTx/>
                        <a:buSzTx/>
                        <a:buFont typeface="Arial" pitchFamily="34" charset="0"/>
                        <a:buNone/>
                        <a:tabLst/>
                      </a:pPr>
                      <a:endParaRPr kumimoji="0" lang="en-NZ" sz="2400" b="1"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dirty="0">
                          <a:ln>
                            <a:noFill/>
                          </a:ln>
                          <a:solidFill>
                            <a:schemeClr val="bg1"/>
                          </a:solidFill>
                          <a:effectLst/>
                          <a:latin typeface="Calibri" pitchFamily="34" charset="0"/>
                          <a:ea typeface="MS PGothic" pitchFamily="34" charset="-128"/>
                          <a:cs typeface="Calibri" pitchFamily="34" charset="0"/>
                        </a:rPr>
                        <a:t>Continuous or discontinuous development?</a:t>
                      </a:r>
                    </a:p>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NZ"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dirty="0">
                          <a:ln>
                            <a:noFill/>
                          </a:ln>
                          <a:solidFill>
                            <a:schemeClr val="bg1"/>
                          </a:solidFill>
                          <a:effectLst/>
                          <a:latin typeface="Calibri" pitchFamily="34" charset="0"/>
                          <a:ea typeface="MS PGothic" pitchFamily="34" charset="-128"/>
                          <a:cs typeface="Calibri" pitchFamily="34" charset="0"/>
                        </a:rPr>
                        <a:t>Discontinuous – stages of development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dirty="0">
                          <a:ln>
                            <a:noFill/>
                          </a:ln>
                          <a:solidFill>
                            <a:schemeClr val="bg1"/>
                          </a:solidFill>
                          <a:effectLst/>
                          <a:latin typeface="Calibri" pitchFamily="34" charset="0"/>
                          <a:ea typeface="MS PGothic" pitchFamily="34" charset="-128"/>
                          <a:cs typeface="Calibri" pitchFamily="34" charset="0"/>
                        </a:rPr>
                        <a:t>Continuous – gradually acquire skills</a:t>
                      </a:r>
                    </a:p>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NZ"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69950">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dirty="0">
                          <a:ln>
                            <a:noFill/>
                          </a:ln>
                          <a:solidFill>
                            <a:schemeClr val="bg1"/>
                          </a:solidFill>
                          <a:effectLst/>
                          <a:latin typeface="Calibri" pitchFamily="34" charset="0"/>
                          <a:ea typeface="MS PGothic" pitchFamily="34" charset="-128"/>
                          <a:cs typeface="Calibri" pitchFamily="34" charset="0"/>
                        </a:rPr>
                        <a:t>One course of development or many?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a:ln>
                            <a:noFill/>
                          </a:ln>
                          <a:solidFill>
                            <a:schemeClr val="bg1"/>
                          </a:solidFill>
                          <a:effectLst/>
                          <a:latin typeface="Calibri" pitchFamily="34" charset="0"/>
                          <a:ea typeface="MS PGothic" pitchFamily="34" charset="-128"/>
                          <a:cs typeface="Calibri" pitchFamily="34" charset="0"/>
                        </a:rPr>
                        <a:t>One – stages are universal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dirty="0">
                          <a:ln>
                            <a:noFill/>
                          </a:ln>
                          <a:solidFill>
                            <a:schemeClr val="bg1"/>
                          </a:solidFill>
                          <a:effectLst/>
                          <a:latin typeface="Calibri" pitchFamily="34" charset="0"/>
                          <a:ea typeface="MS PGothic" pitchFamily="34" charset="-128"/>
                          <a:cs typeface="Calibri" pitchFamily="34" charset="0"/>
                        </a:rPr>
                        <a:t>Many possible courses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08050">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dirty="0">
                          <a:ln>
                            <a:noFill/>
                          </a:ln>
                          <a:solidFill>
                            <a:schemeClr val="bg1"/>
                          </a:solidFill>
                          <a:effectLst/>
                          <a:latin typeface="Calibri" pitchFamily="34" charset="0"/>
                          <a:ea typeface="MS PGothic" pitchFamily="34" charset="-128"/>
                          <a:cs typeface="Calibri" pitchFamily="34" charset="0"/>
                        </a:rPr>
                        <a:t>Nature or nurture most important?</a:t>
                      </a:r>
                    </a:p>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NZ"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a:ln>
                            <a:noFill/>
                          </a:ln>
                          <a:solidFill>
                            <a:schemeClr val="bg1"/>
                          </a:solidFill>
                          <a:effectLst/>
                          <a:latin typeface="Calibri" pitchFamily="34" charset="0"/>
                          <a:ea typeface="MS PGothic" pitchFamily="34" charset="-128"/>
                          <a:cs typeface="Calibri" pitchFamily="34" charset="0"/>
                        </a:rPr>
                        <a:t>Both nature and nurture</a:t>
                      </a:r>
                    </a:p>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NZ"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dirty="0">
                          <a:ln>
                            <a:noFill/>
                          </a:ln>
                          <a:solidFill>
                            <a:schemeClr val="bg1"/>
                          </a:solidFill>
                          <a:effectLst/>
                          <a:latin typeface="Calibri" pitchFamily="34" charset="0"/>
                          <a:ea typeface="MS PGothic" pitchFamily="34" charset="-128"/>
                          <a:cs typeface="Calibri" pitchFamily="34" charset="0"/>
                        </a:rPr>
                        <a:t>Both nature and nurture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 Box 26">
            <a:extLst>
              <a:ext uri="{FF2B5EF4-FFF2-40B4-BE49-F238E27FC236}">
                <a16:creationId xmlns:a16="http://schemas.microsoft.com/office/drawing/2014/main" id="{EEB49C24-6120-9099-EB47-E099A3FC6DCB}"/>
              </a:ext>
            </a:extLst>
          </p:cNvPr>
          <p:cNvSpPr txBox="1">
            <a:spLocks noChangeArrowheads="1"/>
          </p:cNvSpPr>
          <p:nvPr/>
        </p:nvSpPr>
        <p:spPr bwMode="auto">
          <a:xfrm>
            <a:off x="285750" y="1889248"/>
            <a:ext cx="8642350" cy="457200"/>
          </a:xfrm>
          <a:prstGeom prst="rect">
            <a:avLst/>
          </a:prstGeom>
          <a:noFill/>
          <a:ln w="9525">
            <a:noFill/>
            <a:miter lim="800000"/>
            <a:headEnd/>
            <a:tailEnd/>
          </a:ln>
        </p:spPr>
        <p:txBody>
          <a:bodyPr>
            <a:spAutoFit/>
          </a:bodyPr>
          <a:lstStyle/>
          <a:p>
            <a:pPr algn="ctr">
              <a:spcBef>
                <a:spcPct val="50000"/>
              </a:spcBef>
            </a:pPr>
            <a:r>
              <a:rPr lang="en-NZ" dirty="0">
                <a:solidFill>
                  <a:schemeClr val="bg1"/>
                </a:solidFill>
                <a:latin typeface="Corbel" pitchFamily="34" charset="0"/>
              </a:rPr>
              <a:t>Especially good for planning compare and contrast questions</a:t>
            </a:r>
          </a:p>
        </p:txBody>
      </p:sp>
    </p:spTree>
    <p:custDataLst>
      <p:tags r:id="rId1"/>
    </p:custDataLst>
    <p:extLst>
      <p:ext uri="{BB962C8B-B14F-4D97-AF65-F5344CB8AC3E}">
        <p14:creationId xmlns:p14="http://schemas.microsoft.com/office/powerpoint/2010/main" val="2236019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Example of a study matrix</a:t>
            </a:r>
          </a:p>
        </p:txBody>
      </p:sp>
      <p:graphicFrame>
        <p:nvGraphicFramePr>
          <p:cNvPr id="2" name="Group 101">
            <a:extLst>
              <a:ext uri="{FF2B5EF4-FFF2-40B4-BE49-F238E27FC236}">
                <a16:creationId xmlns:a16="http://schemas.microsoft.com/office/drawing/2014/main" id="{A2FE4CD2-3687-D228-3F65-B384D2C802A2}"/>
              </a:ext>
            </a:extLst>
          </p:cNvPr>
          <p:cNvGraphicFramePr>
            <a:graphicFrameLocks noGrp="1"/>
          </p:cNvGraphicFramePr>
          <p:nvPr>
            <p:extLst>
              <p:ext uri="{D42A27DB-BD31-4B8C-83A1-F6EECF244321}">
                <p14:modId xmlns:p14="http://schemas.microsoft.com/office/powerpoint/2010/main" val="237438356"/>
              </p:ext>
            </p:extLst>
          </p:nvPr>
        </p:nvGraphicFramePr>
        <p:xfrm>
          <a:off x="1523267" y="1861408"/>
          <a:ext cx="8893175" cy="4860926"/>
        </p:xfrm>
        <a:graphic>
          <a:graphicData uri="http://schemas.openxmlformats.org/drawingml/2006/table">
            <a:tbl>
              <a:tblPr/>
              <a:tblGrid>
                <a:gridCol w="1454150">
                  <a:extLst>
                    <a:ext uri="{9D8B030D-6E8A-4147-A177-3AD203B41FA5}">
                      <a16:colId xmlns:a16="http://schemas.microsoft.com/office/drawing/2014/main" val="20000"/>
                    </a:ext>
                  </a:extLst>
                </a:gridCol>
                <a:gridCol w="1293813">
                  <a:extLst>
                    <a:ext uri="{9D8B030D-6E8A-4147-A177-3AD203B41FA5}">
                      <a16:colId xmlns:a16="http://schemas.microsoft.com/office/drawing/2014/main" val="20001"/>
                    </a:ext>
                  </a:extLst>
                </a:gridCol>
                <a:gridCol w="925512">
                  <a:extLst>
                    <a:ext uri="{9D8B030D-6E8A-4147-A177-3AD203B41FA5}">
                      <a16:colId xmlns:a16="http://schemas.microsoft.com/office/drawing/2014/main" val="20002"/>
                    </a:ext>
                  </a:extLst>
                </a:gridCol>
                <a:gridCol w="900113">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1104900">
                  <a:extLst>
                    <a:ext uri="{9D8B030D-6E8A-4147-A177-3AD203B41FA5}">
                      <a16:colId xmlns:a16="http://schemas.microsoft.com/office/drawing/2014/main" val="20005"/>
                    </a:ext>
                  </a:extLst>
                </a:gridCol>
                <a:gridCol w="1201737">
                  <a:extLst>
                    <a:ext uri="{9D8B030D-6E8A-4147-A177-3AD203B41FA5}">
                      <a16:colId xmlns:a16="http://schemas.microsoft.com/office/drawing/2014/main" val="20006"/>
                    </a:ext>
                  </a:extLst>
                </a:gridCol>
                <a:gridCol w="933450">
                  <a:extLst>
                    <a:ext uri="{9D8B030D-6E8A-4147-A177-3AD203B41FA5}">
                      <a16:colId xmlns:a16="http://schemas.microsoft.com/office/drawing/2014/main" val="20007"/>
                    </a:ext>
                  </a:extLst>
                </a:gridCol>
              </a:tblGrid>
              <a:tr h="646113">
                <a:tc>
                  <a:txBody>
                    <a:bodyPr/>
                    <a:lstStyle/>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Group</a:t>
                      </a:r>
                      <a:endParaRPr kumimoji="0" lang="en-NZ" sz="10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Name</a:t>
                      </a:r>
                      <a:endParaRPr kumimoji="0" lang="en-US" sz="17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Reproduction</a:t>
                      </a:r>
                      <a:endParaRPr kumimoji="0" lang="en-NZ" sz="10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O</a:t>
                      </a:r>
                      <a:r>
                        <a:rPr kumimoji="0" lang="en-US" sz="1300" b="1" i="0" u="none" strike="noStrike" cap="none" normalizeH="0" baseline="-30000" dirty="0">
                          <a:ln>
                            <a:noFill/>
                          </a:ln>
                          <a:solidFill>
                            <a:schemeClr val="bg1"/>
                          </a:solidFill>
                          <a:effectLst/>
                          <a:latin typeface="Calibri" pitchFamily="34" charset="0"/>
                          <a:ea typeface="MS PGothic" pitchFamily="34" charset="-128"/>
                          <a:cs typeface="Calibri" pitchFamily="34" charset="0"/>
                        </a:rPr>
                        <a:t>2</a:t>
                      </a:r>
                      <a:endParaRPr kumimoji="0" lang="en-NZ" sz="10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Relation</a:t>
                      </a:r>
                      <a:endParaRPr kumimoji="0" lang="en-US" sz="17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Habitat</a:t>
                      </a:r>
                      <a:endParaRPr kumimoji="0" lang="en-US" sz="17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Morphology</a:t>
                      </a:r>
                      <a:endParaRPr kumimoji="0" lang="en-US" sz="17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Covering</a:t>
                      </a:r>
                      <a:endParaRPr kumimoji="0" lang="en-US" sz="17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Get</a:t>
                      </a:r>
                      <a:endParaRPr kumimoji="0" lang="en-NZ" sz="10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Energy</a:t>
                      </a:r>
                      <a:endParaRPr kumimoji="0" lang="en-US" sz="17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a:ln>
                            <a:noFill/>
                          </a:ln>
                          <a:solidFill>
                            <a:schemeClr val="bg1"/>
                          </a:solidFill>
                          <a:effectLst/>
                          <a:latin typeface="Calibri" pitchFamily="34" charset="0"/>
                          <a:ea typeface="MS PGothic" pitchFamily="34" charset="-128"/>
                          <a:cs typeface="Calibri" pitchFamily="34" charset="0"/>
                        </a:rPr>
                        <a:t>Host</a:t>
                      </a:r>
                      <a:endParaRPr kumimoji="0" lang="en-NZ" sz="10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a:ln>
                            <a:noFill/>
                          </a:ln>
                          <a:solidFill>
                            <a:schemeClr val="bg1"/>
                          </a:solidFill>
                          <a:effectLst/>
                          <a:latin typeface="Calibri" pitchFamily="34" charset="0"/>
                          <a:ea typeface="MS PGothic" pitchFamily="34" charset="-128"/>
                          <a:cs typeface="Calibri" pitchFamily="34" charset="0"/>
                        </a:rPr>
                        <a:t>Relation</a:t>
                      </a:r>
                      <a:endParaRPr kumimoji="0" lang="en-US" sz="17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014413">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sng" strike="noStrike" cap="none" normalizeH="0" baseline="0" dirty="0" err="1">
                          <a:ln>
                            <a:noFill/>
                          </a:ln>
                          <a:solidFill>
                            <a:schemeClr val="bg1"/>
                          </a:solidFill>
                          <a:effectLst/>
                          <a:latin typeface="Calibri" pitchFamily="34" charset="0"/>
                          <a:ea typeface="MS PGothic" pitchFamily="34" charset="-128"/>
                          <a:cs typeface="Calibri" pitchFamily="34" charset="0"/>
                        </a:rPr>
                        <a:t>Archybacteria</a:t>
                      </a:r>
                      <a:endParaRPr kumimoji="0" lang="en-NZ"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err="1">
                          <a:ln>
                            <a:noFill/>
                          </a:ln>
                          <a:solidFill>
                            <a:schemeClr val="bg1"/>
                          </a:solidFill>
                          <a:effectLst/>
                          <a:latin typeface="Calibri" pitchFamily="34" charset="0"/>
                          <a:ea typeface="MS PGothic" pitchFamily="34" charset="-128"/>
                          <a:cs typeface="Calibri" pitchFamily="34" charset="0"/>
                        </a:rPr>
                        <a:t>Methanoger</a:t>
                      </a:r>
                      <a:endPar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RNA</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Ob. </a:t>
                      </a:r>
                      <a:endParaRPr kumimoji="0" lang="en-NZ"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err="1">
                          <a:ln>
                            <a:noFill/>
                          </a:ln>
                          <a:solidFill>
                            <a:schemeClr val="bg1"/>
                          </a:solidFill>
                          <a:effectLst/>
                          <a:latin typeface="Calibri" pitchFamily="34" charset="0"/>
                          <a:ea typeface="MS PGothic" pitchFamily="34" charset="-128"/>
                          <a:cs typeface="Calibri" pitchFamily="34" charset="0"/>
                        </a:rPr>
                        <a:t>Anaero</a:t>
                      </a:r>
                      <a:endPar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Swamp/</a:t>
                      </a:r>
                      <a:endParaRPr kumimoji="0" lang="en-NZ"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marsh</a:t>
                      </a:r>
                      <a:endParaRPr kumimoji="0" lang="en-NZ"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err="1">
                          <a:ln>
                            <a:noFill/>
                          </a:ln>
                          <a:solidFill>
                            <a:schemeClr val="bg1"/>
                          </a:solidFill>
                          <a:effectLst/>
                          <a:latin typeface="Calibri" pitchFamily="34" charset="0"/>
                          <a:ea typeface="MS PGothic" pitchFamily="34" charset="-128"/>
                          <a:cs typeface="Calibri" pitchFamily="34" charset="0"/>
                        </a:rPr>
                        <a:t>endobiotic</a:t>
                      </a:r>
                      <a:endPar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Solitary</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Unique Membrane</a:t>
                      </a:r>
                      <a:endParaRPr kumimoji="0" lang="en-NZ"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Lack </a:t>
                      </a:r>
                      <a:r>
                        <a:rPr kumimoji="0" lang="en-US" sz="900" b="0" i="1" u="none" strike="noStrike" cap="none" normalizeH="0" baseline="0" dirty="0" err="1">
                          <a:ln>
                            <a:noFill/>
                          </a:ln>
                          <a:solidFill>
                            <a:schemeClr val="bg1"/>
                          </a:solidFill>
                          <a:effectLst/>
                          <a:latin typeface="Calibri" pitchFamily="34" charset="0"/>
                          <a:ea typeface="MS PGothic" pitchFamily="34" charset="-128"/>
                          <a:cs typeface="Calibri" pitchFamily="34" charset="0"/>
                        </a:rPr>
                        <a:t>paptidoglycin</a:t>
                      </a:r>
                      <a:endPar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H</a:t>
                      </a:r>
                      <a:r>
                        <a:rPr kumimoji="0" lang="en-US" sz="900" b="0" i="1" u="none" strike="noStrike" cap="none" normalizeH="0" baseline="-30000" dirty="0">
                          <a:ln>
                            <a:noFill/>
                          </a:ln>
                          <a:solidFill>
                            <a:schemeClr val="bg1"/>
                          </a:solidFill>
                          <a:effectLst/>
                          <a:latin typeface="Calibri" pitchFamily="34" charset="0"/>
                          <a:ea typeface="MS PGothic" pitchFamily="34" charset="-128"/>
                          <a:cs typeface="Calibri" pitchFamily="34" charset="0"/>
                        </a:rPr>
                        <a:t>2</a:t>
                      </a: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 + CO</a:t>
                      </a:r>
                      <a:r>
                        <a:rPr kumimoji="0" lang="en-US" sz="900" b="0" i="1" u="none" strike="noStrike" cap="none" normalizeH="0" baseline="-30000" dirty="0">
                          <a:ln>
                            <a:noFill/>
                          </a:ln>
                          <a:solidFill>
                            <a:schemeClr val="bg1"/>
                          </a:solidFill>
                          <a:effectLst/>
                          <a:latin typeface="Calibri" pitchFamily="34" charset="0"/>
                          <a:ea typeface="MS PGothic" pitchFamily="34" charset="-128"/>
                          <a:cs typeface="Calibri" pitchFamily="34" charset="0"/>
                        </a:rPr>
                        <a:t>2</a:t>
                      </a: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 </a:t>
                      </a: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sym typeface="Wingdings" pitchFamily="2" charset="2"/>
                        </a:rPr>
                        <a:t></a:t>
                      </a: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  </a:t>
                      </a:r>
                      <a:endParaRPr kumimoji="0" lang="en-NZ" sz="900" b="0" i="1" u="none" strike="noStrike" cap="none" normalizeH="0" baseline="0" dirty="0">
                        <a:ln>
                          <a:noFill/>
                        </a:ln>
                        <a:solidFill>
                          <a:schemeClr val="bg1"/>
                        </a:solidFill>
                        <a:effectLst/>
                        <a:latin typeface="Calibri" pitchFamily="34" charset="0"/>
                        <a:ea typeface="MS PGothic" pitchFamily="34" charset="-128"/>
                        <a:cs typeface="Calibri" pitchFamily="34" charset="0"/>
                        <a:sym typeface="Wingdings" pitchFamily="2" charset="2"/>
                      </a:endParaRPr>
                    </a:p>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sym typeface="Wingdings" pitchFamily="2" charset="2"/>
                        </a:rPr>
                        <a:t>CH</a:t>
                      </a:r>
                      <a:r>
                        <a:rPr kumimoji="0" lang="en-US" sz="900" b="0" i="1" u="none" strike="noStrike" cap="none" normalizeH="0" baseline="-30000" dirty="0">
                          <a:ln>
                            <a:noFill/>
                          </a:ln>
                          <a:solidFill>
                            <a:schemeClr val="bg1"/>
                          </a:solidFill>
                          <a:effectLst/>
                          <a:latin typeface="Calibri" pitchFamily="34" charset="0"/>
                          <a:ea typeface="MS PGothic" pitchFamily="34" charset="-128"/>
                          <a:cs typeface="Calibri" pitchFamily="34" charset="0"/>
                          <a:sym typeface="Wingdings" pitchFamily="2" charset="2"/>
                        </a:rPr>
                        <a:t>4</a:t>
                      </a: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sym typeface="Wingdings" pitchFamily="2" charset="2"/>
                        </a:rPr>
                        <a:t> + H</a:t>
                      </a:r>
                      <a:r>
                        <a:rPr kumimoji="0" lang="en-US" sz="900" b="0" i="1" u="none" strike="noStrike" cap="none" normalizeH="0" baseline="-30000" dirty="0">
                          <a:ln>
                            <a:noFill/>
                          </a:ln>
                          <a:solidFill>
                            <a:schemeClr val="bg1"/>
                          </a:solidFill>
                          <a:effectLst/>
                          <a:latin typeface="Calibri" pitchFamily="34" charset="0"/>
                          <a:ea typeface="MS PGothic" pitchFamily="34" charset="-128"/>
                          <a:cs typeface="Calibri" pitchFamily="34" charset="0"/>
                          <a:sym typeface="Wingdings" pitchFamily="2" charset="2"/>
                        </a:rPr>
                        <a:t>2</a:t>
                      </a: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sym typeface="Wingdings" pitchFamily="2" charset="2"/>
                        </a:rPr>
                        <a:t>O</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Few(-) &amp; many(+)</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33388">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a:ln>
                            <a:noFill/>
                          </a:ln>
                          <a:solidFill>
                            <a:schemeClr val="bg1"/>
                          </a:solidFill>
                          <a:effectLst/>
                          <a:latin typeface="Calibri" pitchFamily="34" charset="0"/>
                          <a:ea typeface="MS PGothic" pitchFamily="34" charset="-128"/>
                          <a:cs typeface="Calibri" pitchFamily="34" charset="0"/>
                        </a:rPr>
                        <a:t>Halophile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33388">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a:ln>
                            <a:noFill/>
                          </a:ln>
                          <a:solidFill>
                            <a:schemeClr val="bg1"/>
                          </a:solidFill>
                          <a:effectLst/>
                          <a:latin typeface="Calibri" pitchFamily="34" charset="0"/>
                          <a:ea typeface="MS PGothic" pitchFamily="34" charset="-128"/>
                          <a:cs typeface="Calibri" pitchFamily="34" charset="0"/>
                        </a:rPr>
                        <a:t>Thermacidophile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33388">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sng" strike="noStrike" cap="none" normalizeH="0" baseline="0">
                          <a:ln>
                            <a:noFill/>
                          </a:ln>
                          <a:solidFill>
                            <a:schemeClr val="bg1"/>
                          </a:solidFill>
                          <a:effectLst/>
                          <a:latin typeface="Calibri" pitchFamily="34" charset="0"/>
                          <a:ea typeface="MS PGothic" pitchFamily="34" charset="-128"/>
                          <a:cs typeface="Calibri" pitchFamily="34" charset="0"/>
                        </a:rPr>
                        <a:t>Bacteria</a:t>
                      </a:r>
                    </a:p>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a:ln>
                            <a:noFill/>
                          </a:ln>
                          <a:solidFill>
                            <a:schemeClr val="bg1"/>
                          </a:solidFill>
                          <a:effectLst/>
                          <a:latin typeface="Calibri" pitchFamily="34" charset="0"/>
                          <a:ea typeface="MS PGothic" pitchFamily="34" charset="-128"/>
                          <a:cs typeface="Calibri" pitchFamily="34" charset="0"/>
                        </a:rPr>
                        <a:t>Janobacteria</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a:ln>
                            <a:noFill/>
                          </a:ln>
                          <a:solidFill>
                            <a:schemeClr val="bg1"/>
                          </a:solidFill>
                          <a:effectLst/>
                          <a:latin typeface="Calibri" pitchFamily="34" charset="0"/>
                          <a:ea typeface="MS PGothic" pitchFamily="34" charset="-128"/>
                          <a:cs typeface="Calibri" pitchFamily="34" charset="0"/>
                        </a:rPr>
                        <a:t>Notorophic</a:t>
                      </a:r>
                      <a:endParaRPr kumimoji="0" lang="en-NZ" sz="900" b="0" i="1"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33388">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a:ln>
                            <a:noFill/>
                          </a:ln>
                          <a:solidFill>
                            <a:schemeClr val="bg1"/>
                          </a:solidFill>
                          <a:effectLst/>
                          <a:latin typeface="Calibri" pitchFamily="34" charset="0"/>
                          <a:ea typeface="MS PGothic" pitchFamily="34" charset="-128"/>
                          <a:cs typeface="Calibri" pitchFamily="34" charset="0"/>
                        </a:rPr>
                        <a:t>Pseudonomads</a:t>
                      </a:r>
                      <a:endParaRPr kumimoji="0" lang="en-NZ" sz="900" b="0" i="1"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433388">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a:ln>
                            <a:noFill/>
                          </a:ln>
                          <a:solidFill>
                            <a:schemeClr val="bg1"/>
                          </a:solidFill>
                          <a:effectLst/>
                          <a:latin typeface="Calibri" pitchFamily="34" charset="0"/>
                          <a:ea typeface="MS PGothic" pitchFamily="34" charset="-128"/>
                          <a:cs typeface="Calibri" pitchFamily="34" charset="0"/>
                        </a:rPr>
                        <a:t>Spriochaetes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433388">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err="1">
                          <a:ln>
                            <a:noFill/>
                          </a:ln>
                          <a:solidFill>
                            <a:schemeClr val="bg1"/>
                          </a:solidFill>
                          <a:effectLst/>
                          <a:latin typeface="Calibri" pitchFamily="34" charset="0"/>
                          <a:ea typeface="MS PGothic" pitchFamily="34" charset="-128"/>
                          <a:cs typeface="Calibri" pitchFamily="34" charset="0"/>
                        </a:rPr>
                        <a:t>Endosphere</a:t>
                      </a: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 Formers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E8E09D62-BD8E-975E-C670-E284A613906D}"/>
              </a:ext>
            </a:extLst>
          </p:cNvPr>
          <p:cNvSpPr txBox="1"/>
          <p:nvPr/>
        </p:nvSpPr>
        <p:spPr>
          <a:xfrm>
            <a:off x="184558" y="2500635"/>
            <a:ext cx="1102936" cy="1686616"/>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sz="1400" b="0" i="0" u="none" strike="noStrike" kern="1200" cap="none" spc="0" normalizeH="0" baseline="0" noProof="0" dirty="0">
                <a:ln>
                  <a:noFill/>
                </a:ln>
                <a:solidFill>
                  <a:srgbClr val="E4A024"/>
                </a:solidFill>
                <a:effectLst/>
                <a:uLnTx/>
                <a:uFillTx/>
                <a:latin typeface="Corbel" pitchFamily="34" charset="0"/>
                <a:ea typeface="ＭＳ Ｐゴシック" charset="0"/>
                <a:cs typeface="Arial" pitchFamily="34" charset="0"/>
              </a:rPr>
              <a:t>Displays similarities and differences of bacteria</a:t>
            </a:r>
          </a:p>
          <a:p>
            <a:pPr marR="0" lvl="0" algn="l" defTabSz="914400" rtl="0" eaLnBrk="1" fontAlgn="base" latinLnBrk="0" hangingPunct="1">
              <a:lnSpc>
                <a:spcPct val="100000"/>
              </a:lnSpc>
              <a:spcBef>
                <a:spcPct val="20000"/>
              </a:spcBef>
              <a:spcAft>
                <a:spcPct val="0"/>
              </a:spcAft>
              <a:buClrTx/>
              <a:buSzTx/>
              <a:tabLst/>
              <a:defRPr/>
            </a:pPr>
            <a:endParaRPr kumimoji="0" lang="en-US" sz="2800" b="0" i="0" u="none" strike="noStrike" kern="1200" cap="none" spc="0" normalizeH="0" baseline="0" noProof="0" dirty="0">
              <a:ln>
                <a:noFill/>
              </a:ln>
              <a:solidFill>
                <a:prstClr val="white"/>
              </a:solidFill>
              <a:effectLst/>
              <a:uLnTx/>
              <a:uFillTx/>
              <a:latin typeface="Corbel" pitchFamily="34" charset="0"/>
              <a:ea typeface="ＭＳ Ｐゴシック" charset="0"/>
              <a:cs typeface="Arial" pitchFamily="34" charset="0"/>
            </a:endParaRPr>
          </a:p>
        </p:txBody>
      </p:sp>
    </p:spTree>
    <p:custDataLst>
      <p:tags r:id="rId1"/>
    </p:custDataLst>
    <p:extLst>
      <p:ext uri="{BB962C8B-B14F-4D97-AF65-F5344CB8AC3E}">
        <p14:creationId xmlns:p14="http://schemas.microsoft.com/office/powerpoint/2010/main" val="55325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Learning Outcomes</a:t>
            </a:r>
          </a:p>
        </p:txBody>
      </p:sp>
      <p:sp>
        <p:nvSpPr>
          <p:cNvPr id="2" name="Subtitle 1">
            <a:extLst>
              <a:ext uri="{FF2B5EF4-FFF2-40B4-BE49-F238E27FC236}">
                <a16:creationId xmlns:a16="http://schemas.microsoft.com/office/drawing/2014/main" id="{BBB653FC-489E-6EAF-29CD-987C41F3E65E}"/>
              </a:ext>
            </a:extLst>
          </p:cNvPr>
          <p:cNvSpPr>
            <a:spLocks noGrp="1"/>
          </p:cNvSpPr>
          <p:nvPr>
            <p:ph type="subTitle" idx="1"/>
          </p:nvPr>
        </p:nvSpPr>
        <p:spPr>
          <a:xfrm>
            <a:off x="1524000" y="2601118"/>
            <a:ext cx="9144000" cy="2885281"/>
          </a:xfrm>
        </p:spPr>
        <p:txBody>
          <a:bodyPr>
            <a:normAutofit/>
          </a:bodyPr>
          <a:lstStyle/>
          <a:p>
            <a:r>
              <a:rPr lang="en-NZ" sz="2400" b="1" dirty="0">
                <a:solidFill>
                  <a:srgbClr val="E4A024"/>
                </a:solidFill>
                <a:latin typeface="Verdana" panose="020B0604030504040204" pitchFamily="34" charset="0"/>
                <a:ea typeface="Verdana" panose="020B0604030504040204" pitchFamily="34" charset="0"/>
                <a:cs typeface="Verdana" panose="020B0604030504040204" pitchFamily="34" charset="0"/>
              </a:rPr>
              <a:t>By the end of this session you will be able to: </a:t>
            </a:r>
          </a:p>
          <a:p>
            <a:endParaRPr lang="en-NZ" sz="2400"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Plan your study time</a:t>
            </a:r>
          </a:p>
          <a:p>
            <a:pPr marL="259232" indent="-259232">
              <a:buFont typeface="Arial" panose="020B0604020202020204" pitchFamily="34" charset="0"/>
              <a:buChar char="•"/>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Gather key info to help you plan and revise</a:t>
            </a:r>
          </a:p>
          <a:p>
            <a:pPr marL="259232" indent="-259232">
              <a:buFont typeface="Arial" panose="020B0604020202020204" pitchFamily="34" charset="0"/>
              <a:buChar char="•"/>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Summarise key material</a:t>
            </a:r>
          </a:p>
          <a:p>
            <a:pPr marL="259232" indent="-259232">
              <a:buFont typeface="Arial" panose="020B0604020202020204" pitchFamily="34" charset="0"/>
              <a:buChar char="•"/>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Use memory systems to memorise sets of facts</a:t>
            </a:r>
            <a:endParaRPr lang="en-NZ" sz="2000" dirty="0"/>
          </a:p>
        </p:txBody>
      </p:sp>
    </p:spTree>
    <p:custDataLst>
      <p:tags r:id="rId1"/>
    </p:custDataLst>
    <p:extLst>
      <p:ext uri="{BB962C8B-B14F-4D97-AF65-F5344CB8AC3E}">
        <p14:creationId xmlns:p14="http://schemas.microsoft.com/office/powerpoint/2010/main" val="66236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Example of a diagram / </a:t>
            </a:r>
            <a:r>
              <a:rPr lang="en-US" sz="3800" dirty="0" err="1">
                <a:solidFill>
                  <a:srgbClr val="004277"/>
                </a:solidFill>
                <a:latin typeface="Arial" panose="020B0604020202020204" pitchFamily="34" charset="0"/>
                <a:ea typeface="+mn-ea"/>
                <a:cs typeface="Arial" panose="020B0604020202020204" pitchFamily="34" charset="0"/>
              </a:rPr>
              <a:t>mindmap</a:t>
            </a:r>
            <a:endParaRPr lang="en-US" sz="3800" dirty="0">
              <a:solidFill>
                <a:srgbClr val="004277"/>
              </a:solidFill>
              <a:latin typeface="Arial" panose="020B0604020202020204" pitchFamily="34" charset="0"/>
              <a:ea typeface="+mn-ea"/>
              <a:cs typeface="Arial" panose="020B0604020202020204" pitchFamily="34" charset="0"/>
            </a:endParaRPr>
          </a:p>
        </p:txBody>
      </p:sp>
      <p:sp>
        <p:nvSpPr>
          <p:cNvPr id="16" name="Oval 2">
            <a:extLst>
              <a:ext uri="{FF2B5EF4-FFF2-40B4-BE49-F238E27FC236}">
                <a16:creationId xmlns:a16="http://schemas.microsoft.com/office/drawing/2014/main" id="{2F31F608-AA40-79F9-D724-804C3A6D3DD4}"/>
              </a:ext>
            </a:extLst>
          </p:cNvPr>
          <p:cNvSpPr>
            <a:spLocks noChangeArrowheads="1"/>
          </p:cNvSpPr>
          <p:nvPr/>
        </p:nvSpPr>
        <p:spPr bwMode="auto">
          <a:xfrm>
            <a:off x="3554150" y="3623006"/>
            <a:ext cx="1512888" cy="985838"/>
          </a:xfrm>
          <a:prstGeom prst="ellipse">
            <a:avLst/>
          </a:prstGeom>
          <a:solidFill>
            <a:srgbClr val="0467B8"/>
          </a:solidFill>
          <a:ln w="9525">
            <a:solidFill>
              <a:schemeClr val="tx1"/>
            </a:solidFill>
            <a:round/>
            <a:headEnd/>
            <a:tailEnd/>
          </a:ln>
        </p:spPr>
        <p:txBody>
          <a:bodyPr wrap="none" anchor="ctr"/>
          <a:lstStyle/>
          <a:p>
            <a:pPr algn="ctr"/>
            <a:r>
              <a:rPr lang="en-NZ" sz="1400" dirty="0">
                <a:solidFill>
                  <a:schemeClr val="bg1"/>
                </a:solidFill>
                <a:latin typeface="Calibri" pitchFamily="34" charset="0"/>
                <a:cs typeface="Calibri" pitchFamily="34" charset="0"/>
              </a:rPr>
              <a:t>ULCERS</a:t>
            </a:r>
            <a:endParaRPr lang="en-GB" sz="1400" dirty="0">
              <a:solidFill>
                <a:schemeClr val="bg1"/>
              </a:solidFill>
              <a:latin typeface="Calibri" pitchFamily="34" charset="0"/>
              <a:cs typeface="Calibri" pitchFamily="34" charset="0"/>
            </a:endParaRPr>
          </a:p>
        </p:txBody>
      </p:sp>
      <p:sp>
        <p:nvSpPr>
          <p:cNvPr id="17" name="Rectangle 3">
            <a:extLst>
              <a:ext uri="{FF2B5EF4-FFF2-40B4-BE49-F238E27FC236}">
                <a16:creationId xmlns:a16="http://schemas.microsoft.com/office/drawing/2014/main" id="{69B12BBB-4C7D-A525-7D99-566463AAB146}"/>
              </a:ext>
            </a:extLst>
          </p:cNvPr>
          <p:cNvSpPr>
            <a:spLocks noChangeArrowheads="1"/>
          </p:cNvSpPr>
          <p:nvPr/>
        </p:nvSpPr>
        <p:spPr bwMode="auto">
          <a:xfrm>
            <a:off x="611188" y="1758291"/>
            <a:ext cx="2301694" cy="2881313"/>
          </a:xfrm>
          <a:prstGeom prst="rect">
            <a:avLst/>
          </a:prstGeom>
          <a:solidFill>
            <a:srgbClr val="0467B8"/>
          </a:solidFill>
          <a:ln w="9525">
            <a:solidFill>
              <a:schemeClr val="tx1"/>
            </a:solidFill>
            <a:miter lim="800000"/>
            <a:headEnd/>
            <a:tailEnd/>
          </a:ln>
        </p:spPr>
        <p:txBody>
          <a:bodyPr wrap="none" anchor="ctr"/>
          <a:lstStyle/>
          <a:p>
            <a:pPr marL="457200" indent="-457200"/>
            <a:r>
              <a:rPr lang="en-NZ" sz="1400" b="1" dirty="0">
                <a:solidFill>
                  <a:srgbClr val="FFC000"/>
                </a:solidFill>
                <a:latin typeface="Calibri" pitchFamily="34" charset="0"/>
                <a:cs typeface="Calibri" pitchFamily="34" charset="0"/>
              </a:rPr>
              <a:t>Therapeutic Management</a:t>
            </a:r>
          </a:p>
          <a:p>
            <a:pPr marL="457200" indent="-457200"/>
            <a:r>
              <a:rPr lang="en-NZ" sz="1400" b="1" dirty="0">
                <a:solidFill>
                  <a:srgbClr val="FFC000"/>
                </a:solidFill>
                <a:latin typeface="Calibri" pitchFamily="34" charset="0"/>
                <a:cs typeface="Calibri" pitchFamily="34" charset="0"/>
              </a:rPr>
              <a:t>&amp; Complications</a:t>
            </a:r>
          </a:p>
          <a:p>
            <a:pPr marL="457200" indent="-457200"/>
            <a:r>
              <a:rPr lang="en-NZ" sz="1400" b="1" u="sng" dirty="0">
                <a:solidFill>
                  <a:schemeClr val="bg1"/>
                </a:solidFill>
                <a:latin typeface="Calibri" pitchFamily="34" charset="0"/>
                <a:cs typeface="Calibri" pitchFamily="34" charset="0"/>
              </a:rPr>
              <a:t>Pain Management</a:t>
            </a:r>
          </a:p>
          <a:p>
            <a:pPr marL="457200" indent="-457200">
              <a:buFontTx/>
              <a:buAutoNum type="arabicPeriod"/>
            </a:pPr>
            <a:r>
              <a:rPr lang="en-NZ" sz="1400" b="1" dirty="0" err="1">
                <a:solidFill>
                  <a:schemeClr val="bg1"/>
                </a:solidFill>
                <a:latin typeface="Calibri" pitchFamily="34" charset="0"/>
                <a:cs typeface="Calibri" pitchFamily="34" charset="0"/>
              </a:rPr>
              <a:t>Paracetamol</a:t>
            </a:r>
            <a:endParaRPr lang="en-NZ" sz="1400" b="1" dirty="0">
              <a:solidFill>
                <a:schemeClr val="bg1"/>
              </a:solidFill>
              <a:latin typeface="Calibri" pitchFamily="34" charset="0"/>
              <a:cs typeface="Calibri" pitchFamily="34" charset="0"/>
            </a:endParaRPr>
          </a:p>
          <a:p>
            <a:pPr marL="457200" indent="-457200">
              <a:buFontTx/>
              <a:buAutoNum type="arabicPeriod"/>
            </a:pPr>
            <a:r>
              <a:rPr lang="en-NZ" sz="1400" b="1" dirty="0">
                <a:solidFill>
                  <a:schemeClr val="bg1"/>
                </a:solidFill>
                <a:latin typeface="Calibri" pitchFamily="34" charset="0"/>
                <a:cs typeface="Calibri" pitchFamily="34" charset="0"/>
              </a:rPr>
              <a:t>Oral Morphine</a:t>
            </a:r>
          </a:p>
          <a:p>
            <a:pPr marL="457200" indent="-457200">
              <a:buFont typeface="Wingdings" pitchFamily="2" charset="2"/>
              <a:buChar char="ü"/>
            </a:pPr>
            <a:r>
              <a:rPr lang="en-NZ" sz="1400" b="1" dirty="0">
                <a:solidFill>
                  <a:schemeClr val="bg1"/>
                </a:solidFill>
                <a:latin typeface="Calibri" pitchFamily="34" charset="0"/>
                <a:cs typeface="Calibri" pitchFamily="34" charset="0"/>
              </a:rPr>
              <a:t>M-ESLON</a:t>
            </a:r>
          </a:p>
          <a:p>
            <a:pPr marL="457200" indent="-457200">
              <a:buFont typeface="Wingdings" pitchFamily="2" charset="2"/>
              <a:buChar char="ü"/>
            </a:pPr>
            <a:r>
              <a:rPr lang="en-NZ" sz="1400" b="1" dirty="0">
                <a:solidFill>
                  <a:schemeClr val="bg1"/>
                </a:solidFill>
                <a:latin typeface="Calibri" pitchFamily="34" charset="0"/>
                <a:cs typeface="Calibri" pitchFamily="34" charset="0"/>
              </a:rPr>
              <a:t>SEVREDOL</a:t>
            </a:r>
          </a:p>
          <a:p>
            <a:pPr marL="457200" indent="-457200">
              <a:buFontTx/>
              <a:buAutoNum type="arabicPeriod" startAt="3"/>
            </a:pPr>
            <a:r>
              <a:rPr lang="en-NZ" sz="1400" b="1" dirty="0" err="1">
                <a:solidFill>
                  <a:schemeClr val="bg1"/>
                </a:solidFill>
                <a:latin typeface="Calibri" pitchFamily="34" charset="0"/>
                <a:cs typeface="Calibri" pitchFamily="34" charset="0"/>
              </a:rPr>
              <a:t>Codine</a:t>
            </a:r>
            <a:endParaRPr lang="en-NZ" sz="1400" b="1" dirty="0">
              <a:solidFill>
                <a:schemeClr val="bg1"/>
              </a:solidFill>
              <a:latin typeface="Calibri" pitchFamily="34" charset="0"/>
              <a:cs typeface="Calibri" pitchFamily="34" charset="0"/>
            </a:endParaRPr>
          </a:p>
          <a:p>
            <a:pPr marL="457200" indent="-457200"/>
            <a:endParaRPr lang="en-NZ" sz="1400" b="1" u="sng" dirty="0">
              <a:solidFill>
                <a:schemeClr val="bg1"/>
              </a:solidFill>
              <a:latin typeface="Calibri" pitchFamily="34" charset="0"/>
              <a:cs typeface="Calibri" pitchFamily="34" charset="0"/>
            </a:endParaRPr>
          </a:p>
          <a:p>
            <a:pPr marL="457200" indent="-457200"/>
            <a:r>
              <a:rPr lang="en-NZ" sz="1400" b="1" u="sng" dirty="0">
                <a:solidFill>
                  <a:schemeClr val="bg1"/>
                </a:solidFill>
                <a:latin typeface="Calibri" pitchFamily="34" charset="0"/>
                <a:cs typeface="Calibri" pitchFamily="34" charset="0"/>
              </a:rPr>
              <a:t>Infection</a:t>
            </a:r>
          </a:p>
          <a:p>
            <a:pPr marL="457200" indent="-457200">
              <a:buFontTx/>
              <a:buAutoNum type="arabicPeriod"/>
            </a:pPr>
            <a:r>
              <a:rPr lang="en-NZ" sz="1400" b="1" dirty="0">
                <a:solidFill>
                  <a:schemeClr val="bg1"/>
                </a:solidFill>
                <a:latin typeface="Calibri" pitchFamily="34" charset="0"/>
                <a:cs typeface="Calibri" pitchFamily="34" charset="0"/>
              </a:rPr>
              <a:t>Antibiotics</a:t>
            </a:r>
          </a:p>
          <a:p>
            <a:pPr marL="457200" indent="-457200"/>
            <a:endParaRPr lang="en-GB" sz="1400" b="1" dirty="0">
              <a:solidFill>
                <a:schemeClr val="bg1"/>
              </a:solidFill>
            </a:endParaRPr>
          </a:p>
        </p:txBody>
      </p:sp>
      <p:sp>
        <p:nvSpPr>
          <p:cNvPr id="18" name="Line 4">
            <a:extLst>
              <a:ext uri="{FF2B5EF4-FFF2-40B4-BE49-F238E27FC236}">
                <a16:creationId xmlns:a16="http://schemas.microsoft.com/office/drawing/2014/main" id="{9880A2B1-1B62-05AB-CF62-B61F96AC85FF}"/>
              </a:ext>
            </a:extLst>
          </p:cNvPr>
          <p:cNvSpPr>
            <a:spLocks noChangeShapeType="1"/>
          </p:cNvSpPr>
          <p:nvPr/>
        </p:nvSpPr>
        <p:spPr bwMode="auto">
          <a:xfrm flipH="1" flipV="1">
            <a:off x="2922669" y="2956737"/>
            <a:ext cx="863600" cy="936625"/>
          </a:xfrm>
          <a:prstGeom prst="line">
            <a:avLst/>
          </a:prstGeom>
          <a:noFill/>
          <a:ln w="9525">
            <a:solidFill>
              <a:srgbClr val="0467B8"/>
            </a:solidFill>
            <a:round/>
            <a:headEnd/>
            <a:tailEnd/>
          </a:ln>
        </p:spPr>
        <p:txBody>
          <a:bodyPr/>
          <a:lstStyle/>
          <a:p>
            <a:endParaRPr lang="en-US" sz="1400"/>
          </a:p>
        </p:txBody>
      </p:sp>
      <p:sp>
        <p:nvSpPr>
          <p:cNvPr id="19" name="Line 5">
            <a:extLst>
              <a:ext uri="{FF2B5EF4-FFF2-40B4-BE49-F238E27FC236}">
                <a16:creationId xmlns:a16="http://schemas.microsoft.com/office/drawing/2014/main" id="{F7F7BE82-F6EA-F2B1-7D22-5F49D7EF4CE5}"/>
              </a:ext>
            </a:extLst>
          </p:cNvPr>
          <p:cNvSpPr>
            <a:spLocks noChangeShapeType="1"/>
          </p:cNvSpPr>
          <p:nvPr/>
        </p:nvSpPr>
        <p:spPr bwMode="auto">
          <a:xfrm flipV="1">
            <a:off x="4897712" y="2481162"/>
            <a:ext cx="790575" cy="1295400"/>
          </a:xfrm>
          <a:prstGeom prst="line">
            <a:avLst/>
          </a:prstGeom>
          <a:noFill/>
          <a:ln w="9525">
            <a:solidFill>
              <a:srgbClr val="0467B8"/>
            </a:solidFill>
            <a:round/>
            <a:headEnd/>
            <a:tailEnd/>
          </a:ln>
        </p:spPr>
        <p:txBody>
          <a:bodyPr/>
          <a:lstStyle/>
          <a:p>
            <a:endParaRPr lang="en-US" sz="1400"/>
          </a:p>
        </p:txBody>
      </p:sp>
      <p:sp>
        <p:nvSpPr>
          <p:cNvPr id="20" name="Rectangle 6">
            <a:extLst>
              <a:ext uri="{FF2B5EF4-FFF2-40B4-BE49-F238E27FC236}">
                <a16:creationId xmlns:a16="http://schemas.microsoft.com/office/drawing/2014/main" id="{5BF3A220-8969-F747-9613-691B9ED88CF5}"/>
              </a:ext>
            </a:extLst>
          </p:cNvPr>
          <p:cNvSpPr>
            <a:spLocks noChangeArrowheads="1"/>
          </p:cNvSpPr>
          <p:nvPr/>
        </p:nvSpPr>
        <p:spPr bwMode="auto">
          <a:xfrm>
            <a:off x="5697715" y="1820392"/>
            <a:ext cx="2808288" cy="2663825"/>
          </a:xfrm>
          <a:prstGeom prst="rect">
            <a:avLst/>
          </a:prstGeom>
          <a:solidFill>
            <a:srgbClr val="0467B8"/>
          </a:solidFill>
          <a:ln w="9525">
            <a:solidFill>
              <a:schemeClr val="tx1"/>
            </a:solidFill>
            <a:miter lim="800000"/>
            <a:headEnd/>
            <a:tailEnd/>
          </a:ln>
        </p:spPr>
        <p:txBody>
          <a:bodyPr wrap="none" anchor="ctr"/>
          <a:lstStyle/>
          <a:p>
            <a:r>
              <a:rPr lang="en-NZ" sz="1400" b="1" dirty="0">
                <a:solidFill>
                  <a:srgbClr val="FFC000"/>
                </a:solidFill>
                <a:latin typeface="Calibri" pitchFamily="34" charset="0"/>
                <a:cs typeface="Calibri" pitchFamily="34" charset="0"/>
              </a:rPr>
              <a:t>Clinical Features</a:t>
            </a:r>
          </a:p>
          <a:p>
            <a:r>
              <a:rPr lang="en-NZ" sz="1400" b="1" dirty="0">
                <a:solidFill>
                  <a:schemeClr val="bg1"/>
                </a:solidFill>
                <a:latin typeface="Calibri" pitchFamily="34" charset="0"/>
                <a:cs typeface="Calibri" pitchFamily="34" charset="0"/>
              </a:rPr>
              <a:t>Clinical Manifestations</a:t>
            </a:r>
          </a:p>
          <a:p>
            <a:r>
              <a:rPr lang="en-NZ" sz="1400" b="1" dirty="0">
                <a:solidFill>
                  <a:schemeClr val="bg1"/>
                </a:solidFill>
                <a:latin typeface="Calibri" pitchFamily="34" charset="0"/>
                <a:cs typeface="Calibri" pitchFamily="34" charset="0"/>
              </a:rPr>
              <a:t> (symptoms)</a:t>
            </a:r>
          </a:p>
          <a:p>
            <a:pPr>
              <a:buFontTx/>
              <a:buChar char="•"/>
            </a:pPr>
            <a:r>
              <a:rPr lang="en-NZ" sz="1400" b="1" dirty="0">
                <a:solidFill>
                  <a:schemeClr val="bg1"/>
                </a:solidFill>
                <a:latin typeface="Calibri" pitchFamily="34" charset="0"/>
                <a:cs typeface="Calibri" pitchFamily="34" charset="0"/>
              </a:rPr>
              <a:t> Redness</a:t>
            </a:r>
          </a:p>
          <a:p>
            <a:pPr>
              <a:buFontTx/>
              <a:buChar char="•"/>
            </a:pPr>
            <a:r>
              <a:rPr lang="en-NZ" sz="1400" b="1" dirty="0">
                <a:solidFill>
                  <a:schemeClr val="bg1"/>
                </a:solidFill>
                <a:latin typeface="Calibri" pitchFamily="34" charset="0"/>
                <a:cs typeface="Calibri" pitchFamily="34" charset="0"/>
              </a:rPr>
              <a:t>Oedema</a:t>
            </a:r>
          </a:p>
          <a:p>
            <a:pPr>
              <a:buFontTx/>
              <a:buChar char="•"/>
            </a:pPr>
            <a:r>
              <a:rPr lang="en-NZ" sz="1400" b="1" dirty="0">
                <a:solidFill>
                  <a:schemeClr val="bg1"/>
                </a:solidFill>
                <a:latin typeface="Calibri" pitchFamily="34" charset="0"/>
                <a:cs typeface="Calibri" pitchFamily="34" charset="0"/>
              </a:rPr>
              <a:t>Tenderness</a:t>
            </a:r>
          </a:p>
          <a:p>
            <a:pPr>
              <a:buFontTx/>
              <a:buChar char="•"/>
            </a:pPr>
            <a:r>
              <a:rPr lang="en-NZ" sz="1400" b="1" dirty="0">
                <a:solidFill>
                  <a:schemeClr val="bg1"/>
                </a:solidFill>
                <a:latin typeface="Calibri" pitchFamily="34" charset="0"/>
                <a:cs typeface="Calibri" pitchFamily="34" charset="0"/>
              </a:rPr>
              <a:t>Actual </a:t>
            </a:r>
            <a:r>
              <a:rPr lang="en-NZ" sz="1400" b="1" dirty="0" err="1">
                <a:solidFill>
                  <a:schemeClr val="bg1"/>
                </a:solidFill>
                <a:latin typeface="Calibri" pitchFamily="34" charset="0"/>
                <a:cs typeface="Calibri" pitchFamily="34" charset="0"/>
              </a:rPr>
              <a:t>visable</a:t>
            </a:r>
            <a:r>
              <a:rPr lang="en-NZ" sz="1400" b="1" dirty="0">
                <a:solidFill>
                  <a:schemeClr val="bg1"/>
                </a:solidFill>
                <a:latin typeface="Calibri" pitchFamily="34" charset="0"/>
                <a:cs typeface="Calibri" pitchFamily="34" charset="0"/>
              </a:rPr>
              <a:t> ulcer</a:t>
            </a:r>
          </a:p>
          <a:p>
            <a:pPr>
              <a:buFontTx/>
              <a:buChar char="•"/>
            </a:pPr>
            <a:r>
              <a:rPr lang="en-NZ" sz="1400" b="1" dirty="0">
                <a:solidFill>
                  <a:schemeClr val="bg1"/>
                </a:solidFill>
                <a:latin typeface="Calibri" pitchFamily="34" charset="0"/>
                <a:cs typeface="Calibri" pitchFamily="34" charset="0"/>
              </a:rPr>
              <a:t> Broken skin area</a:t>
            </a:r>
          </a:p>
          <a:p>
            <a:r>
              <a:rPr lang="en-NZ" sz="1400" b="1" dirty="0">
                <a:solidFill>
                  <a:schemeClr val="bg1"/>
                </a:solidFill>
                <a:latin typeface="Calibri" pitchFamily="34" charset="0"/>
                <a:cs typeface="Calibri" pitchFamily="34" charset="0"/>
              </a:rPr>
              <a:t>(ROTAB)</a:t>
            </a:r>
            <a:endParaRPr lang="en-GB" sz="1400" b="1" dirty="0">
              <a:solidFill>
                <a:schemeClr val="bg1"/>
              </a:solidFill>
              <a:latin typeface="Calibri" pitchFamily="34" charset="0"/>
              <a:cs typeface="Calibri" pitchFamily="34" charset="0"/>
            </a:endParaRPr>
          </a:p>
        </p:txBody>
      </p:sp>
      <p:sp>
        <p:nvSpPr>
          <p:cNvPr id="21" name="Line 7">
            <a:extLst>
              <a:ext uri="{FF2B5EF4-FFF2-40B4-BE49-F238E27FC236}">
                <a16:creationId xmlns:a16="http://schemas.microsoft.com/office/drawing/2014/main" id="{F4506860-F1F8-6E5A-9B36-7D68C7BAFBA3}"/>
              </a:ext>
            </a:extLst>
          </p:cNvPr>
          <p:cNvSpPr>
            <a:spLocks noChangeShapeType="1"/>
          </p:cNvSpPr>
          <p:nvPr/>
        </p:nvSpPr>
        <p:spPr bwMode="auto">
          <a:xfrm flipH="1">
            <a:off x="3296074" y="4559632"/>
            <a:ext cx="672610" cy="354826"/>
          </a:xfrm>
          <a:prstGeom prst="line">
            <a:avLst/>
          </a:prstGeom>
          <a:noFill/>
          <a:ln w="9525">
            <a:solidFill>
              <a:srgbClr val="0467B8"/>
            </a:solidFill>
            <a:round/>
            <a:headEnd/>
            <a:tailEnd/>
          </a:ln>
        </p:spPr>
        <p:txBody>
          <a:bodyPr/>
          <a:lstStyle/>
          <a:p>
            <a:endParaRPr lang="en-US" sz="1400"/>
          </a:p>
        </p:txBody>
      </p:sp>
      <p:sp>
        <p:nvSpPr>
          <p:cNvPr id="22" name="Rectangle 8">
            <a:extLst>
              <a:ext uri="{FF2B5EF4-FFF2-40B4-BE49-F238E27FC236}">
                <a16:creationId xmlns:a16="http://schemas.microsoft.com/office/drawing/2014/main" id="{C10FB9BB-7A06-A368-5F8A-74FD40C70211}"/>
              </a:ext>
            </a:extLst>
          </p:cNvPr>
          <p:cNvSpPr>
            <a:spLocks noChangeArrowheads="1"/>
          </p:cNvSpPr>
          <p:nvPr/>
        </p:nvSpPr>
        <p:spPr bwMode="auto">
          <a:xfrm>
            <a:off x="710006" y="4923254"/>
            <a:ext cx="4105275" cy="2232025"/>
          </a:xfrm>
          <a:prstGeom prst="rect">
            <a:avLst/>
          </a:prstGeom>
          <a:solidFill>
            <a:srgbClr val="0467B8"/>
          </a:solidFill>
          <a:ln w="9525">
            <a:solidFill>
              <a:schemeClr val="tx1"/>
            </a:solidFill>
            <a:miter lim="800000"/>
            <a:headEnd/>
            <a:tailEnd/>
          </a:ln>
        </p:spPr>
        <p:txBody>
          <a:bodyPr wrap="none" anchor="ctr"/>
          <a:lstStyle/>
          <a:p>
            <a:r>
              <a:rPr lang="en-NZ" sz="1400" b="1" dirty="0">
                <a:solidFill>
                  <a:srgbClr val="FFC000"/>
                </a:solidFill>
                <a:latin typeface="Calibri" pitchFamily="34" charset="0"/>
                <a:cs typeface="Calibri" pitchFamily="34" charset="0"/>
              </a:rPr>
              <a:t>Nursing Considerations</a:t>
            </a:r>
          </a:p>
          <a:p>
            <a:r>
              <a:rPr lang="en-NZ" sz="1400" b="1" dirty="0">
                <a:solidFill>
                  <a:schemeClr val="bg1"/>
                </a:solidFill>
                <a:latin typeface="Calibri" pitchFamily="34" charset="0"/>
                <a:cs typeface="Calibri" pitchFamily="34" charset="0"/>
              </a:rPr>
              <a:t>Assessment</a:t>
            </a:r>
          </a:p>
          <a:p>
            <a:pPr>
              <a:buFontTx/>
              <a:buChar char="•"/>
            </a:pPr>
            <a:r>
              <a:rPr lang="en-NZ" sz="1400" b="1" dirty="0">
                <a:solidFill>
                  <a:schemeClr val="bg1"/>
                </a:solidFill>
                <a:latin typeface="Calibri" pitchFamily="34" charset="0"/>
                <a:cs typeface="Calibri" pitchFamily="34" charset="0"/>
              </a:rPr>
              <a:t>   </a:t>
            </a:r>
          </a:p>
          <a:p>
            <a:pPr>
              <a:buFontTx/>
              <a:buChar char="•"/>
            </a:pPr>
            <a:r>
              <a:rPr lang="en-NZ" sz="1400" b="1" dirty="0">
                <a:solidFill>
                  <a:schemeClr val="bg1"/>
                </a:solidFill>
                <a:latin typeface="Calibri" pitchFamily="34" charset="0"/>
                <a:cs typeface="Calibri" pitchFamily="34" charset="0"/>
              </a:rPr>
              <a:t>   </a:t>
            </a:r>
          </a:p>
          <a:p>
            <a:pPr>
              <a:buFontTx/>
              <a:buChar char="•"/>
            </a:pPr>
            <a:r>
              <a:rPr lang="en-NZ" sz="1400" b="1" dirty="0">
                <a:solidFill>
                  <a:schemeClr val="bg1"/>
                </a:solidFill>
                <a:latin typeface="Calibri" pitchFamily="34" charset="0"/>
                <a:cs typeface="Calibri" pitchFamily="34" charset="0"/>
              </a:rPr>
              <a:t>  </a:t>
            </a:r>
          </a:p>
          <a:p>
            <a:r>
              <a:rPr lang="en-NZ" sz="1400" b="1" dirty="0">
                <a:solidFill>
                  <a:schemeClr val="bg1"/>
                </a:solidFill>
                <a:latin typeface="Calibri" pitchFamily="34" charset="0"/>
                <a:cs typeface="Calibri" pitchFamily="34" charset="0"/>
              </a:rPr>
              <a:t>Action</a:t>
            </a:r>
          </a:p>
          <a:p>
            <a:pPr>
              <a:buFontTx/>
              <a:buChar char="•"/>
            </a:pPr>
            <a:r>
              <a:rPr lang="en-NZ" sz="1400" b="1" dirty="0">
                <a:solidFill>
                  <a:schemeClr val="bg1"/>
                </a:solidFill>
                <a:latin typeface="Calibri" pitchFamily="34" charset="0"/>
                <a:cs typeface="Calibri" pitchFamily="34" charset="0"/>
              </a:rPr>
              <a:t>  </a:t>
            </a:r>
          </a:p>
          <a:p>
            <a:pPr>
              <a:buFontTx/>
              <a:buChar char="•"/>
            </a:pPr>
            <a:r>
              <a:rPr lang="en-NZ" sz="1400" b="1" dirty="0">
                <a:solidFill>
                  <a:schemeClr val="bg1"/>
                </a:solidFill>
                <a:latin typeface="Calibri" pitchFamily="34" charset="0"/>
                <a:cs typeface="Calibri" pitchFamily="34" charset="0"/>
              </a:rPr>
              <a:t>  </a:t>
            </a:r>
            <a:endParaRPr lang="en-GB" sz="1400" b="1" dirty="0">
              <a:solidFill>
                <a:schemeClr val="bg1"/>
              </a:solidFill>
              <a:latin typeface="Calibri" pitchFamily="34" charset="0"/>
              <a:cs typeface="Calibri" pitchFamily="34" charset="0"/>
            </a:endParaRPr>
          </a:p>
        </p:txBody>
      </p:sp>
      <p:sp>
        <p:nvSpPr>
          <p:cNvPr id="23" name="Rectangle 9">
            <a:extLst>
              <a:ext uri="{FF2B5EF4-FFF2-40B4-BE49-F238E27FC236}">
                <a16:creationId xmlns:a16="http://schemas.microsoft.com/office/drawing/2014/main" id="{5F033D7C-F2D1-40EE-B197-076937DF705A}"/>
              </a:ext>
            </a:extLst>
          </p:cNvPr>
          <p:cNvSpPr>
            <a:spLocks noChangeArrowheads="1"/>
          </p:cNvSpPr>
          <p:nvPr/>
        </p:nvSpPr>
        <p:spPr bwMode="auto">
          <a:xfrm>
            <a:off x="5153261" y="4757294"/>
            <a:ext cx="3313113" cy="1922462"/>
          </a:xfrm>
          <a:prstGeom prst="rect">
            <a:avLst/>
          </a:prstGeom>
          <a:solidFill>
            <a:srgbClr val="0467B8"/>
          </a:solidFill>
          <a:ln w="9525">
            <a:solidFill>
              <a:schemeClr val="tx1"/>
            </a:solidFill>
            <a:miter lim="800000"/>
            <a:headEnd/>
            <a:tailEnd/>
          </a:ln>
        </p:spPr>
        <p:txBody>
          <a:bodyPr wrap="none" anchor="ctr"/>
          <a:lstStyle/>
          <a:p>
            <a:r>
              <a:rPr lang="en-NZ" sz="1400" b="1" dirty="0">
                <a:solidFill>
                  <a:srgbClr val="FFC000"/>
                </a:solidFill>
                <a:latin typeface="Calibri" pitchFamily="34" charset="0"/>
                <a:cs typeface="Calibri" pitchFamily="34" charset="0"/>
              </a:rPr>
              <a:t>Causes</a:t>
            </a:r>
          </a:p>
          <a:p>
            <a:endParaRPr lang="en-NZ" sz="1400" b="1" dirty="0">
              <a:solidFill>
                <a:schemeClr val="bg1"/>
              </a:solidFill>
              <a:latin typeface="Calibri" pitchFamily="34" charset="0"/>
              <a:cs typeface="Calibri" pitchFamily="34" charset="0"/>
            </a:endParaRPr>
          </a:p>
          <a:p>
            <a:pPr>
              <a:buFontTx/>
              <a:buChar char="•"/>
            </a:pPr>
            <a:r>
              <a:rPr lang="en-NZ" sz="1400" b="1" dirty="0">
                <a:solidFill>
                  <a:schemeClr val="bg1"/>
                </a:solidFill>
                <a:latin typeface="Calibri" pitchFamily="34" charset="0"/>
                <a:cs typeface="Calibri" pitchFamily="34" charset="0"/>
              </a:rPr>
              <a:t>Bed bound for long periods</a:t>
            </a:r>
          </a:p>
          <a:p>
            <a:pPr>
              <a:buFontTx/>
              <a:buChar char="•"/>
            </a:pPr>
            <a:r>
              <a:rPr lang="en-NZ" sz="1400" b="1" dirty="0">
                <a:solidFill>
                  <a:schemeClr val="bg1"/>
                </a:solidFill>
                <a:latin typeface="Calibri" pitchFamily="34" charset="0"/>
                <a:cs typeface="Calibri" pitchFamily="34" charset="0"/>
              </a:rPr>
              <a:t>Not turning patients</a:t>
            </a:r>
          </a:p>
          <a:p>
            <a:pPr>
              <a:buFontTx/>
              <a:buChar char="•"/>
            </a:pPr>
            <a:r>
              <a:rPr lang="en-NZ" sz="1400" b="1" dirty="0">
                <a:solidFill>
                  <a:schemeClr val="bg1"/>
                </a:solidFill>
                <a:latin typeface="Calibri" pitchFamily="34" charset="0"/>
                <a:cs typeface="Calibri" pitchFamily="34" charset="0"/>
              </a:rPr>
              <a:t>Diabetes</a:t>
            </a:r>
          </a:p>
          <a:p>
            <a:pPr>
              <a:buFontTx/>
              <a:buChar char="•"/>
            </a:pPr>
            <a:r>
              <a:rPr lang="en-NZ" sz="1400" b="1" dirty="0">
                <a:solidFill>
                  <a:schemeClr val="bg1"/>
                </a:solidFill>
                <a:latin typeface="Calibri" pitchFamily="34" charset="0"/>
                <a:cs typeface="Calibri" pitchFamily="34" charset="0"/>
              </a:rPr>
              <a:t>Vascular issues</a:t>
            </a:r>
            <a:endParaRPr lang="en-GB" sz="1400" b="1" dirty="0">
              <a:solidFill>
                <a:schemeClr val="bg1"/>
              </a:solidFill>
              <a:latin typeface="Calibri" pitchFamily="34" charset="0"/>
              <a:cs typeface="Calibri" pitchFamily="34" charset="0"/>
            </a:endParaRPr>
          </a:p>
        </p:txBody>
      </p:sp>
      <p:sp>
        <p:nvSpPr>
          <p:cNvPr id="24" name="Line 10">
            <a:extLst>
              <a:ext uri="{FF2B5EF4-FFF2-40B4-BE49-F238E27FC236}">
                <a16:creationId xmlns:a16="http://schemas.microsoft.com/office/drawing/2014/main" id="{7F1AAF59-482C-603E-1E0B-93AE2970C0D0}"/>
              </a:ext>
            </a:extLst>
          </p:cNvPr>
          <p:cNvSpPr>
            <a:spLocks noChangeShapeType="1"/>
          </p:cNvSpPr>
          <p:nvPr/>
        </p:nvSpPr>
        <p:spPr bwMode="auto">
          <a:xfrm>
            <a:off x="4897713" y="4442831"/>
            <a:ext cx="399218" cy="292766"/>
          </a:xfrm>
          <a:prstGeom prst="line">
            <a:avLst/>
          </a:prstGeom>
          <a:noFill/>
          <a:ln w="9525">
            <a:solidFill>
              <a:srgbClr val="0467B8"/>
            </a:solidFill>
            <a:round/>
            <a:headEnd/>
            <a:tailEnd/>
          </a:ln>
        </p:spPr>
        <p:txBody>
          <a:bodyPr/>
          <a:lstStyle/>
          <a:p>
            <a:endParaRPr lang="en-US" sz="1400"/>
          </a:p>
        </p:txBody>
      </p:sp>
    </p:spTree>
    <p:custDataLst>
      <p:tags r:id="rId1"/>
    </p:custDataLst>
    <p:extLst>
      <p:ext uri="{BB962C8B-B14F-4D97-AF65-F5344CB8AC3E}">
        <p14:creationId xmlns:p14="http://schemas.microsoft.com/office/powerpoint/2010/main" val="1300236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err="1">
                <a:solidFill>
                  <a:srgbClr val="004277"/>
                </a:solidFill>
                <a:latin typeface="Arial" panose="020B0604020202020204" pitchFamily="34" charset="0"/>
                <a:ea typeface="+mn-ea"/>
                <a:cs typeface="Arial" panose="020B0604020202020204" pitchFamily="34" charset="0"/>
              </a:rPr>
              <a:t>Mindmap</a:t>
            </a:r>
            <a:r>
              <a:rPr lang="en-US" sz="3800" dirty="0">
                <a:solidFill>
                  <a:srgbClr val="004277"/>
                </a:solidFill>
                <a:latin typeface="Arial" panose="020B0604020202020204" pitchFamily="34" charset="0"/>
                <a:ea typeface="+mn-ea"/>
                <a:cs typeface="Arial" panose="020B0604020202020204" pitchFamily="34" charset="0"/>
              </a:rPr>
              <a:t> example </a:t>
            </a:r>
          </a:p>
        </p:txBody>
      </p:sp>
      <p:sp>
        <p:nvSpPr>
          <p:cNvPr id="6" name="Content Placeholder 2">
            <a:extLst>
              <a:ext uri="{FF2B5EF4-FFF2-40B4-BE49-F238E27FC236}">
                <a16:creationId xmlns:a16="http://schemas.microsoft.com/office/drawing/2014/main" id="{DABF29CB-FD43-A445-CC28-BA0A2D06311B}"/>
              </a:ext>
            </a:extLst>
          </p:cNvPr>
          <p:cNvSpPr txBox="1">
            <a:spLocks/>
          </p:cNvSpPr>
          <p:nvPr/>
        </p:nvSpPr>
        <p:spPr>
          <a:xfrm>
            <a:off x="1696926" y="1659434"/>
            <a:ext cx="45719" cy="45719"/>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a:t> </a:t>
            </a:r>
            <a:endParaRPr lang="en-NZ" dirty="0"/>
          </a:p>
        </p:txBody>
      </p:sp>
      <p:pic>
        <p:nvPicPr>
          <p:cNvPr id="7" name="Picture 2">
            <a:extLst>
              <a:ext uri="{FF2B5EF4-FFF2-40B4-BE49-F238E27FC236}">
                <a16:creationId xmlns:a16="http://schemas.microsoft.com/office/drawing/2014/main" id="{57215808-7F0C-5F4E-BC55-942F923609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6519" y="1870573"/>
            <a:ext cx="6311811" cy="492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69E3535C-67D0-91E8-ECFE-1894BBF4E9FF}"/>
              </a:ext>
            </a:extLst>
          </p:cNvPr>
          <p:cNvSpPr/>
          <p:nvPr/>
        </p:nvSpPr>
        <p:spPr>
          <a:xfrm>
            <a:off x="9445658" y="4898792"/>
            <a:ext cx="4413881" cy="646331"/>
          </a:xfrm>
          <a:prstGeom prst="rect">
            <a:avLst/>
          </a:prstGeom>
        </p:spPr>
        <p:txBody>
          <a:bodyPr wrap="square">
            <a:spAutoFit/>
          </a:bodyPr>
          <a:lstStyle/>
          <a:p>
            <a:r>
              <a:rPr lang="en-NZ" sz="1200" b="1" dirty="0">
                <a:solidFill>
                  <a:schemeClr val="bg1"/>
                </a:solidFill>
              </a:rPr>
              <a:t>From the Mind Tools website: </a:t>
            </a:r>
          </a:p>
          <a:p>
            <a:r>
              <a:rPr lang="en-NZ" sz="1200" b="1" dirty="0">
                <a:solidFill>
                  <a:schemeClr val="bg1"/>
                </a:solidFill>
              </a:rPr>
              <a:t>http://www.mindtools.com/media/</a:t>
            </a:r>
          </a:p>
          <a:p>
            <a:r>
              <a:rPr lang="en-NZ" sz="1200" b="1" dirty="0">
                <a:solidFill>
                  <a:schemeClr val="bg1"/>
                </a:solidFill>
              </a:rPr>
              <a:t>Diagrams/mindmap.jpg</a:t>
            </a:r>
          </a:p>
        </p:txBody>
      </p:sp>
    </p:spTree>
    <p:custDataLst>
      <p:tags r:id="rId1"/>
    </p:custDataLst>
    <p:extLst>
      <p:ext uri="{BB962C8B-B14F-4D97-AF65-F5344CB8AC3E}">
        <p14:creationId xmlns:p14="http://schemas.microsoft.com/office/powerpoint/2010/main" val="111393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Flowchart example </a:t>
            </a:r>
          </a:p>
        </p:txBody>
      </p:sp>
      <p:sp>
        <p:nvSpPr>
          <p:cNvPr id="6" name="Content Placeholder 2">
            <a:extLst>
              <a:ext uri="{FF2B5EF4-FFF2-40B4-BE49-F238E27FC236}">
                <a16:creationId xmlns:a16="http://schemas.microsoft.com/office/drawing/2014/main" id="{DABF29CB-FD43-A445-CC28-BA0A2D06311B}"/>
              </a:ext>
            </a:extLst>
          </p:cNvPr>
          <p:cNvSpPr txBox="1">
            <a:spLocks/>
          </p:cNvSpPr>
          <p:nvPr/>
        </p:nvSpPr>
        <p:spPr>
          <a:xfrm>
            <a:off x="1696926" y="1659434"/>
            <a:ext cx="45719" cy="45719"/>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a:t> </a:t>
            </a:r>
            <a:endParaRPr lang="en-NZ" dirty="0"/>
          </a:p>
        </p:txBody>
      </p:sp>
      <p:pic>
        <p:nvPicPr>
          <p:cNvPr id="2" name="Diagram 1">
            <a:extLst>
              <a:ext uri="{FF2B5EF4-FFF2-40B4-BE49-F238E27FC236}">
                <a16:creationId xmlns:a16="http://schemas.microsoft.com/office/drawing/2014/main" id="{E17F3F6F-6641-E789-9E8B-7A8BCB445C50}"/>
              </a:ext>
            </a:extLst>
          </p:cNvPr>
          <p:cNvPicPr>
            <a:picLocks noChangeArrowheads="1"/>
          </p:cNvPicPr>
          <p:nvPr/>
        </p:nvPicPr>
        <p:blipFill>
          <a:blip r:embed="rId3" cstate="print"/>
          <a:srcRect l="-59636" r="-59651"/>
          <a:stretch>
            <a:fillRect/>
          </a:stretch>
        </p:blipFill>
        <p:spPr bwMode="auto">
          <a:xfrm>
            <a:off x="1809943" y="1916113"/>
            <a:ext cx="9010650" cy="41529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90932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Step 4. </a:t>
            </a:r>
            <a:r>
              <a:rPr lang="en-US" sz="3800" dirty="0" err="1">
                <a:solidFill>
                  <a:srgbClr val="004277"/>
                </a:solidFill>
                <a:latin typeface="Arial" panose="020B0604020202020204" pitchFamily="34" charset="0"/>
                <a:ea typeface="+mn-ea"/>
                <a:cs typeface="Arial" panose="020B0604020202020204" pitchFamily="34" charset="0"/>
              </a:rPr>
              <a:t>Memorise</a:t>
            </a:r>
            <a:r>
              <a:rPr lang="en-US" sz="3800" dirty="0">
                <a:solidFill>
                  <a:srgbClr val="004277"/>
                </a:solidFill>
                <a:latin typeface="Arial" panose="020B0604020202020204" pitchFamily="34" charset="0"/>
                <a:ea typeface="+mn-ea"/>
                <a:cs typeface="Arial" panose="020B0604020202020204" pitchFamily="34" charset="0"/>
              </a:rPr>
              <a:t> and revise</a:t>
            </a:r>
          </a:p>
        </p:txBody>
      </p:sp>
      <p:sp>
        <p:nvSpPr>
          <p:cNvPr id="6" name="Content Placeholder 2">
            <a:extLst>
              <a:ext uri="{FF2B5EF4-FFF2-40B4-BE49-F238E27FC236}">
                <a16:creationId xmlns:a16="http://schemas.microsoft.com/office/drawing/2014/main" id="{DABF29CB-FD43-A445-CC28-BA0A2D06311B}"/>
              </a:ext>
            </a:extLst>
          </p:cNvPr>
          <p:cNvSpPr txBox="1">
            <a:spLocks/>
          </p:cNvSpPr>
          <p:nvPr/>
        </p:nvSpPr>
        <p:spPr>
          <a:xfrm>
            <a:off x="1696926" y="1659434"/>
            <a:ext cx="45719" cy="45719"/>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a:t> </a:t>
            </a:r>
            <a:endParaRPr lang="en-NZ" dirty="0"/>
          </a:p>
        </p:txBody>
      </p:sp>
      <p:sp>
        <p:nvSpPr>
          <p:cNvPr id="3" name="TextBox 2">
            <a:extLst>
              <a:ext uri="{FF2B5EF4-FFF2-40B4-BE49-F238E27FC236}">
                <a16:creationId xmlns:a16="http://schemas.microsoft.com/office/drawing/2014/main" id="{C04B3E41-5C6D-3007-F20E-D925518191B4}"/>
              </a:ext>
            </a:extLst>
          </p:cNvPr>
          <p:cNvSpPr txBox="1"/>
          <p:nvPr/>
        </p:nvSpPr>
        <p:spPr>
          <a:xfrm>
            <a:off x="1465992" y="2121608"/>
            <a:ext cx="6624736" cy="4031873"/>
          </a:xfrm>
          <a:prstGeom prst="rect">
            <a:avLst/>
          </a:prstGeom>
          <a:noFill/>
        </p:spPr>
        <p:txBody>
          <a:bodyPr wrap="square" rtlCol="0">
            <a:spAutoFit/>
          </a:bodyPr>
          <a:lstStyle/>
          <a:p>
            <a:pPr>
              <a:buNone/>
            </a:pPr>
            <a:r>
              <a:rPr lang="en-NZ" sz="4000" dirty="0">
                <a:solidFill>
                  <a:schemeClr val="bg1"/>
                </a:solidFill>
              </a:rPr>
              <a:t>Memory strategies </a:t>
            </a:r>
          </a:p>
          <a:p>
            <a:pPr marL="342900" indent="-342900">
              <a:buFont typeface="Arial" panose="020B0604020202020204" pitchFamily="34" charset="0"/>
              <a:buChar char="•"/>
            </a:pPr>
            <a:r>
              <a:rPr lang="en-NZ" sz="3600" dirty="0">
                <a:solidFill>
                  <a:schemeClr val="bg1"/>
                </a:solidFill>
              </a:rPr>
              <a:t>Acronyms and acrostics</a:t>
            </a:r>
          </a:p>
          <a:p>
            <a:pPr marL="342900" indent="-342900">
              <a:buFont typeface="Arial" panose="020B0604020202020204" pitchFamily="34" charset="0"/>
              <a:buChar char="•"/>
            </a:pPr>
            <a:r>
              <a:rPr lang="en-NZ" sz="3600" dirty="0">
                <a:solidFill>
                  <a:schemeClr val="bg1"/>
                </a:solidFill>
              </a:rPr>
              <a:t>Talking out loud</a:t>
            </a:r>
          </a:p>
          <a:p>
            <a:pPr marL="342900" indent="-342900">
              <a:buFont typeface="Arial" panose="020B0604020202020204" pitchFamily="34" charset="0"/>
              <a:buChar char="•"/>
            </a:pPr>
            <a:r>
              <a:rPr lang="en-NZ" sz="3600" dirty="0">
                <a:solidFill>
                  <a:schemeClr val="bg1"/>
                </a:solidFill>
              </a:rPr>
              <a:t>Chunking</a:t>
            </a:r>
          </a:p>
          <a:p>
            <a:pPr marL="342900" indent="-342900">
              <a:buFont typeface="Arial" panose="020B0604020202020204" pitchFamily="34" charset="0"/>
              <a:buChar char="•"/>
            </a:pPr>
            <a:r>
              <a:rPr lang="en-NZ" sz="3600" dirty="0">
                <a:solidFill>
                  <a:schemeClr val="bg1"/>
                </a:solidFill>
              </a:rPr>
              <a:t>Rhymes and sayings/chants</a:t>
            </a:r>
          </a:p>
          <a:p>
            <a:pPr marL="342900" indent="-342900">
              <a:buFont typeface="Arial" panose="020B0604020202020204" pitchFamily="34" charset="0"/>
              <a:buChar char="•"/>
            </a:pPr>
            <a:r>
              <a:rPr lang="en-NZ" sz="3600" dirty="0">
                <a:solidFill>
                  <a:schemeClr val="bg1"/>
                </a:solidFill>
              </a:rPr>
              <a:t>Roman room</a:t>
            </a:r>
          </a:p>
          <a:p>
            <a:endParaRPr lang="en-NZ" sz="3600" dirty="0"/>
          </a:p>
        </p:txBody>
      </p:sp>
    </p:spTree>
    <p:custDataLst>
      <p:tags r:id="rId1"/>
    </p:custDataLst>
    <p:extLst>
      <p:ext uri="{BB962C8B-B14F-4D97-AF65-F5344CB8AC3E}">
        <p14:creationId xmlns:p14="http://schemas.microsoft.com/office/powerpoint/2010/main" val="2166576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Two memory special effects</a:t>
            </a:r>
          </a:p>
        </p:txBody>
      </p:sp>
      <p:sp>
        <p:nvSpPr>
          <p:cNvPr id="6" name="Content Placeholder 2">
            <a:extLst>
              <a:ext uri="{FF2B5EF4-FFF2-40B4-BE49-F238E27FC236}">
                <a16:creationId xmlns:a16="http://schemas.microsoft.com/office/drawing/2014/main" id="{DABF29CB-FD43-A445-CC28-BA0A2D06311B}"/>
              </a:ext>
            </a:extLst>
          </p:cNvPr>
          <p:cNvSpPr txBox="1">
            <a:spLocks/>
          </p:cNvSpPr>
          <p:nvPr/>
        </p:nvSpPr>
        <p:spPr>
          <a:xfrm>
            <a:off x="1696926" y="1659434"/>
            <a:ext cx="45719" cy="45719"/>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a:t> </a:t>
            </a:r>
            <a:endParaRPr lang="en-NZ" dirty="0"/>
          </a:p>
        </p:txBody>
      </p:sp>
      <p:sp>
        <p:nvSpPr>
          <p:cNvPr id="2" name="Title 1">
            <a:extLst>
              <a:ext uri="{FF2B5EF4-FFF2-40B4-BE49-F238E27FC236}">
                <a16:creationId xmlns:a16="http://schemas.microsoft.com/office/drawing/2014/main" id="{DF0461C0-A4F7-7000-A9D7-B58FCBD06BAF}"/>
              </a:ext>
            </a:extLst>
          </p:cNvPr>
          <p:cNvSpPr txBox="1">
            <a:spLocks/>
          </p:cNvSpPr>
          <p:nvPr/>
        </p:nvSpPr>
        <p:spPr>
          <a:xfrm>
            <a:off x="0" y="1027522"/>
            <a:ext cx="0" cy="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r>
              <a:rPr lang="en-NZ" sz="3600" b="1">
                <a:solidFill>
                  <a:srgbClr val="E4A024"/>
                </a:solidFill>
                <a:latin typeface="Corbel" pitchFamily="34" charset="0"/>
              </a:rPr>
              <a:t>Two memory special effects</a:t>
            </a:r>
            <a:endParaRPr lang="en-NZ" sz="3600" b="1" dirty="0">
              <a:solidFill>
                <a:srgbClr val="E4A024"/>
              </a:solidFill>
              <a:latin typeface="Corbel" pitchFamily="34" charset="0"/>
            </a:endParaRPr>
          </a:p>
        </p:txBody>
      </p:sp>
      <p:sp>
        <p:nvSpPr>
          <p:cNvPr id="7" name="Content Placeholder 2">
            <a:extLst>
              <a:ext uri="{FF2B5EF4-FFF2-40B4-BE49-F238E27FC236}">
                <a16:creationId xmlns:a16="http://schemas.microsoft.com/office/drawing/2014/main" id="{5DCCEDBC-3CAC-C6DB-399C-6ACBE20E6F19}"/>
              </a:ext>
            </a:extLst>
          </p:cNvPr>
          <p:cNvSpPr txBox="1">
            <a:spLocks/>
          </p:cNvSpPr>
          <p:nvPr/>
        </p:nvSpPr>
        <p:spPr>
          <a:xfrm>
            <a:off x="457200" y="2193540"/>
            <a:ext cx="82296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NZ">
                <a:solidFill>
                  <a:srgbClr val="E4A024"/>
                </a:solidFill>
              </a:rPr>
              <a:t>“Startle effect”</a:t>
            </a:r>
          </a:p>
          <a:p>
            <a:pPr algn="just"/>
            <a:r>
              <a:rPr lang="en-NZ"/>
              <a:t>If something stands out as ODD, </a:t>
            </a:r>
            <a:r>
              <a:rPr lang="en-NZ">
                <a:latin typeface="Jokerman" pitchFamily="82" charset="0"/>
              </a:rPr>
              <a:t>bizarre</a:t>
            </a:r>
            <a:r>
              <a:rPr lang="en-NZ"/>
              <a:t> or </a:t>
            </a:r>
            <a:r>
              <a:rPr lang="en-NZ">
                <a:latin typeface="Impact" pitchFamily="34" charset="0"/>
              </a:rPr>
              <a:t>unexpected</a:t>
            </a:r>
            <a:r>
              <a:rPr lang="en-NZ">
                <a:latin typeface="Calibri" pitchFamily="34" charset="0"/>
                <a:cs typeface="Calibri" pitchFamily="34" charset="0"/>
              </a:rPr>
              <a:t> it can sometimes be easier to remember</a:t>
            </a:r>
            <a:endParaRPr lang="en-NZ">
              <a:latin typeface="Impact" pitchFamily="34" charset="0"/>
            </a:endParaRPr>
          </a:p>
          <a:p>
            <a:pPr algn="just"/>
            <a:endParaRPr lang="en-NZ"/>
          </a:p>
          <a:p>
            <a:pPr algn="just"/>
            <a:r>
              <a:rPr lang="en-NZ">
                <a:solidFill>
                  <a:srgbClr val="E4A024"/>
                </a:solidFill>
              </a:rPr>
              <a:t>“People effect”</a:t>
            </a:r>
          </a:p>
          <a:p>
            <a:pPr algn="just"/>
            <a:r>
              <a:rPr lang="en-NZ"/>
              <a:t>Faces are memorable, especially famous faces</a:t>
            </a:r>
          </a:p>
          <a:p>
            <a:pPr algn="just"/>
            <a:r>
              <a:rPr lang="en-NZ"/>
              <a:t>Imagine your favourite musician / pop idol / TV character etc. explaining your subject</a:t>
            </a:r>
          </a:p>
          <a:p>
            <a:endParaRPr lang="en-NZ">
              <a:solidFill>
                <a:srgbClr val="FFC000"/>
              </a:solidFill>
            </a:endParaRPr>
          </a:p>
          <a:p>
            <a:endParaRPr lang="en-NZ" dirty="0">
              <a:solidFill>
                <a:srgbClr val="FFC000"/>
              </a:solidFill>
            </a:endParaRPr>
          </a:p>
        </p:txBody>
      </p:sp>
    </p:spTree>
    <p:custDataLst>
      <p:tags r:id="rId1"/>
    </p:custDataLst>
    <p:extLst>
      <p:ext uri="{BB962C8B-B14F-4D97-AF65-F5344CB8AC3E}">
        <p14:creationId xmlns:p14="http://schemas.microsoft.com/office/powerpoint/2010/main" val="194113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barn(inVertical)">
                                      <p:cBhvr>
                                        <p:cTn id="15" dur="500"/>
                                        <p:tgtEl>
                                          <p:spTgt spid="7">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barn(inVertical)">
                                      <p:cBhvr>
                                        <p:cTn id="18" dur="500"/>
                                        <p:tgtEl>
                                          <p:spTgt spid="7">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barn(inVertical)">
                                      <p:cBhvr>
                                        <p:cTn id="21"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Acronyms and acrostics</a:t>
            </a:r>
          </a:p>
        </p:txBody>
      </p:sp>
      <p:sp>
        <p:nvSpPr>
          <p:cNvPr id="6" name="Content Placeholder 2">
            <a:extLst>
              <a:ext uri="{FF2B5EF4-FFF2-40B4-BE49-F238E27FC236}">
                <a16:creationId xmlns:a16="http://schemas.microsoft.com/office/drawing/2014/main" id="{DABF29CB-FD43-A445-CC28-BA0A2D06311B}"/>
              </a:ext>
            </a:extLst>
          </p:cNvPr>
          <p:cNvSpPr txBox="1">
            <a:spLocks/>
          </p:cNvSpPr>
          <p:nvPr/>
        </p:nvSpPr>
        <p:spPr>
          <a:xfrm>
            <a:off x="1696926" y="1744277"/>
            <a:ext cx="45719" cy="45719"/>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a:t> </a:t>
            </a:r>
            <a:endParaRPr lang="en-NZ" dirty="0"/>
          </a:p>
        </p:txBody>
      </p:sp>
      <p:sp>
        <p:nvSpPr>
          <p:cNvPr id="2" name="Title 1">
            <a:extLst>
              <a:ext uri="{FF2B5EF4-FFF2-40B4-BE49-F238E27FC236}">
                <a16:creationId xmlns:a16="http://schemas.microsoft.com/office/drawing/2014/main" id="{DF0461C0-A4F7-7000-A9D7-B58FCBD06BAF}"/>
              </a:ext>
            </a:extLst>
          </p:cNvPr>
          <p:cNvSpPr txBox="1">
            <a:spLocks/>
          </p:cNvSpPr>
          <p:nvPr/>
        </p:nvSpPr>
        <p:spPr>
          <a:xfrm>
            <a:off x="0" y="1027522"/>
            <a:ext cx="0" cy="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r>
              <a:rPr lang="en-NZ" sz="3600" b="1">
                <a:solidFill>
                  <a:srgbClr val="E4A024"/>
                </a:solidFill>
                <a:latin typeface="Corbel" pitchFamily="34" charset="0"/>
              </a:rPr>
              <a:t>Two memory special effects</a:t>
            </a:r>
            <a:endParaRPr lang="en-NZ" sz="3600" b="1" dirty="0">
              <a:solidFill>
                <a:srgbClr val="E4A024"/>
              </a:solidFill>
              <a:latin typeface="Corbel" pitchFamily="34" charset="0"/>
            </a:endParaRPr>
          </a:p>
        </p:txBody>
      </p:sp>
      <p:sp>
        <p:nvSpPr>
          <p:cNvPr id="3" name="Text Placeholder 2">
            <a:extLst>
              <a:ext uri="{FF2B5EF4-FFF2-40B4-BE49-F238E27FC236}">
                <a16:creationId xmlns:a16="http://schemas.microsoft.com/office/drawing/2014/main" id="{B8F0E75B-4BCA-E624-0397-0BCFBFC339AA}"/>
              </a:ext>
            </a:extLst>
          </p:cNvPr>
          <p:cNvSpPr txBox="1">
            <a:spLocks/>
          </p:cNvSpPr>
          <p:nvPr/>
        </p:nvSpPr>
        <p:spPr>
          <a:xfrm>
            <a:off x="1550709" y="1949895"/>
            <a:ext cx="6615130" cy="639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Use these to remember a set or a sequence</a:t>
            </a:r>
          </a:p>
          <a:p>
            <a:endParaRPr lang="en-NZ" dirty="0"/>
          </a:p>
        </p:txBody>
      </p:sp>
      <p:sp>
        <p:nvSpPr>
          <p:cNvPr id="8" name="Content Placeholder 3">
            <a:extLst>
              <a:ext uri="{FF2B5EF4-FFF2-40B4-BE49-F238E27FC236}">
                <a16:creationId xmlns:a16="http://schemas.microsoft.com/office/drawing/2014/main" id="{589D03B1-A714-AE61-1C07-661892944337}"/>
              </a:ext>
            </a:extLst>
          </p:cNvPr>
          <p:cNvSpPr txBox="1">
            <a:spLocks/>
          </p:cNvSpPr>
          <p:nvPr/>
        </p:nvSpPr>
        <p:spPr>
          <a:xfrm>
            <a:off x="1550709" y="2589657"/>
            <a:ext cx="4040188" cy="395128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orbel" pitchFamily="34" charset="0"/>
              </a:rPr>
              <a:t>BEDMAS – </a:t>
            </a:r>
          </a:p>
          <a:p>
            <a:pPr>
              <a:buFont typeface="Arial" panose="020B0604020202020204" pitchFamily="34" charset="0"/>
              <a:buNone/>
            </a:pPr>
            <a:r>
              <a:rPr lang="en-US" dirty="0">
                <a:latin typeface="Corbel" pitchFamily="34" charset="0"/>
              </a:rPr>
              <a:t>Brackets, </a:t>
            </a:r>
          </a:p>
          <a:p>
            <a:pPr>
              <a:buFont typeface="Arial" panose="020B0604020202020204" pitchFamily="34" charset="0"/>
              <a:buNone/>
            </a:pPr>
            <a:r>
              <a:rPr lang="en-US" dirty="0">
                <a:latin typeface="Corbel" pitchFamily="34" charset="0"/>
              </a:rPr>
              <a:t>Exponentials, </a:t>
            </a:r>
          </a:p>
          <a:p>
            <a:pPr>
              <a:buFont typeface="Arial" panose="020B0604020202020204" pitchFamily="34" charset="0"/>
              <a:buNone/>
            </a:pPr>
            <a:r>
              <a:rPr lang="en-US" dirty="0">
                <a:latin typeface="Corbel" pitchFamily="34" charset="0"/>
              </a:rPr>
              <a:t>Division, </a:t>
            </a:r>
          </a:p>
          <a:p>
            <a:pPr>
              <a:buFont typeface="Arial" panose="020B0604020202020204" pitchFamily="34" charset="0"/>
              <a:buNone/>
            </a:pPr>
            <a:r>
              <a:rPr lang="en-US" dirty="0">
                <a:latin typeface="Corbel" pitchFamily="34" charset="0"/>
              </a:rPr>
              <a:t>Multiplication, </a:t>
            </a:r>
          </a:p>
          <a:p>
            <a:pPr>
              <a:buFont typeface="Arial" panose="020B0604020202020204" pitchFamily="34" charset="0"/>
              <a:buNone/>
            </a:pPr>
            <a:r>
              <a:rPr lang="en-US" dirty="0">
                <a:latin typeface="Corbel" pitchFamily="34" charset="0"/>
              </a:rPr>
              <a:t>Addition, </a:t>
            </a:r>
          </a:p>
          <a:p>
            <a:pPr>
              <a:buFont typeface="Arial" panose="020B0604020202020204" pitchFamily="34" charset="0"/>
              <a:buNone/>
            </a:pPr>
            <a:r>
              <a:rPr lang="en-US" dirty="0">
                <a:latin typeface="Corbel" pitchFamily="34" charset="0"/>
              </a:rPr>
              <a:t>Subtraction</a:t>
            </a:r>
            <a:endParaRPr lang="en-NZ" dirty="0"/>
          </a:p>
        </p:txBody>
      </p:sp>
      <p:sp>
        <p:nvSpPr>
          <p:cNvPr id="9" name="Content Placeholder 5">
            <a:extLst>
              <a:ext uri="{FF2B5EF4-FFF2-40B4-BE49-F238E27FC236}">
                <a16:creationId xmlns:a16="http://schemas.microsoft.com/office/drawing/2014/main" id="{16C102F1-130B-3FE1-8249-E06B24BFD1E9}"/>
              </a:ext>
            </a:extLst>
          </p:cNvPr>
          <p:cNvSpPr txBox="1">
            <a:spLocks/>
          </p:cNvSpPr>
          <p:nvPr/>
        </p:nvSpPr>
        <p:spPr>
          <a:xfrm>
            <a:off x="5738534" y="2589657"/>
            <a:ext cx="4041775" cy="395128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NZ">
                <a:solidFill>
                  <a:srgbClr val="E4A024"/>
                </a:solidFill>
                <a:latin typeface="Corbel" pitchFamily="34" charset="0"/>
              </a:rPr>
              <a:t>Every good boy deserves fruit</a:t>
            </a:r>
          </a:p>
          <a:p>
            <a:pPr>
              <a:buFont typeface="Arial" panose="020B0604020202020204" pitchFamily="34" charset="0"/>
              <a:buNone/>
            </a:pPr>
            <a:endParaRPr lang="en-NZ">
              <a:solidFill>
                <a:schemeClr val="accent2"/>
              </a:solidFill>
              <a:latin typeface="Corbel" pitchFamily="34" charset="0"/>
            </a:endParaRPr>
          </a:p>
          <a:p>
            <a:pPr>
              <a:buFont typeface="Arial" panose="020B0604020202020204" pitchFamily="34" charset="0"/>
              <a:buNone/>
            </a:pPr>
            <a:r>
              <a:rPr lang="en-NZ">
                <a:solidFill>
                  <a:srgbClr val="E4A024"/>
                </a:solidFill>
                <a:latin typeface="Corbel" pitchFamily="34" charset="0"/>
              </a:rPr>
              <a:t>Happy Henry likes beans, butter, carrots, nuts or fruit now</a:t>
            </a:r>
            <a:endParaRPr lang="en-NZ" dirty="0">
              <a:solidFill>
                <a:srgbClr val="E4A024"/>
              </a:solidFill>
              <a:latin typeface="Corbel" pitchFamily="34" charset="0"/>
            </a:endParaRPr>
          </a:p>
        </p:txBody>
      </p:sp>
    </p:spTree>
    <p:custDataLst>
      <p:tags r:id="rId1"/>
    </p:custDataLst>
    <p:extLst>
      <p:ext uri="{BB962C8B-B14F-4D97-AF65-F5344CB8AC3E}">
        <p14:creationId xmlns:p14="http://schemas.microsoft.com/office/powerpoint/2010/main" val="273338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Rhymes</a:t>
            </a:r>
          </a:p>
        </p:txBody>
      </p:sp>
      <p:sp>
        <p:nvSpPr>
          <p:cNvPr id="6" name="Content Placeholder 2">
            <a:extLst>
              <a:ext uri="{FF2B5EF4-FFF2-40B4-BE49-F238E27FC236}">
                <a16:creationId xmlns:a16="http://schemas.microsoft.com/office/drawing/2014/main" id="{DABF29CB-FD43-A445-CC28-BA0A2D06311B}"/>
              </a:ext>
            </a:extLst>
          </p:cNvPr>
          <p:cNvSpPr txBox="1">
            <a:spLocks/>
          </p:cNvSpPr>
          <p:nvPr/>
        </p:nvSpPr>
        <p:spPr>
          <a:xfrm>
            <a:off x="1696926" y="1659434"/>
            <a:ext cx="45719" cy="45719"/>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a:t> </a:t>
            </a:r>
            <a:endParaRPr lang="en-NZ" dirty="0"/>
          </a:p>
        </p:txBody>
      </p:sp>
      <p:sp>
        <p:nvSpPr>
          <p:cNvPr id="2" name="Title 1">
            <a:extLst>
              <a:ext uri="{FF2B5EF4-FFF2-40B4-BE49-F238E27FC236}">
                <a16:creationId xmlns:a16="http://schemas.microsoft.com/office/drawing/2014/main" id="{DF0461C0-A4F7-7000-A9D7-B58FCBD06BAF}"/>
              </a:ext>
            </a:extLst>
          </p:cNvPr>
          <p:cNvSpPr txBox="1">
            <a:spLocks/>
          </p:cNvSpPr>
          <p:nvPr/>
        </p:nvSpPr>
        <p:spPr>
          <a:xfrm>
            <a:off x="0" y="1027522"/>
            <a:ext cx="0" cy="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r>
              <a:rPr lang="en-NZ" sz="3600" b="1">
                <a:solidFill>
                  <a:srgbClr val="E4A024"/>
                </a:solidFill>
                <a:latin typeface="Corbel" pitchFamily="34" charset="0"/>
              </a:rPr>
              <a:t>Two memory special effects</a:t>
            </a:r>
            <a:endParaRPr lang="en-NZ" sz="3600" b="1" dirty="0">
              <a:solidFill>
                <a:srgbClr val="E4A024"/>
              </a:solidFill>
              <a:latin typeface="Corbel" pitchFamily="34" charset="0"/>
            </a:endParaRPr>
          </a:p>
        </p:txBody>
      </p:sp>
      <p:sp>
        <p:nvSpPr>
          <p:cNvPr id="3" name="Content Placeholder 2">
            <a:extLst>
              <a:ext uri="{FF2B5EF4-FFF2-40B4-BE49-F238E27FC236}">
                <a16:creationId xmlns:a16="http://schemas.microsoft.com/office/drawing/2014/main" id="{94D5B245-0D94-D855-96C7-2FD87D53059E}"/>
              </a:ext>
            </a:extLst>
          </p:cNvPr>
          <p:cNvSpPr txBox="1">
            <a:spLocks/>
          </p:cNvSpPr>
          <p:nvPr/>
        </p:nvSpPr>
        <p:spPr>
          <a:xfrm>
            <a:off x="1522430" y="1837777"/>
            <a:ext cx="8229600" cy="492941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9213"/>
            <a:r>
              <a:rPr lang="en-NZ" sz="3600" dirty="0"/>
              <a:t>Great for definitions – writing them yourself will help your understanding</a:t>
            </a:r>
          </a:p>
          <a:p>
            <a:endParaRPr lang="en-NZ" sz="1400" b="1" i="1" dirty="0"/>
          </a:p>
          <a:p>
            <a:r>
              <a:rPr lang="en-NZ" b="1" i="1" dirty="0"/>
              <a:t>Physics:</a:t>
            </a:r>
          </a:p>
          <a:p>
            <a:r>
              <a:rPr lang="en-NZ" b="1" dirty="0"/>
              <a:t>Boyles' Law</a:t>
            </a:r>
            <a:r>
              <a:rPr lang="en-NZ" dirty="0"/>
              <a:t>: At constant temperature, pressure is inversely proportional to volume.</a:t>
            </a:r>
            <a:br>
              <a:rPr lang="en-NZ" dirty="0"/>
            </a:br>
            <a:r>
              <a:rPr lang="en-NZ" dirty="0">
                <a:solidFill>
                  <a:srgbClr val="FFC000"/>
                </a:solidFill>
              </a:rPr>
              <a:t>Boyle's law is best of all because it presses gasses awfully small.</a:t>
            </a:r>
          </a:p>
          <a:p>
            <a:endParaRPr lang="en-AU" b="1" i="1" dirty="0"/>
          </a:p>
          <a:p>
            <a:r>
              <a:rPr lang="en-AU" b="1" i="1" dirty="0"/>
              <a:t>Politics:</a:t>
            </a:r>
          </a:p>
          <a:p>
            <a:r>
              <a:rPr lang="en-AU" b="1" dirty="0"/>
              <a:t>Bipartisan: </a:t>
            </a:r>
            <a:r>
              <a:rPr lang="en-AU" dirty="0"/>
              <a:t>a situation where the normally opposing political parties come together to agree on an initiative.</a:t>
            </a:r>
          </a:p>
          <a:p>
            <a:pPr marL="350837" lvl="1"/>
            <a:r>
              <a:rPr lang="en-AU" sz="2400" dirty="0">
                <a:solidFill>
                  <a:srgbClr val="FFC000"/>
                </a:solidFill>
              </a:rPr>
              <a:t>Whatever the weather they party together.</a:t>
            </a:r>
            <a:endParaRPr lang="en-NZ" sz="2400" dirty="0">
              <a:solidFill>
                <a:srgbClr val="FFC000"/>
              </a:solidFill>
            </a:endParaRPr>
          </a:p>
          <a:p>
            <a:endParaRPr lang="en-NZ" dirty="0"/>
          </a:p>
        </p:txBody>
      </p:sp>
    </p:spTree>
    <p:custDataLst>
      <p:tags r:id="rId1"/>
    </p:custDataLst>
    <p:extLst>
      <p:ext uri="{BB962C8B-B14F-4D97-AF65-F5344CB8AC3E}">
        <p14:creationId xmlns:p14="http://schemas.microsoft.com/office/powerpoint/2010/main" val="352656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arn(inVertic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Encoding and recounting</a:t>
            </a:r>
          </a:p>
        </p:txBody>
      </p:sp>
      <p:sp>
        <p:nvSpPr>
          <p:cNvPr id="6" name="Content Placeholder 2">
            <a:extLst>
              <a:ext uri="{FF2B5EF4-FFF2-40B4-BE49-F238E27FC236}">
                <a16:creationId xmlns:a16="http://schemas.microsoft.com/office/drawing/2014/main" id="{DABF29CB-FD43-A445-CC28-BA0A2D06311B}"/>
              </a:ext>
            </a:extLst>
          </p:cNvPr>
          <p:cNvSpPr txBox="1">
            <a:spLocks/>
          </p:cNvSpPr>
          <p:nvPr/>
        </p:nvSpPr>
        <p:spPr>
          <a:xfrm>
            <a:off x="1696926" y="1659434"/>
            <a:ext cx="45719" cy="45719"/>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a:t> </a:t>
            </a:r>
            <a:endParaRPr lang="en-NZ" dirty="0"/>
          </a:p>
        </p:txBody>
      </p:sp>
      <p:sp>
        <p:nvSpPr>
          <p:cNvPr id="2" name="Title 1">
            <a:extLst>
              <a:ext uri="{FF2B5EF4-FFF2-40B4-BE49-F238E27FC236}">
                <a16:creationId xmlns:a16="http://schemas.microsoft.com/office/drawing/2014/main" id="{DF0461C0-A4F7-7000-A9D7-B58FCBD06BAF}"/>
              </a:ext>
            </a:extLst>
          </p:cNvPr>
          <p:cNvSpPr txBox="1">
            <a:spLocks/>
          </p:cNvSpPr>
          <p:nvPr/>
        </p:nvSpPr>
        <p:spPr>
          <a:xfrm>
            <a:off x="0" y="1027522"/>
            <a:ext cx="0" cy="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r>
              <a:rPr lang="en-NZ" sz="3600" b="1">
                <a:solidFill>
                  <a:srgbClr val="E4A024"/>
                </a:solidFill>
                <a:latin typeface="Corbel" pitchFamily="34" charset="0"/>
              </a:rPr>
              <a:t>Two memory special effects</a:t>
            </a:r>
            <a:endParaRPr lang="en-NZ" sz="3600" b="1" dirty="0">
              <a:solidFill>
                <a:srgbClr val="E4A024"/>
              </a:solidFill>
              <a:latin typeface="Corbel" pitchFamily="34" charset="0"/>
            </a:endParaRPr>
          </a:p>
        </p:txBody>
      </p:sp>
      <p:sp>
        <p:nvSpPr>
          <p:cNvPr id="3" name="Content Placeholder 2">
            <a:extLst>
              <a:ext uri="{FF2B5EF4-FFF2-40B4-BE49-F238E27FC236}">
                <a16:creationId xmlns:a16="http://schemas.microsoft.com/office/drawing/2014/main" id="{37BA5606-5B56-B766-2100-0CDABBF1E7BD}"/>
              </a:ext>
            </a:extLst>
          </p:cNvPr>
          <p:cNvSpPr txBox="1">
            <a:spLocks/>
          </p:cNvSpPr>
          <p:nvPr/>
        </p:nvSpPr>
        <p:spPr>
          <a:xfrm>
            <a:off x="593502" y="2627808"/>
            <a:ext cx="10074498" cy="48139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50000"/>
              </a:spcBef>
            </a:pPr>
            <a:r>
              <a:rPr lang="en-US" dirty="0">
                <a:latin typeface="Corbel" pitchFamily="34" charset="0"/>
              </a:rPr>
              <a:t>Go through a topic out loud</a:t>
            </a:r>
          </a:p>
          <a:p>
            <a:pPr lvl="2" algn="just">
              <a:spcBef>
                <a:spcPct val="50000"/>
              </a:spcBef>
            </a:pPr>
            <a:r>
              <a:rPr lang="en-US" sz="2400" dirty="0">
                <a:latin typeface="Corbel" pitchFamily="34" charset="0"/>
              </a:rPr>
              <a:t>How fluent is your explanation?  Did you have to stop and start?</a:t>
            </a:r>
          </a:p>
          <a:p>
            <a:pPr lvl="2" algn="just">
              <a:spcBef>
                <a:spcPct val="50000"/>
              </a:spcBef>
            </a:pPr>
            <a:r>
              <a:rPr lang="en-US" sz="2400" dirty="0">
                <a:latin typeface="Corbel" pitchFamily="34" charset="0"/>
              </a:rPr>
              <a:t>Are you using the right terms or having to use less clear, less precise words?</a:t>
            </a:r>
          </a:p>
          <a:p>
            <a:pPr lvl="2" algn="just">
              <a:spcBef>
                <a:spcPct val="50000"/>
              </a:spcBef>
            </a:pPr>
            <a:r>
              <a:rPr lang="en-US" sz="2400" dirty="0">
                <a:latin typeface="Corbel" pitchFamily="34" charset="0"/>
              </a:rPr>
              <a:t>Can also read notes out loud.</a:t>
            </a:r>
          </a:p>
          <a:p>
            <a:r>
              <a:rPr lang="en-NZ" sz="4000" b="1" dirty="0">
                <a:solidFill>
                  <a:srgbClr val="E4A024"/>
                </a:solidFill>
                <a:latin typeface="Corbel" pitchFamily="34" charset="0"/>
              </a:rPr>
              <a:t>			Chunking</a:t>
            </a:r>
          </a:p>
          <a:p>
            <a:r>
              <a:rPr lang="en-NZ" dirty="0">
                <a:latin typeface="Corbel" pitchFamily="34" charset="0"/>
              </a:rPr>
              <a:t>					Great for numbers and formulas</a:t>
            </a:r>
          </a:p>
          <a:p>
            <a:r>
              <a:rPr lang="en-NZ" dirty="0">
                <a:latin typeface="Corbel" pitchFamily="34" charset="0"/>
              </a:rPr>
              <a:t>			0800 83 83 83</a:t>
            </a:r>
          </a:p>
          <a:p>
            <a:endParaRPr lang="en-NZ" sz="4000" b="1" dirty="0">
              <a:latin typeface="Corbel" pitchFamily="34" charset="0"/>
            </a:endParaRPr>
          </a:p>
        </p:txBody>
      </p:sp>
      <p:sp>
        <p:nvSpPr>
          <p:cNvPr id="8" name="Title 1">
            <a:extLst>
              <a:ext uri="{FF2B5EF4-FFF2-40B4-BE49-F238E27FC236}">
                <a16:creationId xmlns:a16="http://schemas.microsoft.com/office/drawing/2014/main" id="{7C854AB7-FB2D-6A2E-55D6-BDA2B654626A}"/>
              </a:ext>
            </a:extLst>
          </p:cNvPr>
          <p:cNvSpPr txBox="1">
            <a:spLocks/>
          </p:cNvSpPr>
          <p:nvPr/>
        </p:nvSpPr>
        <p:spPr>
          <a:xfrm>
            <a:off x="-1163296" y="1564849"/>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r>
              <a:rPr lang="en-NZ" sz="4000" b="1">
                <a:solidFill>
                  <a:srgbClr val="E4A024"/>
                </a:solidFill>
                <a:latin typeface="Corbel" pitchFamily="34" charset="0"/>
              </a:rPr>
              <a:t>Talk out loud</a:t>
            </a:r>
            <a:endParaRPr lang="en-NZ" sz="4000" b="1" dirty="0">
              <a:solidFill>
                <a:srgbClr val="E4A024"/>
              </a:solidFill>
              <a:latin typeface="Corbel" pitchFamily="34" charset="0"/>
            </a:endParaRPr>
          </a:p>
        </p:txBody>
      </p:sp>
    </p:spTree>
    <p:custDataLst>
      <p:tags r:id="rId1"/>
    </p:custDataLst>
    <p:extLst>
      <p:ext uri="{BB962C8B-B14F-4D97-AF65-F5344CB8AC3E}">
        <p14:creationId xmlns:p14="http://schemas.microsoft.com/office/powerpoint/2010/main" val="256251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You try!</a:t>
            </a:r>
          </a:p>
        </p:txBody>
      </p:sp>
      <p:sp>
        <p:nvSpPr>
          <p:cNvPr id="3" name="TextBox 2">
            <a:extLst>
              <a:ext uri="{FF2B5EF4-FFF2-40B4-BE49-F238E27FC236}">
                <a16:creationId xmlns:a16="http://schemas.microsoft.com/office/drawing/2014/main" id="{5795104B-4A5F-2A6C-2E73-96EE28D12B95}"/>
              </a:ext>
            </a:extLst>
          </p:cNvPr>
          <p:cNvSpPr txBox="1"/>
          <p:nvPr/>
        </p:nvSpPr>
        <p:spPr>
          <a:xfrm>
            <a:off x="4726551" y="2944932"/>
            <a:ext cx="6192688" cy="1200329"/>
          </a:xfrm>
          <a:prstGeom prst="rect">
            <a:avLst/>
          </a:prstGeom>
          <a:noFill/>
        </p:spPr>
        <p:txBody>
          <a:bodyPr wrap="square" rtlCol="0">
            <a:spAutoFit/>
          </a:bodyPr>
          <a:lstStyle/>
          <a:p>
            <a:r>
              <a:rPr lang="en-NZ" dirty="0">
                <a:solidFill>
                  <a:schemeClr val="bg1"/>
                </a:solidFill>
              </a:rPr>
              <a:t>You might group them into categories: </a:t>
            </a:r>
          </a:p>
          <a:p>
            <a:r>
              <a:rPr lang="en-NZ" u="sng" dirty="0">
                <a:solidFill>
                  <a:srgbClr val="FFC000"/>
                </a:solidFill>
              </a:rPr>
              <a:t>Blood vessels: </a:t>
            </a:r>
            <a:r>
              <a:rPr lang="en-NZ" dirty="0">
                <a:solidFill>
                  <a:srgbClr val="FFC000"/>
                </a:solidFill>
              </a:rPr>
              <a:t>arteries, veins, capillaries</a:t>
            </a:r>
          </a:p>
          <a:p>
            <a:r>
              <a:rPr lang="en-NZ" u="sng" dirty="0">
                <a:solidFill>
                  <a:srgbClr val="FFC000"/>
                </a:solidFill>
              </a:rPr>
              <a:t>Citrus fruit: </a:t>
            </a:r>
            <a:r>
              <a:rPr lang="en-NZ" dirty="0">
                <a:solidFill>
                  <a:srgbClr val="FFC000"/>
                </a:solidFill>
              </a:rPr>
              <a:t>oranges, lemons, limes</a:t>
            </a:r>
          </a:p>
        </p:txBody>
      </p:sp>
      <p:sp>
        <p:nvSpPr>
          <p:cNvPr id="6" name="TextBox 5">
            <a:extLst>
              <a:ext uri="{FF2B5EF4-FFF2-40B4-BE49-F238E27FC236}">
                <a16:creationId xmlns:a16="http://schemas.microsoft.com/office/drawing/2014/main" id="{A2F324BC-B1C9-A45C-39A1-189994101FB6}"/>
              </a:ext>
            </a:extLst>
          </p:cNvPr>
          <p:cNvSpPr txBox="1"/>
          <p:nvPr/>
        </p:nvSpPr>
        <p:spPr>
          <a:xfrm>
            <a:off x="4757408" y="4163170"/>
            <a:ext cx="5112568" cy="1200329"/>
          </a:xfrm>
          <a:prstGeom prst="rect">
            <a:avLst/>
          </a:prstGeom>
          <a:noFill/>
        </p:spPr>
        <p:txBody>
          <a:bodyPr wrap="square" rtlCol="0">
            <a:spAutoFit/>
          </a:bodyPr>
          <a:lstStyle/>
          <a:p>
            <a:r>
              <a:rPr lang="en-NZ" dirty="0">
                <a:solidFill>
                  <a:schemeClr val="bg1"/>
                </a:solidFill>
              </a:rPr>
              <a:t>You might come up with a story: the sun melted the chocolate and the horse licked it up. </a:t>
            </a:r>
          </a:p>
        </p:txBody>
      </p:sp>
      <p:sp>
        <p:nvSpPr>
          <p:cNvPr id="7" name="TextBox 6">
            <a:extLst>
              <a:ext uri="{FF2B5EF4-FFF2-40B4-BE49-F238E27FC236}">
                <a16:creationId xmlns:a16="http://schemas.microsoft.com/office/drawing/2014/main" id="{12C02505-9780-0F7D-D417-FD1B24612354}"/>
              </a:ext>
            </a:extLst>
          </p:cNvPr>
          <p:cNvSpPr txBox="1"/>
          <p:nvPr/>
        </p:nvSpPr>
        <p:spPr>
          <a:xfrm>
            <a:off x="4757408" y="5489942"/>
            <a:ext cx="5112568" cy="830997"/>
          </a:xfrm>
          <a:prstGeom prst="rect">
            <a:avLst/>
          </a:prstGeom>
          <a:noFill/>
        </p:spPr>
        <p:txBody>
          <a:bodyPr wrap="square" rtlCol="0">
            <a:spAutoFit/>
          </a:bodyPr>
          <a:lstStyle/>
          <a:p>
            <a:r>
              <a:rPr lang="en-NZ" dirty="0">
                <a:solidFill>
                  <a:schemeClr val="bg1"/>
                </a:solidFill>
              </a:rPr>
              <a:t>You might come up with a rhyme, an acronym, or a visual image… </a:t>
            </a:r>
          </a:p>
        </p:txBody>
      </p:sp>
      <p:sp>
        <p:nvSpPr>
          <p:cNvPr id="8" name="TextBox 7">
            <a:extLst>
              <a:ext uri="{FF2B5EF4-FFF2-40B4-BE49-F238E27FC236}">
                <a16:creationId xmlns:a16="http://schemas.microsoft.com/office/drawing/2014/main" id="{3043436E-2DEC-C61E-020D-FB36BFA67CDA}"/>
              </a:ext>
            </a:extLst>
          </p:cNvPr>
          <p:cNvSpPr txBox="1"/>
          <p:nvPr/>
        </p:nvSpPr>
        <p:spPr>
          <a:xfrm>
            <a:off x="1525958" y="2712884"/>
            <a:ext cx="1944216" cy="4154984"/>
          </a:xfrm>
          <a:prstGeom prst="rect">
            <a:avLst/>
          </a:prstGeom>
          <a:noFill/>
        </p:spPr>
        <p:txBody>
          <a:bodyPr wrap="square" rtlCol="0">
            <a:spAutoFit/>
          </a:bodyPr>
          <a:lstStyle/>
          <a:p>
            <a:pPr marL="342900" indent="-342900">
              <a:buFont typeface="Arial" panose="020B0604020202020204" pitchFamily="34" charset="0"/>
              <a:buChar char="•"/>
            </a:pPr>
            <a:r>
              <a:rPr lang="en-NZ" dirty="0">
                <a:solidFill>
                  <a:schemeClr val="bg1"/>
                </a:solidFill>
              </a:rPr>
              <a:t>Oranges</a:t>
            </a:r>
          </a:p>
          <a:p>
            <a:pPr marL="342900" indent="-342900">
              <a:buFont typeface="Arial" panose="020B0604020202020204" pitchFamily="34" charset="0"/>
              <a:buChar char="•"/>
            </a:pPr>
            <a:r>
              <a:rPr lang="en-NZ" dirty="0">
                <a:solidFill>
                  <a:schemeClr val="bg1"/>
                </a:solidFill>
              </a:rPr>
              <a:t>Arteries</a:t>
            </a:r>
          </a:p>
          <a:p>
            <a:pPr marL="342900" indent="-342900">
              <a:buFont typeface="Arial" panose="020B0604020202020204" pitchFamily="34" charset="0"/>
              <a:buChar char="•"/>
            </a:pPr>
            <a:r>
              <a:rPr lang="en-NZ" dirty="0">
                <a:solidFill>
                  <a:schemeClr val="bg1"/>
                </a:solidFill>
              </a:rPr>
              <a:t>Sun</a:t>
            </a:r>
          </a:p>
          <a:p>
            <a:pPr marL="342900" indent="-342900">
              <a:buFont typeface="Arial" panose="020B0604020202020204" pitchFamily="34" charset="0"/>
              <a:buChar char="•"/>
            </a:pPr>
            <a:r>
              <a:rPr lang="en-NZ" dirty="0">
                <a:solidFill>
                  <a:schemeClr val="bg1"/>
                </a:solidFill>
              </a:rPr>
              <a:t>Chocolate</a:t>
            </a:r>
          </a:p>
          <a:p>
            <a:pPr marL="342900" indent="-342900">
              <a:buFont typeface="Arial" panose="020B0604020202020204" pitchFamily="34" charset="0"/>
              <a:buChar char="•"/>
            </a:pPr>
            <a:r>
              <a:rPr lang="en-NZ" dirty="0">
                <a:solidFill>
                  <a:schemeClr val="bg1"/>
                </a:solidFill>
              </a:rPr>
              <a:t>Veins</a:t>
            </a:r>
          </a:p>
          <a:p>
            <a:pPr marL="342900" indent="-342900">
              <a:buFont typeface="Arial" panose="020B0604020202020204" pitchFamily="34" charset="0"/>
              <a:buChar char="•"/>
            </a:pPr>
            <a:r>
              <a:rPr lang="en-NZ" dirty="0">
                <a:solidFill>
                  <a:schemeClr val="bg1"/>
                </a:solidFill>
              </a:rPr>
              <a:t>Limes</a:t>
            </a:r>
          </a:p>
          <a:p>
            <a:pPr marL="342900" indent="-342900">
              <a:buFont typeface="Arial" panose="020B0604020202020204" pitchFamily="34" charset="0"/>
              <a:buChar char="•"/>
            </a:pPr>
            <a:r>
              <a:rPr lang="en-NZ" dirty="0">
                <a:solidFill>
                  <a:schemeClr val="bg1"/>
                </a:solidFill>
              </a:rPr>
              <a:t>Horse</a:t>
            </a:r>
          </a:p>
          <a:p>
            <a:pPr marL="342900" indent="-342900">
              <a:buFont typeface="Arial" panose="020B0604020202020204" pitchFamily="34" charset="0"/>
              <a:buChar char="•"/>
            </a:pPr>
            <a:r>
              <a:rPr lang="en-NZ" dirty="0">
                <a:solidFill>
                  <a:schemeClr val="bg1"/>
                </a:solidFill>
              </a:rPr>
              <a:t>Capillaries</a:t>
            </a:r>
          </a:p>
          <a:p>
            <a:pPr marL="342900" indent="-342900">
              <a:buFont typeface="Arial" panose="020B0604020202020204" pitchFamily="34" charset="0"/>
              <a:buChar char="•"/>
            </a:pPr>
            <a:r>
              <a:rPr lang="en-NZ" dirty="0">
                <a:solidFill>
                  <a:schemeClr val="bg1"/>
                </a:solidFill>
              </a:rPr>
              <a:t>Lemons</a:t>
            </a:r>
          </a:p>
          <a:p>
            <a:endParaRPr lang="en-NZ" dirty="0"/>
          </a:p>
        </p:txBody>
      </p:sp>
      <p:sp>
        <p:nvSpPr>
          <p:cNvPr id="10" name="TextBox 9">
            <a:extLst>
              <a:ext uri="{FF2B5EF4-FFF2-40B4-BE49-F238E27FC236}">
                <a16:creationId xmlns:a16="http://schemas.microsoft.com/office/drawing/2014/main" id="{3A06A5F6-062F-5325-F60B-210FFE5268E9}"/>
              </a:ext>
            </a:extLst>
          </p:cNvPr>
          <p:cNvSpPr txBox="1"/>
          <p:nvPr/>
        </p:nvSpPr>
        <p:spPr>
          <a:xfrm>
            <a:off x="1524000" y="2193053"/>
            <a:ext cx="6094428" cy="369332"/>
          </a:xfrm>
          <a:prstGeom prst="rect">
            <a:avLst/>
          </a:prstGeom>
          <a:noFill/>
        </p:spPr>
        <p:txBody>
          <a:bodyPr wrap="square">
            <a:spAutoFit/>
          </a:bodyPr>
          <a:lstStyle/>
          <a:p>
            <a:r>
              <a:rPr lang="en-NZ" sz="1800" dirty="0">
                <a:solidFill>
                  <a:srgbClr val="FFC000"/>
                </a:solidFill>
              </a:rPr>
              <a:t>How would you try to remember this list?</a:t>
            </a:r>
            <a:endParaRPr lang="en-NZ" dirty="0"/>
          </a:p>
        </p:txBody>
      </p:sp>
    </p:spTree>
    <p:custDataLst>
      <p:tags r:id="rId1"/>
    </p:custDataLst>
    <p:extLst>
      <p:ext uri="{BB962C8B-B14F-4D97-AF65-F5344CB8AC3E}">
        <p14:creationId xmlns:p14="http://schemas.microsoft.com/office/powerpoint/2010/main" val="48425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1000"/>
                                        <p:tgtEl>
                                          <p:spTgt spid="6">
                                            <p:txEl>
                                              <p:pRg st="0" end="0"/>
                                            </p:txEl>
                                          </p:spTgt>
                                        </p:tgtEl>
                                      </p:cBhvr>
                                    </p:animEffect>
                                    <p:anim calcmode="lin" valueType="num">
                                      <p:cBhvr>
                                        <p:cTn id="2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1000"/>
                                        <p:tgtEl>
                                          <p:spTgt spid="7">
                                            <p:txEl>
                                              <p:pRg st="0" end="0"/>
                                            </p:txEl>
                                          </p:spTgt>
                                        </p:tgtEl>
                                      </p:cBhvr>
                                    </p:animEffect>
                                    <p:anim calcmode="lin" valueType="num">
                                      <p:cBhvr>
                                        <p:cTn id="3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Summary</a:t>
            </a:r>
          </a:p>
        </p:txBody>
      </p:sp>
      <p:sp>
        <p:nvSpPr>
          <p:cNvPr id="3" name="Oval Callout 3">
            <a:extLst>
              <a:ext uri="{FF2B5EF4-FFF2-40B4-BE49-F238E27FC236}">
                <a16:creationId xmlns:a16="http://schemas.microsoft.com/office/drawing/2014/main" id="{E3C58B17-3458-A30E-B61C-3D602846CCDD}"/>
              </a:ext>
            </a:extLst>
          </p:cNvPr>
          <p:cNvSpPr/>
          <p:nvPr/>
        </p:nvSpPr>
        <p:spPr>
          <a:xfrm>
            <a:off x="785786" y="2464657"/>
            <a:ext cx="7746654" cy="3227250"/>
          </a:xfrm>
          <a:prstGeom prst="wedgeEllipseCallout">
            <a:avLst>
              <a:gd name="adj1" fmla="val -46992"/>
              <a:gd name="adj2" fmla="val 65992"/>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NZ" sz="3200" dirty="0">
                <a:solidFill>
                  <a:schemeClr val="tx1"/>
                </a:solidFill>
              </a:rPr>
              <a:t>Overall, the key to good memory in exams is to encode your information in a way that works for you, and </a:t>
            </a:r>
          </a:p>
          <a:p>
            <a:pPr algn="ctr"/>
            <a:r>
              <a:rPr lang="en-NZ" sz="3200" dirty="0">
                <a:solidFill>
                  <a:schemeClr val="tx1"/>
                </a:solidFill>
              </a:rPr>
              <a:t>revise, revise, revise!</a:t>
            </a:r>
          </a:p>
        </p:txBody>
      </p:sp>
    </p:spTree>
    <p:custDataLst>
      <p:tags r:id="rId1"/>
    </p:custDataLst>
    <p:extLst>
      <p:ext uri="{BB962C8B-B14F-4D97-AF65-F5344CB8AC3E}">
        <p14:creationId xmlns:p14="http://schemas.microsoft.com/office/powerpoint/2010/main" val="141989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Exam experiences</a:t>
            </a:r>
          </a:p>
        </p:txBody>
      </p:sp>
      <p:sp>
        <p:nvSpPr>
          <p:cNvPr id="6" name="TextBox 5">
            <a:extLst>
              <a:ext uri="{FF2B5EF4-FFF2-40B4-BE49-F238E27FC236}">
                <a16:creationId xmlns:a16="http://schemas.microsoft.com/office/drawing/2014/main" id="{A630ADB9-2B6F-D352-B3C2-2AF16C4227DB}"/>
              </a:ext>
            </a:extLst>
          </p:cNvPr>
          <p:cNvSpPr txBox="1"/>
          <p:nvPr/>
        </p:nvSpPr>
        <p:spPr>
          <a:xfrm>
            <a:off x="1524000" y="2134630"/>
            <a:ext cx="9144000" cy="3724096"/>
          </a:xfrm>
          <a:prstGeom prst="rect">
            <a:avLst/>
          </a:prstGeom>
          <a:noFill/>
        </p:spPr>
        <p:txBody>
          <a:bodyPr wrap="square" rtlCol="0">
            <a:spAutoFit/>
          </a:bodyPr>
          <a:lstStyle/>
          <a:p>
            <a:pPr>
              <a:spcBef>
                <a:spcPts val="0"/>
              </a:spcBef>
            </a:pPr>
            <a:r>
              <a:rPr lang="en-NZ" sz="3200" dirty="0">
                <a:solidFill>
                  <a:schemeClr val="bg1"/>
                </a:solidFill>
                <a:latin typeface="C Univers 57 Condensed"/>
              </a:rPr>
              <a:t>How do you feel about taking exams?</a:t>
            </a:r>
          </a:p>
          <a:p>
            <a:pPr marL="0" indent="0">
              <a:spcBef>
                <a:spcPts val="0"/>
              </a:spcBef>
              <a:buFont typeface="Arial" charset="0"/>
              <a:buNone/>
            </a:pPr>
            <a:endParaRPr lang="en-NZ" sz="3200" dirty="0">
              <a:solidFill>
                <a:schemeClr val="bg1"/>
              </a:solidFill>
              <a:latin typeface="C Univers 57 Condensed"/>
            </a:endParaRPr>
          </a:p>
          <a:p>
            <a:pPr marL="0" indent="0">
              <a:spcBef>
                <a:spcPts val="0"/>
              </a:spcBef>
              <a:buFont typeface="Arial" charset="0"/>
              <a:buNone/>
            </a:pPr>
            <a:r>
              <a:rPr lang="en-NZ" sz="3200" dirty="0">
                <a:solidFill>
                  <a:schemeClr val="bg1"/>
                </a:solidFill>
                <a:latin typeface="C Univers 57 Condensed"/>
              </a:rPr>
              <a:t>The thought of sitting an exam can be very stressful!</a:t>
            </a:r>
          </a:p>
          <a:p>
            <a:pPr>
              <a:spcBef>
                <a:spcPts val="0"/>
              </a:spcBef>
              <a:buFont typeface="Arial" charset="0"/>
              <a:buNone/>
            </a:pPr>
            <a:endParaRPr lang="en-NZ" sz="3200" dirty="0">
              <a:solidFill>
                <a:schemeClr val="bg1"/>
              </a:solidFill>
              <a:latin typeface="C Univers 57 Condensed"/>
            </a:endParaRPr>
          </a:p>
          <a:p>
            <a:pPr marL="0" indent="0">
              <a:spcBef>
                <a:spcPts val="0"/>
              </a:spcBef>
              <a:buFont typeface="Arial" charset="0"/>
              <a:buNone/>
            </a:pPr>
            <a:r>
              <a:rPr lang="en-NZ" sz="3200" dirty="0">
                <a:solidFill>
                  <a:schemeClr val="bg1"/>
                </a:solidFill>
                <a:latin typeface="C Univers 57 Condensed"/>
              </a:rPr>
              <a:t>But there are great preparation strategies that will:</a:t>
            </a:r>
          </a:p>
          <a:p>
            <a:pPr lvl="1">
              <a:spcBef>
                <a:spcPts val="0"/>
              </a:spcBef>
              <a:buFont typeface="Arial" pitchFamily="34" charset="0"/>
              <a:buChar char="•"/>
            </a:pPr>
            <a:r>
              <a:rPr lang="en-NZ" sz="2900" dirty="0">
                <a:solidFill>
                  <a:schemeClr val="bg1"/>
                </a:solidFill>
                <a:latin typeface="C Univers 57 Condensed"/>
              </a:rPr>
              <a:t>Reduce your stress</a:t>
            </a:r>
          </a:p>
          <a:p>
            <a:pPr lvl="1">
              <a:spcBef>
                <a:spcPts val="0"/>
              </a:spcBef>
              <a:buFont typeface="Arial" pitchFamily="34" charset="0"/>
              <a:buChar char="•"/>
            </a:pPr>
            <a:r>
              <a:rPr lang="en-NZ" sz="2900" dirty="0">
                <a:solidFill>
                  <a:schemeClr val="bg1"/>
                </a:solidFill>
                <a:latin typeface="C Univers 57 Condensed"/>
              </a:rPr>
              <a:t>Help you remember more</a:t>
            </a:r>
          </a:p>
          <a:p>
            <a:endParaRPr lang="en-NZ" dirty="0">
              <a:solidFill>
                <a:schemeClr val="bg1"/>
              </a:solidFill>
            </a:endParaRPr>
          </a:p>
        </p:txBody>
      </p:sp>
    </p:spTree>
    <p:custDataLst>
      <p:tags r:id="rId1"/>
    </p:custDataLst>
    <p:extLst>
      <p:ext uri="{BB962C8B-B14F-4D97-AF65-F5344CB8AC3E}">
        <p14:creationId xmlns:p14="http://schemas.microsoft.com/office/powerpoint/2010/main" val="3927019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2"/>
            <a:ext cx="9144000" cy="750399"/>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77" b="1" i="0" u="none" strike="noStrike" kern="1200" cap="none" spc="0" normalizeH="0" baseline="0" noProof="0" dirty="0">
                <a:ln>
                  <a:noFill/>
                </a:ln>
                <a:solidFill>
                  <a:srgbClr val="004277"/>
                </a:solidFill>
                <a:effectLst/>
                <a:uLnTx/>
                <a:uFillTx/>
                <a:latin typeface="Arial" panose="020B0604020202020204" pitchFamily="34" charset="0"/>
                <a:ea typeface="+mn-ea"/>
                <a:cs typeface="Arial" panose="020B0604020202020204" pitchFamily="34" charset="0"/>
              </a:rPr>
              <a:t>Need help? We have a range of free services to help you with your assignment writing and study skills:</a:t>
            </a:r>
          </a:p>
        </p:txBody>
      </p:sp>
      <p:sp>
        <p:nvSpPr>
          <p:cNvPr id="6" name="Content Placeholder 2">
            <a:extLst>
              <a:ext uri="{FF2B5EF4-FFF2-40B4-BE49-F238E27FC236}">
                <a16:creationId xmlns:a16="http://schemas.microsoft.com/office/drawing/2014/main" id="{E8AE0311-E356-9209-CB77-897D362D8535}"/>
              </a:ext>
            </a:extLst>
          </p:cNvPr>
          <p:cNvSpPr txBox="1">
            <a:spLocks/>
          </p:cNvSpPr>
          <p:nvPr/>
        </p:nvSpPr>
        <p:spPr>
          <a:xfrm>
            <a:off x="1354015" y="2039815"/>
            <a:ext cx="9386923" cy="4431323"/>
          </a:xfrm>
          <a:prstGeom prst="rect">
            <a:avLst/>
          </a:prstGeom>
          <a:solidFill>
            <a:schemeClr val="accent1">
              <a:lumMod val="20000"/>
              <a:lumOff val="80000"/>
            </a:schemeClr>
          </a:solidFill>
        </p:spPr>
        <p:txBody>
          <a:bodyPr>
            <a:noAutofit/>
          </a:bodyPr>
          <a:lstStyle>
            <a:lvl1pPr marL="342900" indent="-342900" algn="l" rtl="0" eaLnBrk="0" fontAlgn="base" hangingPunct="0">
              <a:spcBef>
                <a:spcPct val="20000"/>
              </a:spcBef>
              <a:spcAft>
                <a:spcPct val="0"/>
              </a:spcAft>
              <a:buFont typeface="Arial" charset="0"/>
              <a:buChar char="•"/>
              <a:defRPr sz="24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sz="1200" b="1" dirty="0">
              <a:solidFill>
                <a:srgbClr val="06498D"/>
              </a:solidFill>
              <a:hlinkClick r:id="rId3">
                <a:extLst>
                  <a:ext uri="{A12FA001-AC4F-418D-AE19-62706E023703}">
                    <ahyp:hlinkClr xmlns:ahyp="http://schemas.microsoft.com/office/drawing/2018/hyperlinkcolor" val="tx"/>
                  </a:ext>
                </a:extLst>
              </a:hlinkClick>
            </a:endParaRPr>
          </a:p>
          <a:p>
            <a:r>
              <a:rPr lang="en-US" sz="1200" b="1" dirty="0">
                <a:solidFill>
                  <a:srgbClr val="06498D"/>
                </a:solidFill>
                <a:hlinkClick r:id="rId4">
                  <a:extLst>
                    <a:ext uri="{A12FA001-AC4F-418D-AE19-62706E023703}">
                      <ahyp:hlinkClr xmlns:ahyp="http://schemas.microsoft.com/office/drawing/2018/hyperlinkcolor" val="tx"/>
                    </a:ext>
                  </a:extLst>
                </a:hlinkClick>
              </a:rPr>
              <a:t>Individual Support</a:t>
            </a:r>
            <a:r>
              <a:rPr lang="en-US" sz="1200" dirty="0">
                <a:solidFill>
                  <a:srgbClr val="06498D"/>
                </a:solidFill>
              </a:rPr>
              <a:t>: Want to discuss your assignment before you hand it in? Want to discuss study skills (e.g. how to manage time)? Book an appointment at </a:t>
            </a:r>
            <a:r>
              <a:rPr lang="en-NZ" sz="1200" u="sng" dirty="0">
                <a:solidFill>
                  <a:srgbClr val="06498D"/>
                </a:solidFill>
              </a:rPr>
              <a:t>https://massey-nz.libcal.com/ </a:t>
            </a:r>
          </a:p>
          <a:p>
            <a:r>
              <a:rPr lang="en-US" sz="1200" b="1" dirty="0">
                <a:solidFill>
                  <a:srgbClr val="06498D"/>
                </a:solidFill>
                <a:hlinkClick r:id="rId5">
                  <a:extLst>
                    <a:ext uri="{A12FA001-AC4F-418D-AE19-62706E023703}">
                      <ahyp:hlinkClr xmlns:ahyp="http://schemas.microsoft.com/office/drawing/2018/hyperlinkcolor" val="tx"/>
                    </a:ext>
                  </a:extLst>
                </a:hlinkClick>
              </a:rPr>
              <a:t>Pre-Reading Service</a:t>
            </a:r>
            <a:r>
              <a:rPr lang="en-US" sz="1200" b="1" dirty="0">
                <a:solidFill>
                  <a:srgbClr val="06498D"/>
                </a:solidFill>
              </a:rPr>
              <a:t>: </a:t>
            </a:r>
            <a:r>
              <a:rPr lang="en-US" sz="1200" dirty="0">
                <a:solidFill>
                  <a:srgbClr val="06498D"/>
                </a:solidFill>
              </a:rPr>
              <a:t>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1200" b="1" dirty="0">
                <a:solidFill>
                  <a:srgbClr val="06498D"/>
                </a:solidFill>
                <a:hlinkClick r:id="rId6">
                  <a:extLst>
                    <a:ext uri="{A12FA001-AC4F-418D-AE19-62706E023703}">
                      <ahyp:hlinkClr xmlns:ahyp="http://schemas.microsoft.com/office/drawing/2018/hyperlinkcolor" val="tx"/>
                    </a:ext>
                  </a:extLst>
                </a:hlinkClick>
              </a:rPr>
              <a:t>Workshops</a:t>
            </a:r>
            <a:r>
              <a:rPr lang="en-US" sz="1200" b="1" dirty="0">
                <a:solidFill>
                  <a:srgbClr val="06498D"/>
                </a:solidFill>
              </a:rPr>
              <a:t>: </a:t>
            </a:r>
            <a:r>
              <a:rPr lang="en-US" sz="1200" dirty="0">
                <a:solidFill>
                  <a:srgbClr val="06498D"/>
                </a:solidFill>
              </a:rPr>
              <a:t>Seminars and workshops are run on campus and online, which can help you with writing and study skills, such as essay writing, referencing, and writing research proposals. See here for </a:t>
            </a:r>
            <a:r>
              <a:rPr lang="en-US" sz="1200" dirty="0" err="1">
                <a:solidFill>
                  <a:srgbClr val="06498D"/>
                </a:solidFill>
              </a:rPr>
              <a:t>programmes</a:t>
            </a:r>
            <a:r>
              <a:rPr lang="en-US" sz="1200" dirty="0">
                <a:solidFill>
                  <a:srgbClr val="06498D"/>
                </a:solidFill>
              </a:rPr>
              <a:t> and registration details. See </a:t>
            </a:r>
            <a:r>
              <a:rPr lang="en-NZ" sz="1200" dirty="0">
                <a:solidFill>
                  <a:srgbClr val="06498D"/>
                </a:solidFill>
                <a:hlinkClick r:id="rId7">
                  <a:extLst>
                    <a:ext uri="{A12FA001-AC4F-418D-AE19-62706E023703}">
                      <ahyp:hlinkClr xmlns:ahyp="http://schemas.microsoft.com/office/drawing/2018/hyperlinkcolor" val="tx"/>
                    </a:ext>
                  </a:extLst>
                </a:hlinkClick>
              </a:rPr>
              <a:t>http://owll.massey.ac.nz/about-OWLL/workshops.php</a:t>
            </a:r>
            <a:endParaRPr lang="en-NZ" sz="1200" dirty="0">
              <a:solidFill>
                <a:srgbClr val="06498D"/>
              </a:solidFill>
            </a:endParaRPr>
          </a:p>
          <a:p>
            <a:r>
              <a:rPr lang="en-US" sz="1200" b="1" dirty="0">
                <a:solidFill>
                  <a:srgbClr val="06498D"/>
                </a:solidFill>
                <a:hlinkClick r:id="rId8">
                  <a:extLst>
                    <a:ext uri="{A12FA001-AC4F-418D-AE19-62706E023703}">
                      <ahyp:hlinkClr xmlns:ahyp="http://schemas.microsoft.com/office/drawing/2018/hyperlinkcolor" val="tx"/>
                    </a:ext>
                  </a:extLst>
                </a:hlinkClick>
              </a:rPr>
              <a:t>Academic Q+A</a:t>
            </a:r>
            <a:r>
              <a:rPr lang="en-US" sz="1200" b="1" dirty="0">
                <a:solidFill>
                  <a:srgbClr val="06498D"/>
                </a:solidFill>
              </a:rPr>
              <a:t> </a:t>
            </a:r>
            <a:r>
              <a:rPr lang="en-US" sz="1200" b="1" dirty="0">
                <a:solidFill>
                  <a:srgbClr val="06498D"/>
                </a:solidFill>
                <a:hlinkClick r:id="rId9">
                  <a:extLst>
                    <a:ext uri="{A12FA001-AC4F-418D-AE19-62706E023703}">
                      <ahyp:hlinkClr xmlns:ahyp="http://schemas.microsoft.com/office/drawing/2018/hyperlinkcolor" val="tx"/>
                    </a:ext>
                  </a:extLst>
                </a:hlinkClick>
              </a:rPr>
              <a:t>forum</a:t>
            </a:r>
            <a:r>
              <a:rPr lang="en-US" sz="1200" b="1" dirty="0">
                <a:solidFill>
                  <a:srgbClr val="06498D"/>
                </a:solidFill>
              </a:rPr>
              <a:t>: </a:t>
            </a:r>
            <a:r>
              <a:rPr lang="en-US" sz="1200" dirty="0">
                <a:solidFill>
                  <a:srgbClr val="06498D"/>
                </a:solidFill>
              </a:rPr>
              <a:t>Ask our consultants a question about academic writing and/or study </a:t>
            </a:r>
            <a:r>
              <a:rPr lang="en-NZ" sz="1200" dirty="0">
                <a:solidFill>
                  <a:srgbClr val="06498D"/>
                </a:solidFill>
              </a:rPr>
              <a:t>skills. </a:t>
            </a:r>
            <a:r>
              <a:rPr lang="en-US" sz="1200" dirty="0">
                <a:solidFill>
                  <a:srgbClr val="06498D"/>
                </a:solidFill>
              </a:rPr>
              <a:t>The Q &amp; A forum is a place for students to receive help with quick, study-related questions. You can access the forum through the Academic Writing and Learning Support site on your Stream homepage.</a:t>
            </a:r>
            <a:endParaRPr lang="en-NZ" sz="1200" dirty="0">
              <a:solidFill>
                <a:srgbClr val="06498D"/>
              </a:solidFill>
            </a:endParaRPr>
          </a:p>
          <a:p>
            <a:r>
              <a:rPr lang="en-US" sz="1200" b="1" dirty="0">
                <a:solidFill>
                  <a:srgbClr val="06498D"/>
                </a:solidFill>
                <a:hlinkClick r:id="rId10">
                  <a:extLst>
                    <a:ext uri="{A12FA001-AC4F-418D-AE19-62706E023703}">
                      <ahyp:hlinkClr xmlns:ahyp="http://schemas.microsoft.com/office/drawing/2018/hyperlinkcolor" val="tx"/>
                    </a:ext>
                  </a:extLst>
                </a:hlinkClick>
              </a:rPr>
              <a:t>OWLL</a:t>
            </a:r>
            <a:r>
              <a:rPr lang="en-US" sz="1200" b="1" dirty="0">
                <a:solidFill>
                  <a:srgbClr val="06498D"/>
                </a:solidFill>
              </a:rPr>
              <a:t>: </a:t>
            </a:r>
            <a:r>
              <a:rPr lang="en-US" sz="1200" dirty="0">
                <a:solidFill>
                  <a:srgbClr val="06498D"/>
                </a:solidFill>
              </a:rPr>
              <a:t>Information about academic writing and study skills, including assignment planning, </a:t>
            </a:r>
            <a:r>
              <a:rPr lang="en-NZ" sz="1200" dirty="0">
                <a:solidFill>
                  <a:srgbClr val="06498D"/>
                </a:solidFill>
              </a:rPr>
              <a:t>essays, reports, and referencing. Go to </a:t>
            </a:r>
            <a:r>
              <a:rPr lang="en-NZ" sz="1200" dirty="0">
                <a:solidFill>
                  <a:srgbClr val="06498D"/>
                </a:solidFill>
                <a:hlinkClick r:id="rId10">
                  <a:extLst>
                    <a:ext uri="{A12FA001-AC4F-418D-AE19-62706E023703}">
                      <ahyp:hlinkClr xmlns:ahyp="http://schemas.microsoft.com/office/drawing/2018/hyperlinkcolor" val="tx"/>
                    </a:ext>
                  </a:extLst>
                </a:hlinkClick>
              </a:rPr>
              <a:t>http://owll.massey.ac.nz/index.php</a:t>
            </a:r>
            <a:endParaRPr lang="en-NZ" sz="1200" dirty="0">
              <a:solidFill>
                <a:srgbClr val="06498D"/>
              </a:solidFill>
            </a:endParaRPr>
          </a:p>
          <a:p>
            <a:r>
              <a:rPr lang="en-US" sz="1200" b="1" dirty="0">
                <a:solidFill>
                  <a:srgbClr val="06498D"/>
                </a:solidFill>
                <a:hlinkClick r:id="rId11">
                  <a:extLst>
                    <a:ext uri="{A12FA001-AC4F-418D-AE19-62706E023703}">
                      <ahyp:hlinkClr xmlns:ahyp="http://schemas.microsoft.com/office/drawing/2018/hyperlinkcolor" val="tx"/>
                    </a:ext>
                  </a:extLst>
                </a:hlinkClick>
              </a:rPr>
              <a:t>Disability Services</a:t>
            </a:r>
            <a:r>
              <a:rPr lang="en-US" sz="1200" b="1" dirty="0">
                <a:solidFill>
                  <a:srgbClr val="06498D"/>
                </a:solidFill>
              </a:rPr>
              <a:t>: </a:t>
            </a:r>
            <a:r>
              <a:rPr lang="en-US" sz="1200" dirty="0">
                <a:solidFill>
                  <a:srgbClr val="06498D"/>
                </a:solidFill>
              </a:rPr>
              <a:t>A range of services and support for students who have health and disability issues that are impacting their study.</a:t>
            </a:r>
          </a:p>
          <a:p>
            <a:r>
              <a:rPr lang="en-US" sz="1200" b="1" dirty="0">
                <a:solidFill>
                  <a:srgbClr val="06498D"/>
                </a:solidFill>
                <a:hlinkClick r:id="rId12">
                  <a:extLst>
                    <a:ext uri="{A12FA001-AC4F-418D-AE19-62706E023703}">
                      <ahyp:hlinkClr xmlns:ahyp="http://schemas.microsoft.com/office/drawing/2018/hyperlinkcolor" val="tx"/>
                    </a:ext>
                  </a:extLst>
                </a:hlinkClick>
              </a:rPr>
              <a:t>Pacific Massey: </a:t>
            </a:r>
            <a:r>
              <a:rPr lang="en-US" sz="1200" dirty="0">
                <a:solidFill>
                  <a:srgbClr val="06498D"/>
                </a:solidFill>
              </a:rPr>
              <a:t>Whether studying as an internal or distance student, you can also access Learning support from the Pasifika Learning </a:t>
            </a:r>
            <a:r>
              <a:rPr lang="en-NZ" sz="1200" dirty="0">
                <a:solidFill>
                  <a:srgbClr val="06498D"/>
                </a:solidFill>
              </a:rPr>
              <a:t>Advisors.</a:t>
            </a:r>
          </a:p>
          <a:p>
            <a:r>
              <a:rPr lang="fi-FI" sz="1200" b="1" dirty="0">
                <a:solidFill>
                  <a:srgbClr val="06498D"/>
                </a:solidFill>
                <a:hlinkClick r:id="rId13">
                  <a:extLst>
                    <a:ext uri="{A12FA001-AC4F-418D-AE19-62706E023703}">
                      <ahyp:hlinkClr xmlns:ahyp="http://schemas.microsoft.com/office/drawing/2018/hyperlinkcolor" val="tx"/>
                    </a:ext>
                  </a:extLst>
                </a:hlinkClick>
              </a:rPr>
              <a:t>Te Rau Tauawhi: </a:t>
            </a:r>
            <a:r>
              <a:rPr lang="fi-FI" sz="1200" dirty="0">
                <a:solidFill>
                  <a:srgbClr val="06498D"/>
                </a:solidFill>
              </a:rPr>
              <a:t>Ko t</a:t>
            </a:r>
            <a:r>
              <a:rPr lang="fr-FR" sz="1200" dirty="0">
                <a:solidFill>
                  <a:srgbClr val="06498D"/>
                </a:solidFill>
              </a:rPr>
              <a:t>ā</a:t>
            </a:r>
            <a:r>
              <a:rPr lang="fi-FI" sz="1200" dirty="0">
                <a:solidFill>
                  <a:srgbClr val="06498D"/>
                </a:solidFill>
              </a:rPr>
              <a:t> Te Rau Tauawhi he </a:t>
            </a:r>
            <a:r>
              <a:rPr lang="fr-FR" sz="1200" dirty="0">
                <a:solidFill>
                  <a:srgbClr val="06498D"/>
                </a:solidFill>
              </a:rPr>
              <a:t>ā</a:t>
            </a:r>
            <a:r>
              <a:rPr lang="fi-FI" sz="1200" dirty="0">
                <a:solidFill>
                  <a:srgbClr val="06498D"/>
                </a:solidFill>
              </a:rPr>
              <a:t>whina i ng</a:t>
            </a:r>
            <a:r>
              <a:rPr lang="fr-FR" sz="1200" dirty="0">
                <a:solidFill>
                  <a:srgbClr val="06498D"/>
                </a:solidFill>
              </a:rPr>
              <a:t>ā</a:t>
            </a:r>
            <a:r>
              <a:rPr lang="fi-FI" sz="1200" dirty="0">
                <a:solidFill>
                  <a:srgbClr val="06498D"/>
                </a:solidFill>
              </a:rPr>
              <a:t> tauira M</a:t>
            </a:r>
            <a:r>
              <a:rPr lang="fr-FR" sz="1200" dirty="0">
                <a:solidFill>
                  <a:srgbClr val="06498D"/>
                </a:solidFill>
              </a:rPr>
              <a:t>ā</a:t>
            </a:r>
            <a:r>
              <a:rPr lang="fi-FI" sz="1200" dirty="0">
                <a:solidFill>
                  <a:srgbClr val="06498D"/>
                </a:solidFill>
              </a:rPr>
              <a:t>ori ki te tuku aromatawatai ki Te Reo M</a:t>
            </a:r>
            <a:r>
              <a:rPr lang="fr-FR" sz="1200" dirty="0">
                <a:solidFill>
                  <a:srgbClr val="06498D"/>
                </a:solidFill>
              </a:rPr>
              <a:t>ā</a:t>
            </a:r>
            <a:r>
              <a:rPr lang="fi-FI" sz="1200" dirty="0">
                <a:solidFill>
                  <a:srgbClr val="06498D"/>
                </a:solidFill>
              </a:rPr>
              <a:t>ori, ki te tautoko hoki i </a:t>
            </a:r>
            <a:r>
              <a:rPr lang="en-US" sz="1200" dirty="0">
                <a:solidFill>
                  <a:srgbClr val="06498D"/>
                </a:solidFill>
              </a:rPr>
              <a:t>ng</a:t>
            </a:r>
            <a:r>
              <a:rPr lang="fr-FR" sz="1200" dirty="0">
                <a:solidFill>
                  <a:srgbClr val="06498D"/>
                </a:solidFill>
              </a:rPr>
              <a:t>ā</a:t>
            </a:r>
            <a:r>
              <a:rPr lang="en-US" sz="1200" dirty="0">
                <a:solidFill>
                  <a:srgbClr val="06498D"/>
                </a:solidFill>
              </a:rPr>
              <a:t> </a:t>
            </a:r>
            <a:r>
              <a:rPr lang="fr-FR" sz="1200" dirty="0">
                <a:solidFill>
                  <a:srgbClr val="06498D"/>
                </a:solidFill>
              </a:rPr>
              <a:t>ā</a:t>
            </a:r>
            <a:r>
              <a:rPr lang="en-US" sz="1200" dirty="0" err="1">
                <a:solidFill>
                  <a:srgbClr val="06498D"/>
                </a:solidFill>
              </a:rPr>
              <a:t>huatanga</a:t>
            </a:r>
            <a:r>
              <a:rPr lang="en-US" sz="1200" dirty="0">
                <a:solidFill>
                  <a:srgbClr val="06498D"/>
                </a:solidFill>
              </a:rPr>
              <a:t> </a:t>
            </a:r>
            <a:r>
              <a:rPr lang="en-US" sz="1200" dirty="0" err="1">
                <a:solidFill>
                  <a:srgbClr val="06498D"/>
                </a:solidFill>
              </a:rPr>
              <a:t>whakarite</a:t>
            </a:r>
            <a:r>
              <a:rPr lang="en-US" sz="1200" dirty="0">
                <a:solidFill>
                  <a:srgbClr val="06498D"/>
                </a:solidFill>
              </a:rPr>
              <a:t> </a:t>
            </a:r>
            <a:r>
              <a:rPr lang="en-US" sz="1200" dirty="0" err="1">
                <a:solidFill>
                  <a:srgbClr val="06498D"/>
                </a:solidFill>
              </a:rPr>
              <a:t>tuhinga</a:t>
            </a:r>
            <a:r>
              <a:rPr lang="en-US" sz="1200" dirty="0">
                <a:solidFill>
                  <a:srgbClr val="06498D"/>
                </a:solidFill>
              </a:rPr>
              <a:t>. The </a:t>
            </a:r>
            <a:r>
              <a:rPr lang="fr-FR" sz="1200" dirty="0">
                <a:solidFill>
                  <a:srgbClr val="06498D"/>
                </a:solidFill>
              </a:rPr>
              <a:t>Te Rau Tauawhi </a:t>
            </a:r>
            <a:r>
              <a:rPr lang="fr-FR" sz="1200" dirty="0" err="1">
                <a:solidFill>
                  <a:srgbClr val="06498D"/>
                </a:solidFill>
              </a:rPr>
              <a:t>Māori</a:t>
            </a:r>
            <a:r>
              <a:rPr lang="fr-FR" sz="1200" dirty="0">
                <a:solidFill>
                  <a:srgbClr val="06498D"/>
                </a:solidFill>
              </a:rPr>
              <a:t> Student Centre can </a:t>
            </a:r>
            <a:r>
              <a:rPr lang="en-US" sz="1200" dirty="0">
                <a:solidFill>
                  <a:srgbClr val="06498D"/>
                </a:solidFill>
              </a:rPr>
              <a:t>help you to submit your assignment in Te </a:t>
            </a:r>
            <a:r>
              <a:rPr lang="en-US" sz="1200" dirty="0" err="1">
                <a:solidFill>
                  <a:srgbClr val="06498D"/>
                </a:solidFill>
              </a:rPr>
              <a:t>Reo</a:t>
            </a:r>
            <a:r>
              <a:rPr lang="en-US" sz="1200" dirty="0">
                <a:solidFill>
                  <a:srgbClr val="06498D"/>
                </a:solidFill>
              </a:rPr>
              <a:t> M</a:t>
            </a:r>
            <a:r>
              <a:rPr lang="fr-FR" sz="1200" dirty="0">
                <a:solidFill>
                  <a:srgbClr val="06498D"/>
                </a:solidFill>
              </a:rPr>
              <a:t>ā</a:t>
            </a:r>
            <a:r>
              <a:rPr lang="en-US" sz="1200" dirty="0" err="1">
                <a:solidFill>
                  <a:srgbClr val="06498D"/>
                </a:solidFill>
              </a:rPr>
              <a:t>ori</a:t>
            </a:r>
            <a:r>
              <a:rPr lang="en-US" sz="1200" dirty="0">
                <a:solidFill>
                  <a:srgbClr val="06498D"/>
                </a:solidFill>
              </a:rPr>
              <a:t> and provide general assignment structure </a:t>
            </a:r>
            <a:r>
              <a:rPr lang="en-NZ" sz="1200" dirty="0">
                <a:solidFill>
                  <a:srgbClr val="06498D"/>
                </a:solidFill>
              </a:rPr>
              <a:t>support.</a:t>
            </a:r>
          </a:p>
        </p:txBody>
      </p:sp>
    </p:spTree>
    <p:custDataLst>
      <p:tags r:id="rId1"/>
    </p:custDataLst>
    <p:extLst>
      <p:ext uri="{BB962C8B-B14F-4D97-AF65-F5344CB8AC3E}">
        <p14:creationId xmlns:p14="http://schemas.microsoft.com/office/powerpoint/2010/main" val="3849337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876182"/>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The Centre for Learner Success</a:t>
            </a:r>
          </a:p>
        </p:txBody>
      </p:sp>
      <p:sp>
        <p:nvSpPr>
          <p:cNvPr id="2" name="TextBox 1">
            <a:extLst>
              <a:ext uri="{FF2B5EF4-FFF2-40B4-BE49-F238E27FC236}">
                <a16:creationId xmlns:a16="http://schemas.microsoft.com/office/drawing/2014/main" id="{6E3A0AAC-9BD8-B090-0D8B-A6635440CD47}"/>
              </a:ext>
            </a:extLst>
          </p:cNvPr>
          <p:cNvSpPr txBox="1"/>
          <p:nvPr/>
        </p:nvSpPr>
        <p:spPr>
          <a:xfrm>
            <a:off x="1523999" y="1569642"/>
            <a:ext cx="5369169" cy="3572773"/>
          </a:xfrm>
          <a:prstGeom prst="rect">
            <a:avLst/>
          </a:prstGeom>
          <a:solidFill>
            <a:schemeClr val="bg1"/>
          </a:solidFill>
        </p:spPr>
        <p:txBody>
          <a:bodyPr wrap="square" rtlCol="0">
            <a:spAutoFit/>
          </a:bodyPr>
          <a:lstStyle/>
          <a:p>
            <a:pPr defTabSz="969989" fontAlgn="base">
              <a:spcBef>
                <a:spcPct val="0"/>
              </a:spcBef>
              <a:spcAft>
                <a:spcPts val="1273"/>
              </a:spcAft>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We help students with…</a:t>
            </a:r>
          </a:p>
          <a:p>
            <a:pPr marL="186926" indent="-186926" defTabSz="969989" fontAlgn="base">
              <a:spcBef>
                <a:spcPct val="0"/>
              </a:spcBef>
              <a:spcAft>
                <a:spcPts val="1273"/>
              </a:spcAft>
              <a:buFont typeface="Arial" panose="020B0604020202020204" pitchFamily="34" charset="0"/>
              <a:buChar char="•"/>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Assignment writing advice</a:t>
            </a: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Academic</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writing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development</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Understanding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assignment</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questions</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Citing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and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writing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references</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637"/>
              </a:spcAft>
              <a:buFont typeface="Arial" panose="020B0604020202020204" pitchFamily="34" charset="0"/>
              <a:buChar char="•"/>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Enhancing study skills, like: </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Reading techniques</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Notetaking</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Time management skills</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Critical thinking, reading &amp; writing</a:t>
            </a:r>
            <a:endParaRPr lang="en-NZ" sz="1114" b="1" dirty="0">
              <a:solidFill>
                <a:srgbClr val="06498D"/>
              </a:solidFill>
              <a:latin typeface="Arial Nova" panose="020B0604020202020204" pitchFamily="34" charset="0"/>
              <a:ea typeface="ＭＳ Ｐゴシック" charset="0"/>
            </a:endParaRPr>
          </a:p>
        </p:txBody>
      </p:sp>
      <p:sp>
        <p:nvSpPr>
          <p:cNvPr id="6" name="TextBox 5">
            <a:extLst>
              <a:ext uri="{FF2B5EF4-FFF2-40B4-BE49-F238E27FC236}">
                <a16:creationId xmlns:a16="http://schemas.microsoft.com/office/drawing/2014/main" id="{D12D8156-49A1-3FE1-9E83-2B9E8790BAFA}"/>
              </a:ext>
            </a:extLst>
          </p:cNvPr>
          <p:cNvSpPr txBox="1"/>
          <p:nvPr/>
        </p:nvSpPr>
        <p:spPr>
          <a:xfrm>
            <a:off x="7036779" y="1569642"/>
            <a:ext cx="3631221" cy="3565207"/>
          </a:xfrm>
          <a:prstGeom prst="rect">
            <a:avLst/>
          </a:prstGeom>
          <a:solidFill>
            <a:schemeClr val="bg1"/>
          </a:solidFill>
        </p:spPr>
        <p:txBody>
          <a:bodyPr wrap="square">
            <a:spAutoFit/>
          </a:bodyPr>
          <a:lstStyle/>
          <a:p>
            <a:pPr algn="ctr" defTabSz="969989" fontAlgn="base">
              <a:lnSpc>
                <a:spcPct val="120000"/>
              </a:lnSpc>
              <a:spcBef>
                <a:spcPct val="0"/>
              </a:spcBef>
              <a:buClr>
                <a:srgbClr val="B71E42"/>
              </a:buClr>
              <a:buSzPct val="100000"/>
              <a:defRPr/>
            </a:pPr>
            <a:r>
              <a:rPr lang="en-US" sz="1600" b="1" dirty="0">
                <a:solidFill>
                  <a:srgbClr val="06498D"/>
                </a:solidFill>
                <a:latin typeface="Articulate Light" panose="02000503040000020004" pitchFamily="2" charset="0"/>
                <a:ea typeface="ＭＳ Ｐゴシック" charset="0"/>
              </a:rPr>
              <a:t>Campus locations</a:t>
            </a:r>
          </a:p>
          <a:p>
            <a:pPr algn="ctr" defTabSz="969989" fontAlgn="base">
              <a:lnSpc>
                <a:spcPct val="120000"/>
              </a:lnSpc>
              <a:spcBef>
                <a:spcPct val="0"/>
              </a:spcBef>
              <a:buClr>
                <a:srgbClr val="B71E42"/>
              </a:buClr>
              <a:buSzPct val="100000"/>
              <a:defRPr/>
            </a:pPr>
            <a:endParaRPr lang="en-US" sz="1200" b="1"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Palmerston North – </a:t>
            </a:r>
            <a:r>
              <a:rPr lang="en-US" sz="1100" b="1" dirty="0" err="1">
                <a:solidFill>
                  <a:srgbClr val="06498D"/>
                </a:solidFill>
                <a:latin typeface="Articulate Light" panose="02000503040000020004" pitchFamily="2" charset="0"/>
                <a:ea typeface="ＭＳ Ｐゴシック" charset="0"/>
              </a:rPr>
              <a:t>Manawat</a:t>
            </a:r>
            <a:r>
              <a:rPr lang="en-NZ" sz="1100" b="1" dirty="0">
                <a:solidFill>
                  <a:srgbClr val="06498D"/>
                </a:solidFill>
                <a:latin typeface="Articulate Light" panose="02000503040000020004" pitchFamily="2" charset="0"/>
                <a:ea typeface="ＭＳ Ｐゴシック" charset="0"/>
              </a:rPr>
              <a:t>ū</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Student Centre Level 2, </a:t>
            </a:r>
            <a:r>
              <a:rPr lang="en-US" sz="1100" dirty="0" err="1">
                <a:solidFill>
                  <a:srgbClr val="06498D"/>
                </a:solidFill>
                <a:latin typeface="Articulate Light" panose="02000503040000020004" pitchFamily="2" charset="0"/>
                <a:ea typeface="ＭＳ Ｐゴシック" charset="0"/>
              </a:rPr>
              <a:t>Manawatū</a:t>
            </a:r>
            <a:r>
              <a:rPr lang="en-US" sz="1100" dirty="0">
                <a:solidFill>
                  <a:srgbClr val="06498D"/>
                </a:solidFill>
                <a:latin typeface="Articulate Light" panose="02000503040000020004" pitchFamily="2" charset="0"/>
                <a:ea typeface="ＭＳ Ｐゴシック" charset="0"/>
              </a:rPr>
              <a:t> Campus</a:t>
            </a:r>
          </a:p>
          <a:p>
            <a:pPr algn="ctr" defTabSz="969989" fontAlgn="base">
              <a:lnSpc>
                <a:spcPct val="120000"/>
              </a:lnSpc>
              <a:spcBef>
                <a:spcPct val="0"/>
              </a:spcBef>
              <a:buClr>
                <a:srgbClr val="B71E42"/>
              </a:buClr>
              <a:buSzPct val="100000"/>
              <a:defRPr/>
            </a:pPr>
            <a:r>
              <a:rPr lang="en-US" sz="1100" dirty="0">
                <a:solidFill>
                  <a:srgbClr val="06498D"/>
                </a:solidFill>
                <a:latin typeface="Articulate Light" panose="02000503040000020004" pitchFamily="2" charset="0"/>
                <a:ea typeface="ＭＳ Ｐゴシック" charset="0"/>
              </a:rPr>
              <a:t>	+ 64 6 951 6540	</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Albany</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Level 3, Library, Albany Campus</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+ 64 9  212 7117</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Wellington</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Block 5, Ground Floor (Level A in the Library), Wellington Campus</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+64 4 801 5799 extn: 63389	</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p:txBody>
      </p:sp>
      <p:sp>
        <p:nvSpPr>
          <p:cNvPr id="7" name="Rectangle 6">
            <a:extLst>
              <a:ext uri="{FF2B5EF4-FFF2-40B4-BE49-F238E27FC236}">
                <a16:creationId xmlns:a16="http://schemas.microsoft.com/office/drawing/2014/main" id="{039C873A-0658-D8C8-7DB7-ACBC41A2670F}"/>
              </a:ext>
            </a:extLst>
          </p:cNvPr>
          <p:cNvSpPr/>
          <p:nvPr/>
        </p:nvSpPr>
        <p:spPr>
          <a:xfrm>
            <a:off x="1523999" y="5298683"/>
            <a:ext cx="9144000" cy="1098958"/>
          </a:xfrm>
          <a:prstGeom prst="rect">
            <a:avLst/>
          </a:prstGeom>
          <a:solidFill>
            <a:srgbClr val="E4A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defTabSz="190212" fontAlgn="base">
              <a:spcBef>
                <a:spcPct val="0"/>
              </a:spcBef>
              <a:spcAft>
                <a:spcPts val="637"/>
              </a:spcAft>
              <a:defRPr/>
            </a:pPr>
            <a:r>
              <a:rPr lang="en-NZ" sz="1910" b="1" dirty="0">
                <a:solidFill>
                  <a:prstClr val="white"/>
                </a:solidFill>
                <a:latin typeface="Arial" charset="0"/>
                <a:ea typeface="ＭＳ Ｐゴシック" pitchFamily="68" charset="-128"/>
              </a:rPr>
              <a:t>TO BOOK AN APPOINTMENT, </a:t>
            </a:r>
          </a:p>
          <a:p>
            <a:pPr algn="ctr" defTabSz="190212" fontAlgn="base">
              <a:spcBef>
                <a:spcPct val="0"/>
              </a:spcBef>
              <a:spcAft>
                <a:spcPts val="637"/>
              </a:spcAft>
              <a:defRPr/>
            </a:pPr>
            <a:r>
              <a:rPr lang="en-NZ" sz="1910" b="1" dirty="0">
                <a:solidFill>
                  <a:prstClr val="white"/>
                </a:solidFill>
                <a:latin typeface="Arial" charset="0"/>
                <a:ea typeface="ＭＳ Ｐゴシック" pitchFamily="68" charset="-128"/>
              </a:rPr>
              <a:t>GO TO:</a:t>
            </a:r>
          </a:p>
          <a:p>
            <a:pPr algn="ctr" defTabSz="190212" fontAlgn="base">
              <a:spcBef>
                <a:spcPct val="0"/>
              </a:spcBef>
              <a:spcAft>
                <a:spcPts val="637"/>
              </a:spcAft>
              <a:defRPr/>
            </a:pPr>
            <a:r>
              <a:rPr lang="en-NZ" sz="1697" dirty="0">
                <a:solidFill>
                  <a:prstClr val="white"/>
                </a:solidFill>
                <a:latin typeface="Arial" charset="0"/>
                <a:ea typeface="ＭＳ Ｐゴシック" charset="0"/>
                <a:hlinkClick r:id="rId4">
                  <a:extLst>
                    <a:ext uri="{A12FA001-AC4F-418D-AE19-62706E023703}">
                      <ahyp:hlinkClr xmlns:ahyp="http://schemas.microsoft.com/office/drawing/2018/hyperlinkcolor" val="tx"/>
                    </a:ext>
                  </a:extLst>
                </a:hlinkClick>
              </a:rPr>
              <a:t>https://massey-nz.libcal.com/</a:t>
            </a:r>
            <a:endParaRPr lang="en-NZ" sz="1697" dirty="0">
              <a:solidFill>
                <a:prstClr val="white"/>
              </a:solidFill>
              <a:latin typeface="Arial" charset="0"/>
              <a:ea typeface="ＭＳ Ｐゴシック" pitchFamily="68" charset="-128"/>
            </a:endParaRPr>
          </a:p>
        </p:txBody>
      </p:sp>
    </p:spTree>
    <p:custDataLst>
      <p:tags r:id="rId1"/>
    </p:custDataLst>
    <p:extLst>
      <p:ext uri="{BB962C8B-B14F-4D97-AF65-F5344CB8AC3E}">
        <p14:creationId xmlns:p14="http://schemas.microsoft.com/office/powerpoint/2010/main" val="363150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The purpose of an exam</a:t>
            </a:r>
          </a:p>
        </p:txBody>
      </p:sp>
      <p:sp>
        <p:nvSpPr>
          <p:cNvPr id="3" name="Content Placeholder 2">
            <a:extLst>
              <a:ext uri="{FF2B5EF4-FFF2-40B4-BE49-F238E27FC236}">
                <a16:creationId xmlns:a16="http://schemas.microsoft.com/office/drawing/2014/main" id="{9C85CCDD-61B4-29BC-245F-DD3751A27C58}"/>
              </a:ext>
            </a:extLst>
          </p:cNvPr>
          <p:cNvSpPr txBox="1">
            <a:spLocks/>
          </p:cNvSpPr>
          <p:nvPr/>
        </p:nvSpPr>
        <p:spPr>
          <a:xfrm>
            <a:off x="1916720" y="2061741"/>
            <a:ext cx="8229600" cy="4785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NZ" dirty="0"/>
          </a:p>
          <a:p>
            <a:pPr algn="just"/>
            <a:endParaRPr lang="en-NZ" dirty="0"/>
          </a:p>
          <a:p>
            <a:pPr algn="just"/>
            <a:endParaRPr lang="en-NZ" dirty="0"/>
          </a:p>
          <a:p>
            <a:endParaRPr lang="en-NZ" dirty="0"/>
          </a:p>
          <a:p>
            <a:endParaRPr lang="en-NZ" dirty="0"/>
          </a:p>
          <a:p>
            <a:endParaRPr lang="en-NZ" dirty="0"/>
          </a:p>
          <a:p>
            <a:pPr algn="l"/>
            <a:r>
              <a:rPr lang="en-NZ" dirty="0"/>
              <a:t>You will want to: </a:t>
            </a:r>
          </a:p>
          <a:p>
            <a:pPr marL="800100" lvl="1" indent="-342900" algn="l">
              <a:buFont typeface="Arial" panose="020B0604020202020204" pitchFamily="34" charset="0"/>
              <a:buChar char="•"/>
            </a:pPr>
            <a:r>
              <a:rPr lang="en-NZ" dirty="0"/>
              <a:t>know and use the terminology/concepts of the paper</a:t>
            </a:r>
          </a:p>
          <a:p>
            <a:pPr marL="800100" lvl="1" indent="-342900" algn="l">
              <a:buFont typeface="Arial" panose="020B0604020202020204" pitchFamily="34" charset="0"/>
              <a:buChar char="•"/>
            </a:pPr>
            <a:r>
              <a:rPr lang="en-NZ" dirty="0"/>
              <a:t>name major theorists and what impact their theories have had </a:t>
            </a:r>
          </a:p>
          <a:p>
            <a:pPr marL="800100" lvl="1" indent="-342900" algn="l">
              <a:buFont typeface="Arial" panose="020B0604020202020204" pitchFamily="34" charset="0"/>
              <a:buChar char="•"/>
            </a:pPr>
            <a:r>
              <a:rPr lang="en-NZ" dirty="0"/>
              <a:t>have good examples</a:t>
            </a:r>
          </a:p>
          <a:p>
            <a:pPr marL="800100" lvl="1" indent="-342900" algn="l">
              <a:buFont typeface="Arial" panose="020B0604020202020204" pitchFamily="34" charset="0"/>
              <a:buChar char="•"/>
            </a:pPr>
            <a:r>
              <a:rPr lang="en-NZ" dirty="0"/>
              <a:t>have practised every which way a formula/equation can be applied</a:t>
            </a:r>
          </a:p>
          <a:p>
            <a:endParaRPr lang="en-NZ" dirty="0"/>
          </a:p>
        </p:txBody>
      </p:sp>
      <p:sp>
        <p:nvSpPr>
          <p:cNvPr id="6" name="Rounded Rectangular Callout 3">
            <a:extLst>
              <a:ext uri="{FF2B5EF4-FFF2-40B4-BE49-F238E27FC236}">
                <a16:creationId xmlns:a16="http://schemas.microsoft.com/office/drawing/2014/main" id="{2E7BED8D-74D3-91B5-1BE7-447D10774D82}"/>
              </a:ext>
            </a:extLst>
          </p:cNvPr>
          <p:cNvSpPr/>
          <p:nvPr/>
        </p:nvSpPr>
        <p:spPr>
          <a:xfrm>
            <a:off x="2318271" y="1940310"/>
            <a:ext cx="7071381" cy="1045840"/>
          </a:xfrm>
          <a:prstGeom prst="wedgeRoundRectCallout">
            <a:avLst>
              <a:gd name="adj1" fmla="val -53885"/>
              <a:gd name="adj2" fmla="val 70163"/>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NZ" dirty="0">
                <a:solidFill>
                  <a:schemeClr val="tx1"/>
                </a:solidFill>
              </a:rPr>
              <a:t>For you to demonstrate how much you have learnt about the subject/paper</a:t>
            </a:r>
          </a:p>
        </p:txBody>
      </p:sp>
      <p:sp>
        <p:nvSpPr>
          <p:cNvPr id="7" name="Rounded Rectangular Callout 4">
            <a:extLst>
              <a:ext uri="{FF2B5EF4-FFF2-40B4-BE49-F238E27FC236}">
                <a16:creationId xmlns:a16="http://schemas.microsoft.com/office/drawing/2014/main" id="{1CAF45C6-1834-404F-D250-25E00425124A}"/>
              </a:ext>
            </a:extLst>
          </p:cNvPr>
          <p:cNvSpPr/>
          <p:nvPr/>
        </p:nvSpPr>
        <p:spPr>
          <a:xfrm>
            <a:off x="2217557" y="3357885"/>
            <a:ext cx="7272808" cy="1152128"/>
          </a:xfrm>
          <a:prstGeom prst="wedgeRoundRectCallout">
            <a:avLst>
              <a:gd name="adj1" fmla="val 55340"/>
              <a:gd name="adj2" fmla="val 81657"/>
              <a:gd name="adj3" fmla="val 16667"/>
            </a:avLst>
          </a:prstGeom>
          <a:noFill/>
          <a:ln>
            <a:solidFill>
              <a:srgbClr val="E4A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bg1"/>
                </a:solidFill>
              </a:rPr>
              <a:t>You will want to demonstrate your knowledge, understanding and ability to apply and evaluate the concepts</a:t>
            </a:r>
          </a:p>
        </p:txBody>
      </p:sp>
    </p:spTree>
    <p:custDataLst>
      <p:tags r:id="rId1"/>
    </p:custDataLst>
    <p:extLst>
      <p:ext uri="{BB962C8B-B14F-4D97-AF65-F5344CB8AC3E}">
        <p14:creationId xmlns:p14="http://schemas.microsoft.com/office/powerpoint/2010/main" val="366141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arn(inVertical)">
                                      <p:cBhvr>
                                        <p:cTn id="15" dur="500"/>
                                        <p:tgtEl>
                                          <p:spTgt spid="3">
                                            <p:txEl>
                                              <p:pRg st="6" end="6"/>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arn(inVertical)">
                                      <p:cBhvr>
                                        <p:cTn id="18" dur="500"/>
                                        <p:tgtEl>
                                          <p:spTgt spid="3">
                                            <p:txEl>
                                              <p:pRg st="7" end="7"/>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arn(inVertical)">
                                      <p:cBhvr>
                                        <p:cTn id="21" dur="500"/>
                                        <p:tgtEl>
                                          <p:spTgt spid="3">
                                            <p:txEl>
                                              <p:pRg st="8" end="8"/>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barn(inVertical)">
                                      <p:cBhvr>
                                        <p:cTn id="24" dur="500"/>
                                        <p:tgtEl>
                                          <p:spTgt spid="3">
                                            <p:txEl>
                                              <p:pRg st="9" end="9"/>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arn(inVertical)">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Preparation makes perfect</a:t>
            </a:r>
          </a:p>
        </p:txBody>
      </p:sp>
      <p:sp>
        <p:nvSpPr>
          <p:cNvPr id="6" name="Rectangle 5">
            <a:extLst>
              <a:ext uri="{FF2B5EF4-FFF2-40B4-BE49-F238E27FC236}">
                <a16:creationId xmlns:a16="http://schemas.microsoft.com/office/drawing/2014/main" id="{974D404D-28FF-2993-1CBD-F16F68C76D1F}"/>
              </a:ext>
            </a:extLst>
          </p:cNvPr>
          <p:cNvSpPr/>
          <p:nvPr/>
        </p:nvSpPr>
        <p:spPr>
          <a:xfrm>
            <a:off x="1835696" y="1844824"/>
            <a:ext cx="5616624"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3200" b="1" dirty="0">
                <a:solidFill>
                  <a:schemeClr val="bg1"/>
                </a:solidFill>
                <a:latin typeface="Corbel" pitchFamily="34" charset="0"/>
              </a:rPr>
              <a:t>Step 1</a:t>
            </a:r>
            <a:r>
              <a:rPr lang="en-NZ" sz="3200" dirty="0">
                <a:solidFill>
                  <a:schemeClr val="bg1"/>
                </a:solidFill>
                <a:latin typeface="Corbel" pitchFamily="34" charset="0"/>
              </a:rPr>
              <a:t>: Plan your study time</a:t>
            </a:r>
            <a:endParaRPr lang="en-NZ" sz="3200" dirty="0">
              <a:solidFill>
                <a:schemeClr val="bg1"/>
              </a:solidFill>
            </a:endParaRPr>
          </a:p>
        </p:txBody>
      </p:sp>
      <p:sp>
        <p:nvSpPr>
          <p:cNvPr id="7" name="Rectangle 6">
            <a:extLst>
              <a:ext uri="{FF2B5EF4-FFF2-40B4-BE49-F238E27FC236}">
                <a16:creationId xmlns:a16="http://schemas.microsoft.com/office/drawing/2014/main" id="{D9642916-3BDA-45AE-2308-36BCCD7411D6}"/>
              </a:ext>
            </a:extLst>
          </p:cNvPr>
          <p:cNvSpPr/>
          <p:nvPr/>
        </p:nvSpPr>
        <p:spPr>
          <a:xfrm>
            <a:off x="1834374" y="2780928"/>
            <a:ext cx="5541987"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3200" b="1" dirty="0">
                <a:solidFill>
                  <a:schemeClr val="bg1"/>
                </a:solidFill>
                <a:latin typeface="Corbel" pitchFamily="34" charset="0"/>
              </a:rPr>
              <a:t>Step 2</a:t>
            </a:r>
            <a:r>
              <a:rPr lang="en-NZ" sz="3200" dirty="0">
                <a:solidFill>
                  <a:schemeClr val="bg1"/>
                </a:solidFill>
                <a:latin typeface="Corbel" pitchFamily="34" charset="0"/>
              </a:rPr>
              <a:t>: Collect information</a:t>
            </a:r>
          </a:p>
        </p:txBody>
      </p:sp>
      <p:sp>
        <p:nvSpPr>
          <p:cNvPr id="8" name="Rectangle 7">
            <a:extLst>
              <a:ext uri="{FF2B5EF4-FFF2-40B4-BE49-F238E27FC236}">
                <a16:creationId xmlns:a16="http://schemas.microsoft.com/office/drawing/2014/main" id="{088DB5C1-4367-3683-4720-B9B075E82C25}"/>
              </a:ext>
            </a:extLst>
          </p:cNvPr>
          <p:cNvSpPr/>
          <p:nvPr/>
        </p:nvSpPr>
        <p:spPr>
          <a:xfrm>
            <a:off x="1838324" y="4653136"/>
            <a:ext cx="554198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3200" b="1" dirty="0">
                <a:solidFill>
                  <a:schemeClr val="bg1"/>
                </a:solidFill>
                <a:latin typeface="Corbel" pitchFamily="34" charset="0"/>
              </a:rPr>
              <a:t>Step 4</a:t>
            </a:r>
            <a:r>
              <a:rPr lang="en-NZ" sz="3200" dirty="0">
                <a:solidFill>
                  <a:schemeClr val="bg1"/>
                </a:solidFill>
                <a:latin typeface="Corbel" pitchFamily="34" charset="0"/>
              </a:rPr>
              <a:t>: Memorise and revise </a:t>
            </a:r>
          </a:p>
        </p:txBody>
      </p:sp>
      <p:sp>
        <p:nvSpPr>
          <p:cNvPr id="9" name="Rectangle 8">
            <a:extLst>
              <a:ext uri="{FF2B5EF4-FFF2-40B4-BE49-F238E27FC236}">
                <a16:creationId xmlns:a16="http://schemas.microsoft.com/office/drawing/2014/main" id="{A26E87E8-79C1-56AA-9646-3B0A22508B1C}"/>
              </a:ext>
            </a:extLst>
          </p:cNvPr>
          <p:cNvSpPr/>
          <p:nvPr/>
        </p:nvSpPr>
        <p:spPr>
          <a:xfrm>
            <a:off x="1835696" y="3717032"/>
            <a:ext cx="5541987"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3200" b="1" dirty="0">
                <a:solidFill>
                  <a:schemeClr val="bg1"/>
                </a:solidFill>
                <a:latin typeface="Corbel" pitchFamily="34" charset="0"/>
              </a:rPr>
              <a:t>Step 3</a:t>
            </a:r>
            <a:r>
              <a:rPr lang="en-NZ" sz="3200" dirty="0">
                <a:solidFill>
                  <a:schemeClr val="bg1"/>
                </a:solidFill>
                <a:latin typeface="Corbel" pitchFamily="34" charset="0"/>
              </a:rPr>
              <a:t>: Summarise information</a:t>
            </a:r>
          </a:p>
        </p:txBody>
      </p:sp>
    </p:spTree>
    <p:custDataLst>
      <p:tags r:id="rId1"/>
    </p:custDataLst>
    <p:extLst>
      <p:ext uri="{BB962C8B-B14F-4D97-AF65-F5344CB8AC3E}">
        <p14:creationId xmlns:p14="http://schemas.microsoft.com/office/powerpoint/2010/main" val="1520766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Step 1. Planning study time</a:t>
            </a:r>
          </a:p>
        </p:txBody>
      </p:sp>
      <p:sp>
        <p:nvSpPr>
          <p:cNvPr id="8" name="TextBox 7">
            <a:extLst>
              <a:ext uri="{FF2B5EF4-FFF2-40B4-BE49-F238E27FC236}">
                <a16:creationId xmlns:a16="http://schemas.microsoft.com/office/drawing/2014/main" id="{7265EBD4-E647-DB36-C8F8-9E1ED65C7261}"/>
              </a:ext>
            </a:extLst>
          </p:cNvPr>
          <p:cNvSpPr txBox="1"/>
          <p:nvPr/>
        </p:nvSpPr>
        <p:spPr>
          <a:xfrm>
            <a:off x="457200" y="1124744"/>
            <a:ext cx="10210800" cy="3508653"/>
          </a:xfrm>
          <a:prstGeom prst="rect">
            <a:avLst/>
          </a:prstGeom>
          <a:noFill/>
        </p:spPr>
        <p:txBody>
          <a:bodyPr wrap="square" rtlCol="0">
            <a:spAutoFit/>
          </a:bodyPr>
          <a:lstStyle/>
          <a:p>
            <a:endParaRPr lang="en-NZ" sz="4400" b="1" dirty="0">
              <a:solidFill>
                <a:srgbClr val="FFC000"/>
              </a:solidFill>
            </a:endParaRPr>
          </a:p>
          <a:p>
            <a:endParaRPr lang="en-NZ" sz="4000" dirty="0">
              <a:solidFill>
                <a:schemeClr val="bg1"/>
              </a:solidFill>
              <a:latin typeface="Corbel" panose="020B0503020204020204" pitchFamily="34" charset="0"/>
            </a:endParaRPr>
          </a:p>
          <a:p>
            <a:r>
              <a:rPr lang="en-NZ" sz="4000" dirty="0">
                <a:solidFill>
                  <a:schemeClr val="bg1"/>
                </a:solidFill>
                <a:latin typeface="Corbel" panose="020B0503020204020204" pitchFamily="34" charset="0"/>
              </a:rPr>
              <a:t>Get organised and plan your study time:</a:t>
            </a:r>
          </a:p>
          <a:p>
            <a:pPr marL="914400" lvl="1" indent="-457200">
              <a:buFont typeface="Arial" panose="020B0604020202020204" pitchFamily="34" charset="0"/>
              <a:buChar char="•"/>
            </a:pPr>
            <a:r>
              <a:rPr lang="en-NZ" sz="4000" dirty="0">
                <a:solidFill>
                  <a:schemeClr val="bg1"/>
                </a:solidFill>
                <a:latin typeface="Corbel" panose="020B0503020204020204" pitchFamily="34" charset="0"/>
              </a:rPr>
              <a:t>Use a wall planner</a:t>
            </a:r>
          </a:p>
          <a:p>
            <a:pPr marL="914400" lvl="1" indent="-457200">
              <a:buFont typeface="Arial" panose="020B0604020202020204" pitchFamily="34" charset="0"/>
              <a:buChar char="•"/>
            </a:pPr>
            <a:r>
              <a:rPr lang="en-NZ" sz="4000" dirty="0">
                <a:solidFill>
                  <a:schemeClr val="bg1"/>
                </a:solidFill>
                <a:latin typeface="Corbel" panose="020B0503020204020204" pitchFamily="34" charset="0"/>
              </a:rPr>
              <a:t>Use a timetable</a:t>
            </a:r>
          </a:p>
          <a:p>
            <a:endParaRPr lang="en-NZ" dirty="0"/>
          </a:p>
        </p:txBody>
      </p:sp>
    </p:spTree>
    <p:custDataLst>
      <p:tags r:id="rId1"/>
    </p:custDataLst>
    <p:extLst>
      <p:ext uri="{BB962C8B-B14F-4D97-AF65-F5344CB8AC3E}">
        <p14:creationId xmlns:p14="http://schemas.microsoft.com/office/powerpoint/2010/main" val="755937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Step 1. Planning study time</a:t>
            </a:r>
          </a:p>
        </p:txBody>
      </p:sp>
      <p:sp>
        <p:nvSpPr>
          <p:cNvPr id="8" name="TextBox 7">
            <a:extLst>
              <a:ext uri="{FF2B5EF4-FFF2-40B4-BE49-F238E27FC236}">
                <a16:creationId xmlns:a16="http://schemas.microsoft.com/office/drawing/2014/main" id="{7265EBD4-E647-DB36-C8F8-9E1ED65C7261}"/>
              </a:ext>
            </a:extLst>
          </p:cNvPr>
          <p:cNvSpPr txBox="1"/>
          <p:nvPr/>
        </p:nvSpPr>
        <p:spPr>
          <a:xfrm>
            <a:off x="457200" y="1124744"/>
            <a:ext cx="10210800" cy="4462760"/>
          </a:xfrm>
          <a:prstGeom prst="rect">
            <a:avLst/>
          </a:prstGeom>
          <a:noFill/>
        </p:spPr>
        <p:txBody>
          <a:bodyPr wrap="square" rtlCol="0">
            <a:spAutoFit/>
          </a:bodyPr>
          <a:lstStyle/>
          <a:p>
            <a:endParaRPr lang="en-NZ" sz="4400" b="1" dirty="0">
              <a:solidFill>
                <a:srgbClr val="FFC000"/>
              </a:solidFill>
            </a:endParaRPr>
          </a:p>
          <a:p>
            <a:endParaRPr lang="en-NZ" sz="4000" dirty="0">
              <a:solidFill>
                <a:schemeClr val="bg1"/>
              </a:solidFill>
              <a:latin typeface="Corbel" panose="020B0503020204020204" pitchFamily="34" charset="0"/>
            </a:endParaRPr>
          </a:p>
          <a:p>
            <a:r>
              <a:rPr lang="en-NZ" sz="4000" dirty="0">
                <a:solidFill>
                  <a:schemeClr val="bg1"/>
                </a:solidFill>
                <a:latin typeface="Corbel" panose="020B0503020204020204" pitchFamily="34" charset="0"/>
              </a:rPr>
              <a:t>Get organised and plan your study time:</a:t>
            </a:r>
          </a:p>
          <a:p>
            <a:pPr marL="571500" indent="-571500">
              <a:buFont typeface="Arial" panose="020B0604020202020204" pitchFamily="34" charset="0"/>
              <a:buChar char="•"/>
            </a:pPr>
            <a:r>
              <a:rPr lang="en-NZ" sz="4000" dirty="0">
                <a:solidFill>
                  <a:schemeClr val="bg1"/>
                </a:solidFill>
                <a:latin typeface="Corbel" panose="020B0503020204020204" pitchFamily="34" charset="0"/>
              </a:rPr>
              <a:t>Write down exam dates (wall planner)</a:t>
            </a:r>
          </a:p>
          <a:p>
            <a:pPr marL="571500" indent="-571500">
              <a:buFont typeface="Arial" panose="020B0604020202020204" pitchFamily="34" charset="0"/>
              <a:buChar char="•"/>
            </a:pPr>
            <a:r>
              <a:rPr lang="en-NZ" sz="4000" dirty="0">
                <a:solidFill>
                  <a:schemeClr val="bg1"/>
                </a:solidFill>
                <a:latin typeface="Corbel" panose="020B0503020204020204" pitchFamily="34" charset="0"/>
              </a:rPr>
              <a:t>Decide on the amount of time needed to study for each exam</a:t>
            </a:r>
          </a:p>
          <a:p>
            <a:pPr marL="571500" indent="-571500">
              <a:buFont typeface="Arial" panose="020B0604020202020204" pitchFamily="34" charset="0"/>
              <a:buChar char="•"/>
            </a:pPr>
            <a:r>
              <a:rPr lang="en-NZ" sz="4000" dirty="0">
                <a:solidFill>
                  <a:schemeClr val="bg1"/>
                </a:solidFill>
                <a:latin typeface="Corbel" panose="020B0503020204020204" pitchFamily="34" charset="0"/>
              </a:rPr>
              <a:t>Think about where you will study</a:t>
            </a:r>
            <a:endParaRPr lang="en-NZ" dirty="0">
              <a:solidFill>
                <a:schemeClr val="bg1"/>
              </a:solidFill>
            </a:endParaRPr>
          </a:p>
        </p:txBody>
      </p:sp>
    </p:spTree>
    <p:custDataLst>
      <p:tags r:id="rId1"/>
    </p:custDataLst>
    <p:extLst>
      <p:ext uri="{BB962C8B-B14F-4D97-AF65-F5344CB8AC3E}">
        <p14:creationId xmlns:p14="http://schemas.microsoft.com/office/powerpoint/2010/main" val="237110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Step 1. Planning study time</a:t>
            </a:r>
          </a:p>
        </p:txBody>
      </p:sp>
      <p:sp>
        <p:nvSpPr>
          <p:cNvPr id="8" name="TextBox 7">
            <a:extLst>
              <a:ext uri="{FF2B5EF4-FFF2-40B4-BE49-F238E27FC236}">
                <a16:creationId xmlns:a16="http://schemas.microsoft.com/office/drawing/2014/main" id="{7265EBD4-E647-DB36-C8F8-9E1ED65C7261}"/>
              </a:ext>
            </a:extLst>
          </p:cNvPr>
          <p:cNvSpPr txBox="1"/>
          <p:nvPr/>
        </p:nvSpPr>
        <p:spPr>
          <a:xfrm>
            <a:off x="457200" y="1124744"/>
            <a:ext cx="10210800" cy="4770537"/>
          </a:xfrm>
          <a:prstGeom prst="rect">
            <a:avLst/>
          </a:prstGeom>
          <a:noFill/>
        </p:spPr>
        <p:txBody>
          <a:bodyPr wrap="square" rtlCol="0">
            <a:spAutoFit/>
          </a:bodyPr>
          <a:lstStyle/>
          <a:p>
            <a:endParaRPr lang="en-NZ" sz="4400" b="1" dirty="0">
              <a:solidFill>
                <a:srgbClr val="FFC000"/>
              </a:solidFill>
            </a:endParaRPr>
          </a:p>
          <a:p>
            <a:endParaRPr lang="en-NZ" sz="4000" dirty="0">
              <a:solidFill>
                <a:schemeClr val="bg1"/>
              </a:solidFill>
              <a:latin typeface="Corbel" panose="020B0503020204020204" pitchFamily="34" charset="0"/>
            </a:endParaRPr>
          </a:p>
          <a:p>
            <a:r>
              <a:rPr lang="en-NZ" sz="4000" dirty="0">
                <a:solidFill>
                  <a:schemeClr val="bg1"/>
                </a:solidFill>
                <a:latin typeface="Corbel" panose="020B0503020204020204" pitchFamily="34" charset="0"/>
              </a:rPr>
              <a:t>Get organised and plan your study time:</a:t>
            </a:r>
          </a:p>
          <a:p>
            <a:pPr marL="571500" indent="-571500">
              <a:buFont typeface="Arial" panose="020B0604020202020204" pitchFamily="34" charset="0"/>
              <a:buChar char="•"/>
            </a:pPr>
            <a:r>
              <a:rPr lang="en-NZ" sz="3600" dirty="0">
                <a:solidFill>
                  <a:schemeClr val="bg1"/>
                </a:solidFill>
                <a:latin typeface="Corbel" pitchFamily="34" charset="0"/>
              </a:rPr>
              <a:t>Block out study times  (timetable)</a:t>
            </a:r>
          </a:p>
          <a:p>
            <a:pPr marL="1028700" lvl="1" indent="-571500">
              <a:buFont typeface="Arial" panose="020B0604020202020204" pitchFamily="34" charset="0"/>
              <a:buChar char="•"/>
            </a:pPr>
            <a:r>
              <a:rPr lang="en-NZ" sz="3600" dirty="0">
                <a:solidFill>
                  <a:schemeClr val="bg1"/>
                </a:solidFill>
                <a:latin typeface="Corbel" pitchFamily="34" charset="0"/>
              </a:rPr>
              <a:t> Remember to factor in regular breaks</a:t>
            </a:r>
          </a:p>
          <a:p>
            <a:pPr marL="571500" indent="-571500">
              <a:buFont typeface="Arial" panose="020B0604020202020204" pitchFamily="34" charset="0"/>
              <a:buChar char="•"/>
            </a:pPr>
            <a:r>
              <a:rPr lang="en-NZ" sz="3600" dirty="0">
                <a:solidFill>
                  <a:schemeClr val="bg1"/>
                </a:solidFill>
                <a:latin typeface="Corbel" pitchFamily="34" charset="0"/>
              </a:rPr>
              <a:t>Break each session into topics that you will study and practise</a:t>
            </a:r>
          </a:p>
          <a:p>
            <a:pPr marL="571500" indent="-571500">
              <a:buFont typeface="Arial" panose="020B0604020202020204" pitchFamily="34" charset="0"/>
              <a:buChar char="•"/>
            </a:pPr>
            <a:r>
              <a:rPr lang="en-NZ" sz="3600" dirty="0">
                <a:solidFill>
                  <a:schemeClr val="bg1"/>
                </a:solidFill>
                <a:latin typeface="Corbel" pitchFamily="34" charset="0"/>
              </a:rPr>
              <a:t>Review study timetable every week</a:t>
            </a:r>
          </a:p>
        </p:txBody>
      </p:sp>
    </p:spTree>
    <p:custDataLst>
      <p:tags r:id="rId1"/>
    </p:custDataLst>
    <p:extLst>
      <p:ext uri="{BB962C8B-B14F-4D97-AF65-F5344CB8AC3E}">
        <p14:creationId xmlns:p14="http://schemas.microsoft.com/office/powerpoint/2010/main" val="221943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Step 1. Planning study time</a:t>
            </a:r>
          </a:p>
        </p:txBody>
      </p:sp>
      <p:sp>
        <p:nvSpPr>
          <p:cNvPr id="8" name="TextBox 7">
            <a:extLst>
              <a:ext uri="{FF2B5EF4-FFF2-40B4-BE49-F238E27FC236}">
                <a16:creationId xmlns:a16="http://schemas.microsoft.com/office/drawing/2014/main" id="{7265EBD4-E647-DB36-C8F8-9E1ED65C7261}"/>
              </a:ext>
            </a:extLst>
          </p:cNvPr>
          <p:cNvSpPr txBox="1"/>
          <p:nvPr/>
        </p:nvSpPr>
        <p:spPr>
          <a:xfrm>
            <a:off x="457200" y="1124744"/>
            <a:ext cx="10210800" cy="1938992"/>
          </a:xfrm>
          <a:prstGeom prst="rect">
            <a:avLst/>
          </a:prstGeom>
          <a:noFill/>
        </p:spPr>
        <p:txBody>
          <a:bodyPr wrap="square" rtlCol="0">
            <a:spAutoFit/>
          </a:bodyPr>
          <a:lstStyle/>
          <a:p>
            <a:endParaRPr lang="en-NZ" sz="4400" b="1" dirty="0">
              <a:solidFill>
                <a:srgbClr val="FFC000"/>
              </a:solidFill>
            </a:endParaRPr>
          </a:p>
          <a:p>
            <a:endParaRPr lang="en-NZ" sz="4000" dirty="0">
              <a:solidFill>
                <a:schemeClr val="bg1"/>
              </a:solidFill>
              <a:latin typeface="Corbel" panose="020B0503020204020204" pitchFamily="34" charset="0"/>
            </a:endParaRPr>
          </a:p>
          <a:p>
            <a:endParaRPr lang="en-NZ" sz="3600" dirty="0">
              <a:solidFill>
                <a:schemeClr val="bg1"/>
              </a:solidFill>
              <a:latin typeface="Corbel" pitchFamily="34" charset="0"/>
            </a:endParaRPr>
          </a:p>
        </p:txBody>
      </p:sp>
      <p:pic>
        <p:nvPicPr>
          <p:cNvPr id="2" name="Picture 2">
            <a:extLst>
              <a:ext uri="{FF2B5EF4-FFF2-40B4-BE49-F238E27FC236}">
                <a16:creationId xmlns:a16="http://schemas.microsoft.com/office/drawing/2014/main" id="{1AC29CFB-34C1-3AFD-045E-364BF5B92209}"/>
              </a:ext>
            </a:extLst>
          </p:cNvPr>
          <p:cNvPicPr>
            <a:picLocks noChangeAspect="1" noChangeArrowheads="1"/>
          </p:cNvPicPr>
          <p:nvPr/>
        </p:nvPicPr>
        <p:blipFill>
          <a:blip r:embed="rId3"/>
          <a:srcRect/>
          <a:stretch>
            <a:fillRect/>
          </a:stretch>
        </p:blipFill>
        <p:spPr>
          <a:xfrm>
            <a:off x="1524290" y="1804565"/>
            <a:ext cx="8669338" cy="4991100"/>
          </a:xfrm>
          <a:prstGeom prst="rect">
            <a:avLst/>
          </a:prstGeom>
          <a:noFill/>
        </p:spPr>
      </p:pic>
      <p:sp>
        <p:nvSpPr>
          <p:cNvPr id="3" name="Rectangle 2">
            <a:extLst>
              <a:ext uri="{FF2B5EF4-FFF2-40B4-BE49-F238E27FC236}">
                <a16:creationId xmlns:a16="http://schemas.microsoft.com/office/drawing/2014/main" id="{A7F6DAD5-7C43-E8C6-B969-A0B731933383}"/>
              </a:ext>
            </a:extLst>
          </p:cNvPr>
          <p:cNvSpPr/>
          <p:nvPr/>
        </p:nvSpPr>
        <p:spPr>
          <a:xfrm>
            <a:off x="5882008" y="3019011"/>
            <a:ext cx="1071570" cy="16430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Paid work</a:t>
            </a:r>
          </a:p>
        </p:txBody>
      </p:sp>
      <p:sp>
        <p:nvSpPr>
          <p:cNvPr id="6" name="Rectangle 5">
            <a:extLst>
              <a:ext uri="{FF2B5EF4-FFF2-40B4-BE49-F238E27FC236}">
                <a16:creationId xmlns:a16="http://schemas.microsoft.com/office/drawing/2014/main" id="{871AE15A-F902-6746-8350-10AF39D8BAD8}"/>
              </a:ext>
            </a:extLst>
          </p:cNvPr>
          <p:cNvSpPr/>
          <p:nvPr/>
        </p:nvSpPr>
        <p:spPr>
          <a:xfrm>
            <a:off x="6953578" y="3019011"/>
            <a:ext cx="1071570" cy="16430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Paid work</a:t>
            </a:r>
          </a:p>
        </p:txBody>
      </p:sp>
      <p:sp>
        <p:nvSpPr>
          <p:cNvPr id="7" name="Rectangle 6">
            <a:extLst>
              <a:ext uri="{FF2B5EF4-FFF2-40B4-BE49-F238E27FC236}">
                <a16:creationId xmlns:a16="http://schemas.microsoft.com/office/drawing/2014/main" id="{369F7091-A78A-3DB3-5D7A-0C56AA110277}"/>
              </a:ext>
            </a:extLst>
          </p:cNvPr>
          <p:cNvSpPr/>
          <p:nvPr/>
        </p:nvSpPr>
        <p:spPr>
          <a:xfrm>
            <a:off x="8025148" y="4662085"/>
            <a:ext cx="1071570" cy="458915"/>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Touch rugby</a:t>
            </a:r>
          </a:p>
        </p:txBody>
      </p:sp>
      <p:sp>
        <p:nvSpPr>
          <p:cNvPr id="9" name="Rectangle 8">
            <a:extLst>
              <a:ext uri="{FF2B5EF4-FFF2-40B4-BE49-F238E27FC236}">
                <a16:creationId xmlns:a16="http://schemas.microsoft.com/office/drawing/2014/main" id="{78CC4104-8567-164D-BBCF-570802185A4B}"/>
              </a:ext>
            </a:extLst>
          </p:cNvPr>
          <p:cNvSpPr/>
          <p:nvPr/>
        </p:nvSpPr>
        <p:spPr>
          <a:xfrm>
            <a:off x="3687860" y="4866874"/>
            <a:ext cx="1071570" cy="28575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t>Swimming</a:t>
            </a:r>
          </a:p>
        </p:txBody>
      </p:sp>
      <p:sp>
        <p:nvSpPr>
          <p:cNvPr id="10" name="Rectangle 9">
            <a:extLst>
              <a:ext uri="{FF2B5EF4-FFF2-40B4-BE49-F238E27FC236}">
                <a16:creationId xmlns:a16="http://schemas.microsoft.com/office/drawing/2014/main" id="{97AF4BD6-DDFA-FDE6-741C-FF597169759C}"/>
              </a:ext>
            </a:extLst>
          </p:cNvPr>
          <p:cNvSpPr/>
          <p:nvPr/>
        </p:nvSpPr>
        <p:spPr>
          <a:xfrm>
            <a:off x="2641648" y="3727121"/>
            <a:ext cx="1046212"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STUDY: (library) Gather previous exams</a:t>
            </a:r>
          </a:p>
          <a:p>
            <a:pPr algn="ctr"/>
            <a:r>
              <a:rPr lang="en-NZ" sz="1200" dirty="0"/>
              <a:t>Make flash cards for module one, 115.118</a:t>
            </a:r>
          </a:p>
        </p:txBody>
      </p:sp>
      <p:sp>
        <p:nvSpPr>
          <p:cNvPr id="11" name="Rectangle 10">
            <a:extLst>
              <a:ext uri="{FF2B5EF4-FFF2-40B4-BE49-F238E27FC236}">
                <a16:creationId xmlns:a16="http://schemas.microsoft.com/office/drawing/2014/main" id="{CE858F0D-2DEB-6BFE-018F-9BC457786BE3}"/>
              </a:ext>
            </a:extLst>
          </p:cNvPr>
          <p:cNvSpPr/>
          <p:nvPr/>
        </p:nvSpPr>
        <p:spPr>
          <a:xfrm>
            <a:off x="3721768" y="2775251"/>
            <a:ext cx="1046212"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STUDY: (home)</a:t>
            </a:r>
          </a:p>
          <a:p>
            <a:pPr algn="ctr"/>
            <a:r>
              <a:rPr lang="en-NZ" sz="1200" dirty="0"/>
              <a:t>Make flash cards for module two, 115.118</a:t>
            </a:r>
          </a:p>
        </p:txBody>
      </p:sp>
      <p:sp>
        <p:nvSpPr>
          <p:cNvPr id="12" name="Rectangle 11">
            <a:extLst>
              <a:ext uri="{FF2B5EF4-FFF2-40B4-BE49-F238E27FC236}">
                <a16:creationId xmlns:a16="http://schemas.microsoft.com/office/drawing/2014/main" id="{C8DD234D-9491-74D4-4180-1942F5AA861D}"/>
              </a:ext>
            </a:extLst>
          </p:cNvPr>
          <p:cNvSpPr/>
          <p:nvPr/>
        </p:nvSpPr>
        <p:spPr>
          <a:xfrm>
            <a:off x="9096718" y="5383305"/>
            <a:ext cx="107051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STUDY: (home) Revise study schedule for next week</a:t>
            </a:r>
          </a:p>
        </p:txBody>
      </p:sp>
      <p:sp>
        <p:nvSpPr>
          <p:cNvPr id="13" name="Rectangle 12">
            <a:extLst>
              <a:ext uri="{FF2B5EF4-FFF2-40B4-BE49-F238E27FC236}">
                <a16:creationId xmlns:a16="http://schemas.microsoft.com/office/drawing/2014/main" id="{67C211C9-A2D7-EB9F-8894-361E2298B604}"/>
              </a:ext>
            </a:extLst>
          </p:cNvPr>
          <p:cNvSpPr/>
          <p:nvPr/>
        </p:nvSpPr>
        <p:spPr>
          <a:xfrm>
            <a:off x="4784664" y="2775250"/>
            <a:ext cx="1046212" cy="2091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STUDY: (library)</a:t>
            </a:r>
          </a:p>
          <a:p>
            <a:pPr algn="ctr"/>
            <a:r>
              <a:rPr lang="en-NZ" sz="1200" dirty="0"/>
              <a:t>Go through  172.108 exams and practice formulas</a:t>
            </a:r>
          </a:p>
          <a:p>
            <a:pPr algn="ctr"/>
            <a:r>
              <a:rPr lang="en-NZ" sz="1200" dirty="0"/>
              <a:t>Make flash cards for module one, 172.108</a:t>
            </a:r>
          </a:p>
        </p:txBody>
      </p:sp>
    </p:spTree>
    <p:custDataLst>
      <p:tags r:id="rId1"/>
    </p:custDataLst>
    <p:extLst>
      <p:ext uri="{BB962C8B-B14F-4D97-AF65-F5344CB8AC3E}">
        <p14:creationId xmlns:p14="http://schemas.microsoft.com/office/powerpoint/2010/main" val="221314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9" ma:contentTypeDescription="Create a new document." ma:contentTypeScope="" ma:versionID="d9a98868ae25143552c5ed434e408790">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a929b36bc227e66150e625bc68f92fed"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c379fb1-e443-490d-83c3-5a162dd70eeb" xsi:nil="true"/>
    <lcf76f155ced4ddcb4097134ff3c332f xmlns="7f35d26a-4140-43ec-9fda-33ed6b790edf">
      <Terms xmlns="http://schemas.microsoft.com/office/infopath/2007/PartnerControls"/>
    </lcf76f155ced4ddcb4097134ff3c332f>
    <Comment xmlns="7f35d26a-4140-43ec-9fda-33ed6b790edf" xsi:nil="true"/>
  </documentManagement>
</p:properties>
</file>

<file path=customXml/itemProps1.xml><?xml version="1.0" encoding="utf-8"?>
<ds:datastoreItem xmlns:ds="http://schemas.openxmlformats.org/officeDocument/2006/customXml" ds:itemID="{17637F9D-BA03-428F-AA60-FD679AF508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5d26a-4140-43ec-9fda-33ed6b790edf"/>
    <ds:schemaRef ds:uri="dc379fb1-e443-490d-83c3-5a162dd70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DA61C4-8610-4F0A-886D-4AEB970818F2}">
  <ds:schemaRefs>
    <ds:schemaRef ds:uri="http://schemas.microsoft.com/sharepoint/v3/contenttype/forms"/>
  </ds:schemaRefs>
</ds:datastoreItem>
</file>

<file path=customXml/itemProps3.xml><?xml version="1.0" encoding="utf-8"?>
<ds:datastoreItem xmlns:ds="http://schemas.openxmlformats.org/officeDocument/2006/customXml" ds:itemID="{9851BFFA-C3E2-42BF-8EC6-E29534B5AD1C}">
  <ds:schemaRefs>
    <ds:schemaRef ds:uri="http://schemas.microsoft.com/office/2006/metadata/properties"/>
    <ds:schemaRef ds:uri="http://schemas.microsoft.com/office/infopath/2007/PartnerControls"/>
    <ds:schemaRef ds:uri="dc379fb1-e443-490d-83c3-5a162dd70eeb"/>
    <ds:schemaRef ds:uri="7f35d26a-4140-43ec-9fda-33ed6b790edf"/>
  </ds:schemaRefs>
</ds:datastoreItem>
</file>

<file path=docProps/app.xml><?xml version="1.0" encoding="utf-8"?>
<Properties xmlns="http://schemas.openxmlformats.org/officeDocument/2006/extended-properties" xmlns:vt="http://schemas.openxmlformats.org/officeDocument/2006/docPropsVTypes">
  <TotalTime>6458</TotalTime>
  <Words>2030</Words>
  <Application>Microsoft Office PowerPoint</Application>
  <PresentationFormat>Widescreen</PresentationFormat>
  <Paragraphs>348</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How to prepare for an exam</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Coughlan</dc:creator>
  <cp:lastModifiedBy>Julia Tanner</cp:lastModifiedBy>
  <cp:revision>28</cp:revision>
  <dcterms:created xsi:type="dcterms:W3CDTF">2023-11-14T21:06:43Z</dcterms:created>
  <dcterms:modified xsi:type="dcterms:W3CDTF">2024-03-05T03:53:01Z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 CONFIDENCE</vt:lpwstr>
  </property>
  <property fmtid="{D5CDD505-2E9C-101B-9397-08002B2CF9AE}" pid="4" name="MSIP_Label_bd9e4d68-54d0-40a5-8c9a-85a36c87352c_Enabled">
    <vt:lpwstr>true</vt:lpwstr>
  </property>
  <property fmtid="{D5CDD505-2E9C-101B-9397-08002B2CF9AE}" pid="5" name="MSIP_Label_bd9e4d68-54d0-40a5-8c9a-85a36c87352c_SetDate">
    <vt:lpwstr>2023-11-14T21:37:59Z</vt:lpwstr>
  </property>
  <property fmtid="{D5CDD505-2E9C-101B-9397-08002B2CF9AE}" pid="6" name="MSIP_Label_bd9e4d68-54d0-40a5-8c9a-85a36c87352c_Method">
    <vt:lpwstr>Privileged</vt:lpwstr>
  </property>
  <property fmtid="{D5CDD505-2E9C-101B-9397-08002B2CF9AE}" pid="7" name="MSIP_Label_bd9e4d68-54d0-40a5-8c9a-85a36c87352c_Name">
    <vt:lpwstr>Unclassified</vt:lpwstr>
  </property>
  <property fmtid="{D5CDD505-2E9C-101B-9397-08002B2CF9AE}" pid="8" name="MSIP_Label_bd9e4d68-54d0-40a5-8c9a-85a36c87352c_SiteId">
    <vt:lpwstr>388728e1-bbd0-4378-98dc-f8682e644300</vt:lpwstr>
  </property>
  <property fmtid="{D5CDD505-2E9C-101B-9397-08002B2CF9AE}" pid="9" name="MSIP_Label_bd9e4d68-54d0-40a5-8c9a-85a36c87352c_ActionId">
    <vt:lpwstr>2365dfa7-d213-4474-9d34-f8e889a84603</vt:lpwstr>
  </property>
  <property fmtid="{D5CDD505-2E9C-101B-9397-08002B2CF9AE}" pid="10" name="MSIP_Label_bd9e4d68-54d0-40a5-8c9a-85a36c87352c_ContentBits">
    <vt:lpwstr>0</vt:lpwstr>
  </property>
  <property fmtid="{D5CDD505-2E9C-101B-9397-08002B2CF9AE}" pid="11" name="ArticulateGUID">
    <vt:lpwstr>D2C2A958-FB34-4FF9-9670-33D1481336D5</vt:lpwstr>
  </property>
  <property fmtid="{D5CDD505-2E9C-101B-9397-08002B2CF9AE}" pid="12" name="ArticulatePath">
    <vt:lpwstr>CLS StudyUp template 2023</vt:lpwstr>
  </property>
  <property fmtid="{D5CDD505-2E9C-101B-9397-08002B2CF9AE}" pid="13" name="ContentTypeId">
    <vt:lpwstr>0x0101008C07AA112A82F64F9B26E027F0CF1D98</vt:lpwstr>
  </property>
  <property fmtid="{D5CDD505-2E9C-101B-9397-08002B2CF9AE}" pid="14" name="MediaServiceImageTags">
    <vt:lpwstr/>
  </property>
</Properties>
</file>