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40"/>
  </p:notesMasterIdLst>
  <p:sldIdLst>
    <p:sldId id="785" r:id="rId6"/>
    <p:sldId id="261" r:id="rId7"/>
    <p:sldId id="863" r:id="rId8"/>
    <p:sldId id="864" r:id="rId9"/>
    <p:sldId id="865" r:id="rId10"/>
    <p:sldId id="866" r:id="rId11"/>
    <p:sldId id="867" r:id="rId12"/>
    <p:sldId id="868" r:id="rId13"/>
    <p:sldId id="869" r:id="rId14"/>
    <p:sldId id="870" r:id="rId15"/>
    <p:sldId id="872" r:id="rId16"/>
    <p:sldId id="871" r:id="rId17"/>
    <p:sldId id="873" r:id="rId18"/>
    <p:sldId id="875" r:id="rId19"/>
    <p:sldId id="876" r:id="rId20"/>
    <p:sldId id="874" r:id="rId21"/>
    <p:sldId id="877" r:id="rId22"/>
    <p:sldId id="878" r:id="rId23"/>
    <p:sldId id="879" r:id="rId24"/>
    <p:sldId id="881" r:id="rId25"/>
    <p:sldId id="880" r:id="rId26"/>
    <p:sldId id="882" r:id="rId27"/>
    <p:sldId id="883" r:id="rId28"/>
    <p:sldId id="884" r:id="rId29"/>
    <p:sldId id="885" r:id="rId30"/>
    <p:sldId id="886" r:id="rId31"/>
    <p:sldId id="887" r:id="rId32"/>
    <p:sldId id="888" r:id="rId33"/>
    <p:sldId id="2063" r:id="rId34"/>
    <p:sldId id="2103" r:id="rId35"/>
    <p:sldId id="854" r:id="rId36"/>
    <p:sldId id="811" r:id="rId37"/>
    <p:sldId id="812" r:id="rId38"/>
    <p:sldId id="2064"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8D"/>
    <a:srgbClr val="E4A024"/>
    <a:srgbClr val="0467B8"/>
    <a:srgbClr val="184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9196" autoAdjust="0"/>
  </p:normalViewPr>
  <p:slideViewPr>
    <p:cSldViewPr snapToGrid="0">
      <p:cViewPr varScale="1">
        <p:scale>
          <a:sx n="73" d="100"/>
          <a:sy n="73"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322D1-794A-4C40-9C2A-3A1D3C054206}" type="datetimeFigureOut">
              <a:rPr lang="en-NZ" smtClean="0"/>
              <a:t>5/03/2024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B5EA9-B300-401E-B52C-F2EDB654EAD5}" type="slidenum">
              <a:rPr lang="en-NZ" smtClean="0"/>
              <a:t>‹#›</a:t>
            </a:fld>
            <a:endParaRPr lang="en-NZ"/>
          </a:p>
        </p:txBody>
      </p:sp>
    </p:spTree>
    <p:extLst>
      <p:ext uri="{BB962C8B-B14F-4D97-AF65-F5344CB8AC3E}">
        <p14:creationId xmlns:p14="http://schemas.microsoft.com/office/powerpoint/2010/main" val="32194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11</a:t>
            </a:fld>
            <a:endParaRPr lang="en-NZ"/>
          </a:p>
        </p:txBody>
      </p:sp>
    </p:spTree>
    <p:extLst>
      <p:ext uri="{BB962C8B-B14F-4D97-AF65-F5344CB8AC3E}">
        <p14:creationId xmlns:p14="http://schemas.microsoft.com/office/powerpoint/2010/main" val="129485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12</a:t>
            </a:fld>
            <a:endParaRPr lang="en-NZ"/>
          </a:p>
        </p:txBody>
      </p:sp>
    </p:spTree>
    <p:extLst>
      <p:ext uri="{BB962C8B-B14F-4D97-AF65-F5344CB8AC3E}">
        <p14:creationId xmlns:p14="http://schemas.microsoft.com/office/powerpoint/2010/main" val="7078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13</a:t>
            </a:fld>
            <a:endParaRPr lang="en-NZ"/>
          </a:p>
        </p:txBody>
      </p:sp>
    </p:spTree>
    <p:extLst>
      <p:ext uri="{BB962C8B-B14F-4D97-AF65-F5344CB8AC3E}">
        <p14:creationId xmlns:p14="http://schemas.microsoft.com/office/powerpoint/2010/main" val="312634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14</a:t>
            </a:fld>
            <a:endParaRPr lang="en-NZ"/>
          </a:p>
        </p:txBody>
      </p:sp>
    </p:spTree>
    <p:extLst>
      <p:ext uri="{BB962C8B-B14F-4D97-AF65-F5344CB8AC3E}">
        <p14:creationId xmlns:p14="http://schemas.microsoft.com/office/powerpoint/2010/main" val="43009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15</a:t>
            </a:fld>
            <a:endParaRPr lang="en-NZ"/>
          </a:p>
        </p:txBody>
      </p:sp>
    </p:spTree>
    <p:extLst>
      <p:ext uri="{BB962C8B-B14F-4D97-AF65-F5344CB8AC3E}">
        <p14:creationId xmlns:p14="http://schemas.microsoft.com/office/powerpoint/2010/main" val="130861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16</a:t>
            </a:fld>
            <a:endParaRPr lang="en-NZ"/>
          </a:p>
        </p:txBody>
      </p:sp>
    </p:spTree>
    <p:extLst>
      <p:ext uri="{BB962C8B-B14F-4D97-AF65-F5344CB8AC3E}">
        <p14:creationId xmlns:p14="http://schemas.microsoft.com/office/powerpoint/2010/main" val="254957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17</a:t>
            </a:fld>
            <a:endParaRPr lang="en-NZ"/>
          </a:p>
        </p:txBody>
      </p:sp>
    </p:spTree>
    <p:extLst>
      <p:ext uri="{BB962C8B-B14F-4D97-AF65-F5344CB8AC3E}">
        <p14:creationId xmlns:p14="http://schemas.microsoft.com/office/powerpoint/2010/main" val="260079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18</a:t>
            </a:fld>
            <a:endParaRPr lang="en-NZ"/>
          </a:p>
        </p:txBody>
      </p:sp>
    </p:spTree>
    <p:extLst>
      <p:ext uri="{BB962C8B-B14F-4D97-AF65-F5344CB8AC3E}">
        <p14:creationId xmlns:p14="http://schemas.microsoft.com/office/powerpoint/2010/main" val="329432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19</a:t>
            </a:fld>
            <a:endParaRPr lang="en-NZ"/>
          </a:p>
        </p:txBody>
      </p:sp>
    </p:spTree>
    <p:extLst>
      <p:ext uri="{BB962C8B-B14F-4D97-AF65-F5344CB8AC3E}">
        <p14:creationId xmlns:p14="http://schemas.microsoft.com/office/powerpoint/2010/main" val="425255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20</a:t>
            </a:fld>
            <a:endParaRPr lang="en-NZ"/>
          </a:p>
        </p:txBody>
      </p:sp>
    </p:spTree>
    <p:extLst>
      <p:ext uri="{BB962C8B-B14F-4D97-AF65-F5344CB8AC3E}">
        <p14:creationId xmlns:p14="http://schemas.microsoft.com/office/powerpoint/2010/main" val="262115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3</a:t>
            </a:fld>
            <a:endParaRPr lang="en-NZ"/>
          </a:p>
        </p:txBody>
      </p:sp>
    </p:spTree>
    <p:extLst>
      <p:ext uri="{BB962C8B-B14F-4D97-AF65-F5344CB8AC3E}">
        <p14:creationId xmlns:p14="http://schemas.microsoft.com/office/powerpoint/2010/main" val="154016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21</a:t>
            </a:fld>
            <a:endParaRPr lang="en-NZ"/>
          </a:p>
        </p:txBody>
      </p:sp>
    </p:spTree>
    <p:extLst>
      <p:ext uri="{BB962C8B-B14F-4D97-AF65-F5344CB8AC3E}">
        <p14:creationId xmlns:p14="http://schemas.microsoft.com/office/powerpoint/2010/main" val="185730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22</a:t>
            </a:fld>
            <a:endParaRPr lang="en-NZ"/>
          </a:p>
        </p:txBody>
      </p:sp>
    </p:spTree>
    <p:extLst>
      <p:ext uri="{BB962C8B-B14F-4D97-AF65-F5344CB8AC3E}">
        <p14:creationId xmlns:p14="http://schemas.microsoft.com/office/powerpoint/2010/main" val="3547328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23</a:t>
            </a:fld>
            <a:endParaRPr lang="en-NZ"/>
          </a:p>
        </p:txBody>
      </p:sp>
    </p:spTree>
    <p:extLst>
      <p:ext uri="{BB962C8B-B14F-4D97-AF65-F5344CB8AC3E}">
        <p14:creationId xmlns:p14="http://schemas.microsoft.com/office/powerpoint/2010/main" val="2602839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24</a:t>
            </a:fld>
            <a:endParaRPr lang="en-NZ"/>
          </a:p>
        </p:txBody>
      </p:sp>
    </p:spTree>
    <p:extLst>
      <p:ext uri="{BB962C8B-B14F-4D97-AF65-F5344CB8AC3E}">
        <p14:creationId xmlns:p14="http://schemas.microsoft.com/office/powerpoint/2010/main" val="402547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25</a:t>
            </a:fld>
            <a:endParaRPr lang="en-NZ"/>
          </a:p>
        </p:txBody>
      </p:sp>
    </p:spTree>
    <p:extLst>
      <p:ext uri="{BB962C8B-B14F-4D97-AF65-F5344CB8AC3E}">
        <p14:creationId xmlns:p14="http://schemas.microsoft.com/office/powerpoint/2010/main" val="2067547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26</a:t>
            </a:fld>
            <a:endParaRPr lang="en-NZ"/>
          </a:p>
        </p:txBody>
      </p:sp>
    </p:spTree>
    <p:extLst>
      <p:ext uri="{BB962C8B-B14F-4D97-AF65-F5344CB8AC3E}">
        <p14:creationId xmlns:p14="http://schemas.microsoft.com/office/powerpoint/2010/main" val="106727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27</a:t>
            </a:fld>
            <a:endParaRPr lang="en-NZ"/>
          </a:p>
        </p:txBody>
      </p:sp>
    </p:spTree>
    <p:extLst>
      <p:ext uri="{BB962C8B-B14F-4D97-AF65-F5344CB8AC3E}">
        <p14:creationId xmlns:p14="http://schemas.microsoft.com/office/powerpoint/2010/main" val="1489684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28</a:t>
            </a:fld>
            <a:endParaRPr lang="en-NZ"/>
          </a:p>
        </p:txBody>
      </p:sp>
    </p:spTree>
    <p:extLst>
      <p:ext uri="{BB962C8B-B14F-4D97-AF65-F5344CB8AC3E}">
        <p14:creationId xmlns:p14="http://schemas.microsoft.com/office/powerpoint/2010/main" val="1715037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30</a:t>
            </a:fld>
            <a:endParaRPr lang="en-NZ"/>
          </a:p>
        </p:txBody>
      </p:sp>
    </p:spTree>
    <p:extLst>
      <p:ext uri="{BB962C8B-B14F-4D97-AF65-F5344CB8AC3E}">
        <p14:creationId xmlns:p14="http://schemas.microsoft.com/office/powerpoint/2010/main" val="217818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4</a:t>
            </a:fld>
            <a:endParaRPr lang="en-NZ"/>
          </a:p>
        </p:txBody>
      </p:sp>
    </p:spTree>
    <p:extLst>
      <p:ext uri="{BB962C8B-B14F-4D97-AF65-F5344CB8AC3E}">
        <p14:creationId xmlns:p14="http://schemas.microsoft.com/office/powerpoint/2010/main" val="98597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5</a:t>
            </a:fld>
            <a:endParaRPr lang="en-NZ"/>
          </a:p>
        </p:txBody>
      </p:sp>
    </p:spTree>
    <p:extLst>
      <p:ext uri="{BB962C8B-B14F-4D97-AF65-F5344CB8AC3E}">
        <p14:creationId xmlns:p14="http://schemas.microsoft.com/office/powerpoint/2010/main" val="157898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6</a:t>
            </a:fld>
            <a:endParaRPr lang="en-NZ"/>
          </a:p>
        </p:txBody>
      </p:sp>
    </p:spTree>
    <p:extLst>
      <p:ext uri="{BB962C8B-B14F-4D97-AF65-F5344CB8AC3E}">
        <p14:creationId xmlns:p14="http://schemas.microsoft.com/office/powerpoint/2010/main" val="212714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7</a:t>
            </a:fld>
            <a:endParaRPr lang="en-NZ"/>
          </a:p>
        </p:txBody>
      </p:sp>
    </p:spTree>
    <p:extLst>
      <p:ext uri="{BB962C8B-B14F-4D97-AF65-F5344CB8AC3E}">
        <p14:creationId xmlns:p14="http://schemas.microsoft.com/office/powerpoint/2010/main" val="179368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8</a:t>
            </a:fld>
            <a:endParaRPr lang="en-NZ"/>
          </a:p>
        </p:txBody>
      </p:sp>
    </p:spTree>
    <p:extLst>
      <p:ext uri="{BB962C8B-B14F-4D97-AF65-F5344CB8AC3E}">
        <p14:creationId xmlns:p14="http://schemas.microsoft.com/office/powerpoint/2010/main" val="114297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9</a:t>
            </a:fld>
            <a:endParaRPr lang="en-NZ"/>
          </a:p>
        </p:txBody>
      </p:sp>
    </p:spTree>
    <p:extLst>
      <p:ext uri="{BB962C8B-B14F-4D97-AF65-F5344CB8AC3E}">
        <p14:creationId xmlns:p14="http://schemas.microsoft.com/office/powerpoint/2010/main" val="282638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10</a:t>
            </a:fld>
            <a:endParaRPr lang="en-NZ"/>
          </a:p>
        </p:txBody>
      </p:sp>
    </p:spTree>
    <p:extLst>
      <p:ext uri="{BB962C8B-B14F-4D97-AF65-F5344CB8AC3E}">
        <p14:creationId xmlns:p14="http://schemas.microsoft.com/office/powerpoint/2010/main" val="2039564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38B638-F6D3-D54F-BD91-D89C4D4C71C6}"/>
              </a:ext>
            </a:extLst>
          </p:cNvPr>
          <p:cNvSpPr>
            <a:spLocks noGrp="1"/>
          </p:cNvSpPr>
          <p:nvPr>
            <p:ph type="body" sz="quarter" idx="10" hasCustomPrompt="1"/>
          </p:nvPr>
        </p:nvSpPr>
        <p:spPr>
          <a:xfrm>
            <a:off x="876001" y="2707990"/>
            <a:ext cx="10440000" cy="937292"/>
          </a:xfrm>
          <a:prstGeom prst="rect">
            <a:avLst/>
          </a:prstGeom>
          <a:noFill/>
          <a:ln>
            <a:noFill/>
          </a:ln>
        </p:spPr>
        <p:txBody>
          <a:bodyPr/>
          <a:lstStyle>
            <a:lvl1pPr marL="0" indent="0" algn="ctr">
              <a:buNone/>
              <a:defRPr sz="3818" b="0" i="0" cap="none" spc="104" baseline="0">
                <a:solidFill>
                  <a:srgbClr val="004277"/>
                </a:solidFill>
                <a:latin typeface="+mj-lt"/>
              </a:defRPr>
            </a:lvl1pPr>
            <a:lvl2pPr marL="363745" indent="0">
              <a:buNone/>
              <a:defRPr b="0" i="0">
                <a:latin typeface="Univers" panose="020B0503020202020204" pitchFamily="34" charset="0"/>
              </a:defRPr>
            </a:lvl2pPr>
            <a:lvl3pPr marL="727489" indent="0">
              <a:buNone/>
              <a:defRPr b="0" i="0">
                <a:latin typeface="Univers" panose="020B0503020202020204" pitchFamily="34" charset="0"/>
              </a:defRPr>
            </a:lvl3pPr>
            <a:lvl4pPr marL="1091234" indent="0">
              <a:buNone/>
              <a:defRPr b="0" i="0">
                <a:latin typeface="Univers" panose="020B0503020202020204" pitchFamily="34" charset="0"/>
              </a:defRPr>
            </a:lvl4pPr>
            <a:lvl5pPr marL="1454978" indent="0">
              <a:buNone/>
              <a:defRPr b="0" i="0">
                <a:latin typeface="Univers" panose="020B0503020202020204" pitchFamily="34" charset="0"/>
              </a:defRPr>
            </a:lvl5pPr>
          </a:lstStyle>
          <a:p>
            <a:pPr lvl="0"/>
            <a:r>
              <a:rPr lang="en-US" dirty="0"/>
              <a:t>TITLE GOES HERE</a:t>
            </a:r>
          </a:p>
        </p:txBody>
      </p:sp>
      <p:sp>
        <p:nvSpPr>
          <p:cNvPr id="10" name="Text Placeholder 6">
            <a:extLst>
              <a:ext uri="{FF2B5EF4-FFF2-40B4-BE49-F238E27FC236}">
                <a16:creationId xmlns:a16="http://schemas.microsoft.com/office/drawing/2014/main" id="{96A1FC21-7333-714F-8A0D-53BC8ADEC61E}"/>
              </a:ext>
            </a:extLst>
          </p:cNvPr>
          <p:cNvSpPr>
            <a:spLocks noGrp="1"/>
          </p:cNvSpPr>
          <p:nvPr>
            <p:ph type="body" sz="quarter" idx="11" hasCustomPrompt="1"/>
          </p:nvPr>
        </p:nvSpPr>
        <p:spPr>
          <a:xfrm>
            <a:off x="810765" y="3773349"/>
            <a:ext cx="10505237" cy="546011"/>
          </a:xfrm>
          <a:prstGeom prst="rect">
            <a:avLst/>
          </a:prstGeom>
        </p:spPr>
        <p:txBody>
          <a:bodyPr/>
          <a:lstStyle>
            <a:lvl1pPr marL="0" indent="0" algn="ctr">
              <a:buNone/>
              <a:defRPr sz="2228">
                <a:latin typeface="Arial" panose="020B0604020202020204" pitchFamily="34" charset="0"/>
                <a:cs typeface="Arial" panose="020B0604020202020204" pitchFamily="34" charset="0"/>
              </a:defRPr>
            </a:lvl1pPr>
          </a:lstStyle>
          <a:p>
            <a:r>
              <a:rPr lang="en-US" dirty="0"/>
              <a:t>SUB TITLE</a:t>
            </a:r>
          </a:p>
        </p:txBody>
      </p:sp>
    </p:spTree>
    <p:custDataLst>
      <p:tags r:id="rId1"/>
    </p:custDataLst>
    <p:extLst>
      <p:ext uri="{BB962C8B-B14F-4D97-AF65-F5344CB8AC3E}">
        <p14:creationId xmlns:p14="http://schemas.microsoft.com/office/powerpoint/2010/main" val="31665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background – title &amp; copy">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34A766A-51E1-AC40-B711-496B1A4B8E84}"/>
              </a:ext>
            </a:extLst>
          </p:cNvPr>
          <p:cNvSpPr>
            <a:spLocks noGrp="1"/>
          </p:cNvSpPr>
          <p:nvPr>
            <p:ph sz="quarter" idx="12"/>
          </p:nvPr>
        </p:nvSpPr>
        <p:spPr>
          <a:xfrm>
            <a:off x="769938" y="2081213"/>
            <a:ext cx="10583863" cy="4149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2650BD4D-AAB4-614F-AE63-3D4BC66B895F}"/>
              </a:ext>
            </a:extLst>
          </p:cNvPr>
          <p:cNvSpPr>
            <a:spLocks noGrp="1"/>
          </p:cNvSpPr>
          <p:nvPr>
            <p:ph idx="11"/>
          </p:nvPr>
        </p:nvSpPr>
        <p:spPr>
          <a:xfrm>
            <a:off x="770123" y="2081741"/>
            <a:ext cx="10583679" cy="4149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770124" y="1369260"/>
            <a:ext cx="10545878" cy="403911"/>
          </a:xfrm>
          <a:prstGeom prst="rect">
            <a:avLst/>
          </a:prstGeom>
        </p:spPr>
        <p:txBody>
          <a:bodyPr>
            <a:noAutofit/>
          </a:bodyPr>
          <a:lstStyle>
            <a:lvl1pPr marL="0" indent="0">
              <a:buNone/>
              <a:defRPr sz="2228">
                <a:latin typeface="Arial" panose="020B0604020202020204" pitchFamily="34" charset="0"/>
                <a:cs typeface="Arial" panose="020B0604020202020204" pitchFamily="34" charset="0"/>
              </a:defRPr>
            </a:lvl1pPr>
          </a:lstStyle>
          <a:p>
            <a:r>
              <a:rPr lang="en-US" dirty="0"/>
              <a:t>SUB TITLE GOES HERE</a:t>
            </a:r>
          </a:p>
        </p:txBody>
      </p:sp>
    </p:spTree>
    <p:custDataLst>
      <p:tags r:id="rId1"/>
    </p:custDataLst>
    <p:extLst>
      <p:ext uri="{BB962C8B-B14F-4D97-AF65-F5344CB8AC3E}">
        <p14:creationId xmlns:p14="http://schemas.microsoft.com/office/powerpoint/2010/main" val="48804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background – cop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490E08-7D12-8840-BDE8-781BEF4D96D2}"/>
              </a:ext>
            </a:extLst>
          </p:cNvPr>
          <p:cNvSpPr>
            <a:spLocks noGrp="1"/>
          </p:cNvSpPr>
          <p:nvPr>
            <p:ph sz="quarter" idx="12"/>
          </p:nvPr>
        </p:nvSpPr>
        <p:spPr>
          <a:xfrm>
            <a:off x="776289" y="1369260"/>
            <a:ext cx="10579100" cy="4880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2486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background – 3 images">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CC75D345-5F4C-544B-9051-5F9EE6FBEAC1}"/>
              </a:ext>
            </a:extLst>
          </p:cNvPr>
          <p:cNvSpPr>
            <a:spLocks noGrp="1"/>
          </p:cNvSpPr>
          <p:nvPr>
            <p:ph sz="quarter" idx="15" hasCustomPrompt="1"/>
          </p:nvPr>
        </p:nvSpPr>
        <p:spPr>
          <a:xfrm>
            <a:off x="8056565" y="2081742"/>
            <a:ext cx="3259138" cy="4149199"/>
          </a:xfrm>
          <a:prstGeom prst="rect">
            <a:avLst/>
          </a:prstGeom>
        </p:spPr>
        <p:txBody>
          <a:bodyPr/>
          <a:lstStyle>
            <a:lvl1pPr marL="0" indent="0">
              <a:buNone/>
              <a:defRPr sz="1273"/>
            </a:lvl1pPr>
          </a:lstStyle>
          <a:p>
            <a:pPr lvl="0"/>
            <a:r>
              <a:rPr lang="en-US" dirty="0"/>
              <a:t>Picture / graph goes here</a:t>
            </a:r>
          </a:p>
        </p:txBody>
      </p:sp>
      <p:sp>
        <p:nvSpPr>
          <p:cNvPr id="11" name="Content Placeholder 4">
            <a:extLst>
              <a:ext uri="{FF2B5EF4-FFF2-40B4-BE49-F238E27FC236}">
                <a16:creationId xmlns:a16="http://schemas.microsoft.com/office/drawing/2014/main" id="{33EDA33B-089E-FB43-BCB2-0E9C02182FD3}"/>
              </a:ext>
            </a:extLst>
          </p:cNvPr>
          <p:cNvSpPr>
            <a:spLocks noGrp="1"/>
          </p:cNvSpPr>
          <p:nvPr>
            <p:ph sz="quarter" idx="16" hasCustomPrompt="1"/>
          </p:nvPr>
        </p:nvSpPr>
        <p:spPr>
          <a:xfrm>
            <a:off x="876000" y="2081742"/>
            <a:ext cx="3259138" cy="4149199"/>
          </a:xfrm>
          <a:prstGeom prst="rect">
            <a:avLst/>
          </a:prstGeom>
        </p:spPr>
        <p:txBody>
          <a:bodyPr/>
          <a:lstStyle>
            <a:lvl1pPr marL="0" indent="0">
              <a:buNone/>
              <a:defRPr sz="1273"/>
            </a:lvl1pPr>
          </a:lstStyle>
          <a:p>
            <a:pPr lvl="0"/>
            <a:r>
              <a:rPr lang="en-US" dirty="0"/>
              <a:t>Picture / graph goes here</a:t>
            </a:r>
          </a:p>
        </p:txBody>
      </p:sp>
      <p:sp>
        <p:nvSpPr>
          <p:cNvPr id="15" name="Content Placeholder 4">
            <a:extLst>
              <a:ext uri="{FF2B5EF4-FFF2-40B4-BE49-F238E27FC236}">
                <a16:creationId xmlns:a16="http://schemas.microsoft.com/office/drawing/2014/main" id="{38D459AA-CD88-0A45-8097-89CEF1571AC1}"/>
              </a:ext>
            </a:extLst>
          </p:cNvPr>
          <p:cNvSpPr>
            <a:spLocks noGrp="1"/>
          </p:cNvSpPr>
          <p:nvPr>
            <p:ph sz="quarter" idx="17" hasCustomPrompt="1"/>
          </p:nvPr>
        </p:nvSpPr>
        <p:spPr>
          <a:xfrm>
            <a:off x="4466432" y="2081742"/>
            <a:ext cx="3259138" cy="4149199"/>
          </a:xfrm>
          <a:prstGeom prst="rect">
            <a:avLst/>
          </a:prstGeom>
        </p:spPr>
        <p:txBody>
          <a:bodyPr/>
          <a:lstStyle>
            <a:lvl1pPr marL="0" indent="0">
              <a:buNone/>
              <a:defRPr sz="1273"/>
            </a:lvl1pPr>
          </a:lstStyle>
          <a:p>
            <a:pPr lvl="0"/>
            <a:r>
              <a:rPr lang="en-US" dirty="0"/>
              <a:t>Picture / graph goes here</a:t>
            </a:r>
          </a:p>
        </p:txBody>
      </p:sp>
      <p:sp>
        <p:nvSpPr>
          <p:cNvPr id="16" name="Text Placeholder 1">
            <a:extLst>
              <a:ext uri="{FF2B5EF4-FFF2-40B4-BE49-F238E27FC236}">
                <a16:creationId xmlns:a16="http://schemas.microsoft.com/office/drawing/2014/main" id="{C99E48C6-4532-5749-A3B8-DB7245FAA8AB}"/>
              </a:ext>
            </a:extLst>
          </p:cNvPr>
          <p:cNvSpPr>
            <a:spLocks noGrp="1"/>
          </p:cNvSpPr>
          <p:nvPr>
            <p:ph type="body" sz="quarter" idx="10" hasCustomPrompt="1"/>
          </p:nvPr>
        </p:nvSpPr>
        <p:spPr>
          <a:xfrm>
            <a:off x="770124" y="1369260"/>
            <a:ext cx="10545878" cy="403911"/>
          </a:xfrm>
          <a:prstGeom prst="rect">
            <a:avLst/>
          </a:prstGeom>
        </p:spPr>
        <p:txBody>
          <a:bodyPr>
            <a:noAutofit/>
          </a:bodyPr>
          <a:lstStyle>
            <a:lvl1pPr marL="0" indent="0">
              <a:buNone/>
              <a:defRPr sz="2228">
                <a:latin typeface="Arial" panose="020B0604020202020204" pitchFamily="34" charset="0"/>
                <a:cs typeface="Arial" panose="020B0604020202020204" pitchFamily="34" charset="0"/>
              </a:defRPr>
            </a:lvl1pPr>
          </a:lstStyle>
          <a:p>
            <a:r>
              <a:rPr lang="en-US" dirty="0"/>
              <a:t>SUB TITLE GOES HERE</a:t>
            </a:r>
          </a:p>
        </p:txBody>
      </p:sp>
    </p:spTree>
    <p:custDataLst>
      <p:tags r:id="rId1"/>
    </p:custDataLst>
    <p:extLst>
      <p:ext uri="{BB962C8B-B14F-4D97-AF65-F5344CB8AC3E}">
        <p14:creationId xmlns:p14="http://schemas.microsoft.com/office/powerpoint/2010/main" val="237387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ackground – Bar- cop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76DA6-B546-E74E-9F04-4FE8ECF8E7F0}"/>
              </a:ext>
            </a:extLst>
          </p:cNvPr>
          <p:cNvSpPr>
            <a:spLocks noGrp="1"/>
          </p:cNvSpPr>
          <p:nvPr>
            <p:ph sz="quarter" idx="12"/>
          </p:nvPr>
        </p:nvSpPr>
        <p:spPr>
          <a:xfrm>
            <a:off x="769938" y="2408240"/>
            <a:ext cx="10583863" cy="382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1">
            <a:extLst>
              <a:ext uri="{FF2B5EF4-FFF2-40B4-BE49-F238E27FC236}">
                <a16:creationId xmlns:a16="http://schemas.microsoft.com/office/drawing/2014/main" id="{ADB7DC03-D963-B54B-9628-0D7AB044A189}"/>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Tree>
    <p:custDataLst>
      <p:tags r:id="rId1"/>
    </p:custDataLst>
    <p:extLst>
      <p:ext uri="{BB962C8B-B14F-4D97-AF65-F5344CB8AC3E}">
        <p14:creationId xmlns:p14="http://schemas.microsoft.com/office/powerpoint/2010/main" val="333446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ackground – Bar- Copy &amp;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ED7767-FAC1-8F44-8496-A5A1771D44A5}"/>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3" name="Text Placeholder 1">
            <a:extLst>
              <a:ext uri="{FF2B5EF4-FFF2-40B4-BE49-F238E27FC236}">
                <a16:creationId xmlns:a16="http://schemas.microsoft.com/office/drawing/2014/main" id="{733F2CE4-BA5F-DF43-B065-A545A5B18012}"/>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21" name="Content Placeholder 2">
            <a:extLst>
              <a:ext uri="{FF2B5EF4-FFF2-40B4-BE49-F238E27FC236}">
                <a16:creationId xmlns:a16="http://schemas.microsoft.com/office/drawing/2014/main" id="{2CDCE78C-DC11-3544-A686-32C95C4E21E9}"/>
              </a:ext>
            </a:extLst>
          </p:cNvPr>
          <p:cNvSpPr>
            <a:spLocks noGrp="1"/>
          </p:cNvSpPr>
          <p:nvPr>
            <p:ph sz="quarter" idx="12"/>
          </p:nvPr>
        </p:nvSpPr>
        <p:spPr>
          <a:xfrm>
            <a:off x="769939" y="2408240"/>
            <a:ext cx="7019824" cy="382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00D7C2D-0E67-B14D-ABEB-6C666F6F31B6}"/>
              </a:ext>
            </a:extLst>
          </p:cNvPr>
          <p:cNvSpPr>
            <a:spLocks noGrp="1"/>
          </p:cNvSpPr>
          <p:nvPr>
            <p:ph sz="quarter" idx="15" hasCustomPrompt="1"/>
          </p:nvPr>
        </p:nvSpPr>
        <p:spPr>
          <a:xfrm>
            <a:off x="8056565" y="2430464"/>
            <a:ext cx="3259138" cy="3800475"/>
          </a:xfrm>
          <a:prstGeom prst="rect">
            <a:avLst/>
          </a:prstGeom>
        </p:spPr>
        <p:txBody>
          <a:bodyPr/>
          <a:lstStyle>
            <a:lvl1pPr marL="0" indent="0">
              <a:buNone/>
              <a:defRPr sz="1273"/>
            </a:lvl1pPr>
          </a:lstStyle>
          <a:p>
            <a:pPr lvl="0"/>
            <a:r>
              <a:rPr lang="en-US" dirty="0"/>
              <a:t>Picture / graph goes here</a:t>
            </a:r>
          </a:p>
        </p:txBody>
      </p:sp>
    </p:spTree>
    <p:custDataLst>
      <p:tags r:id="rId1"/>
    </p:custDataLst>
    <p:extLst>
      <p:ext uri="{BB962C8B-B14F-4D97-AF65-F5344CB8AC3E}">
        <p14:creationId xmlns:p14="http://schemas.microsoft.com/office/powerpoint/2010/main" val="766329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background – Bar - Copy &amp; 3 images">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DB7DC03-D963-B54B-9628-0D7AB044A189}"/>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13" name="Content Placeholder 4">
            <a:extLst>
              <a:ext uri="{FF2B5EF4-FFF2-40B4-BE49-F238E27FC236}">
                <a16:creationId xmlns:a16="http://schemas.microsoft.com/office/drawing/2014/main" id="{6772F099-3E4D-C54A-8A9F-3D7C98F15C1F}"/>
              </a:ext>
            </a:extLst>
          </p:cNvPr>
          <p:cNvSpPr>
            <a:spLocks noGrp="1"/>
          </p:cNvSpPr>
          <p:nvPr>
            <p:ph sz="quarter" idx="15" hasCustomPrompt="1"/>
          </p:nvPr>
        </p:nvSpPr>
        <p:spPr>
          <a:xfrm>
            <a:off x="8056565"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5" name="Content Placeholder 4">
            <a:extLst>
              <a:ext uri="{FF2B5EF4-FFF2-40B4-BE49-F238E27FC236}">
                <a16:creationId xmlns:a16="http://schemas.microsoft.com/office/drawing/2014/main" id="{D25D1CAE-D9A3-AC43-A8FC-CF7618604829}"/>
              </a:ext>
            </a:extLst>
          </p:cNvPr>
          <p:cNvSpPr>
            <a:spLocks noGrp="1"/>
          </p:cNvSpPr>
          <p:nvPr>
            <p:ph sz="quarter" idx="17" hasCustomPrompt="1"/>
          </p:nvPr>
        </p:nvSpPr>
        <p:spPr>
          <a:xfrm>
            <a:off x="4466432"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8" name="Content Placeholder 2">
            <a:extLst>
              <a:ext uri="{FF2B5EF4-FFF2-40B4-BE49-F238E27FC236}">
                <a16:creationId xmlns:a16="http://schemas.microsoft.com/office/drawing/2014/main" id="{AB7A694C-97F4-4242-AE33-887B2CF7702E}"/>
              </a:ext>
            </a:extLst>
          </p:cNvPr>
          <p:cNvSpPr>
            <a:spLocks noGrp="1"/>
          </p:cNvSpPr>
          <p:nvPr>
            <p:ph sz="quarter" idx="12"/>
          </p:nvPr>
        </p:nvSpPr>
        <p:spPr>
          <a:xfrm>
            <a:off x="769938" y="2408240"/>
            <a:ext cx="3365496" cy="3822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40524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background – Bar - 3 imag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ED7767-FAC1-8F44-8496-A5A1771D44A5}"/>
              </a:ext>
            </a:extLst>
          </p:cNvPr>
          <p:cNvSpPr/>
          <p:nvPr userDrawn="1"/>
        </p:nvSpPr>
        <p:spPr>
          <a:xfrm>
            <a:off x="-3931" y="1369751"/>
            <a:ext cx="11319932" cy="857892"/>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0" dirty="0"/>
          </a:p>
        </p:txBody>
      </p:sp>
      <p:sp>
        <p:nvSpPr>
          <p:cNvPr id="13" name="Text Placeholder 1">
            <a:extLst>
              <a:ext uri="{FF2B5EF4-FFF2-40B4-BE49-F238E27FC236}">
                <a16:creationId xmlns:a16="http://schemas.microsoft.com/office/drawing/2014/main" id="{733F2CE4-BA5F-DF43-B065-A545A5B18012}"/>
              </a:ext>
            </a:extLst>
          </p:cNvPr>
          <p:cNvSpPr>
            <a:spLocks noGrp="1"/>
          </p:cNvSpPr>
          <p:nvPr>
            <p:ph type="body" sz="quarter" idx="10" hasCustomPrompt="1"/>
          </p:nvPr>
        </p:nvSpPr>
        <p:spPr>
          <a:xfrm>
            <a:off x="770124" y="1549762"/>
            <a:ext cx="10545878" cy="403911"/>
          </a:xfrm>
          <a:prstGeom prst="rect">
            <a:avLst/>
          </a:prstGeom>
        </p:spPr>
        <p:txBody>
          <a:bodyPr>
            <a:noAutofit/>
          </a:bodyPr>
          <a:lstStyle>
            <a:lvl1pPr marL="0" indent="0">
              <a:buNone/>
              <a:defRPr sz="2228">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10" name="Content Placeholder 4">
            <a:extLst>
              <a:ext uri="{FF2B5EF4-FFF2-40B4-BE49-F238E27FC236}">
                <a16:creationId xmlns:a16="http://schemas.microsoft.com/office/drawing/2014/main" id="{CC75D345-5F4C-544B-9051-5F9EE6FBEAC1}"/>
              </a:ext>
            </a:extLst>
          </p:cNvPr>
          <p:cNvSpPr>
            <a:spLocks noGrp="1"/>
          </p:cNvSpPr>
          <p:nvPr>
            <p:ph sz="quarter" idx="15" hasCustomPrompt="1"/>
          </p:nvPr>
        </p:nvSpPr>
        <p:spPr>
          <a:xfrm>
            <a:off x="8056565"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1" name="Content Placeholder 4">
            <a:extLst>
              <a:ext uri="{FF2B5EF4-FFF2-40B4-BE49-F238E27FC236}">
                <a16:creationId xmlns:a16="http://schemas.microsoft.com/office/drawing/2014/main" id="{33EDA33B-089E-FB43-BCB2-0E9C02182FD3}"/>
              </a:ext>
            </a:extLst>
          </p:cNvPr>
          <p:cNvSpPr>
            <a:spLocks noGrp="1"/>
          </p:cNvSpPr>
          <p:nvPr>
            <p:ph sz="quarter" idx="16" hasCustomPrompt="1"/>
          </p:nvPr>
        </p:nvSpPr>
        <p:spPr>
          <a:xfrm>
            <a:off x="876000" y="2430464"/>
            <a:ext cx="3259138" cy="3800475"/>
          </a:xfrm>
          <a:prstGeom prst="rect">
            <a:avLst/>
          </a:prstGeom>
        </p:spPr>
        <p:txBody>
          <a:bodyPr/>
          <a:lstStyle>
            <a:lvl1pPr marL="0" indent="0">
              <a:buNone/>
              <a:defRPr sz="1273"/>
            </a:lvl1pPr>
          </a:lstStyle>
          <a:p>
            <a:pPr lvl="0"/>
            <a:r>
              <a:rPr lang="en-US" dirty="0"/>
              <a:t>Picture / graph goes here</a:t>
            </a:r>
          </a:p>
        </p:txBody>
      </p:sp>
      <p:sp>
        <p:nvSpPr>
          <p:cNvPr id="15" name="Content Placeholder 4">
            <a:extLst>
              <a:ext uri="{FF2B5EF4-FFF2-40B4-BE49-F238E27FC236}">
                <a16:creationId xmlns:a16="http://schemas.microsoft.com/office/drawing/2014/main" id="{38D459AA-CD88-0A45-8097-89CEF1571AC1}"/>
              </a:ext>
            </a:extLst>
          </p:cNvPr>
          <p:cNvSpPr>
            <a:spLocks noGrp="1"/>
          </p:cNvSpPr>
          <p:nvPr>
            <p:ph sz="quarter" idx="17" hasCustomPrompt="1"/>
          </p:nvPr>
        </p:nvSpPr>
        <p:spPr>
          <a:xfrm>
            <a:off x="4466432" y="2430464"/>
            <a:ext cx="3259138" cy="3800475"/>
          </a:xfrm>
          <a:prstGeom prst="rect">
            <a:avLst/>
          </a:prstGeom>
        </p:spPr>
        <p:txBody>
          <a:bodyPr/>
          <a:lstStyle>
            <a:lvl1pPr marL="0" indent="0">
              <a:buNone/>
              <a:defRPr sz="1273"/>
            </a:lvl1pPr>
          </a:lstStyle>
          <a:p>
            <a:pPr lvl="0"/>
            <a:r>
              <a:rPr lang="en-US" dirty="0"/>
              <a:t>Picture / graph goes here</a:t>
            </a:r>
          </a:p>
        </p:txBody>
      </p:sp>
    </p:spTree>
    <p:extLst>
      <p:ext uri="{BB962C8B-B14F-4D97-AF65-F5344CB8AC3E}">
        <p14:creationId xmlns:p14="http://schemas.microsoft.com/office/powerpoint/2010/main" val="303337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wll.massey.ac.nz/about-OWLL/studyup.php"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emf"/><Relationship Id="rId5" Type="http://schemas.openxmlformats.org/officeDocument/2006/relationships/slideLayout" Target="../slideLayouts/slideLayout16.xml"/><Relationship Id="rId10" Type="http://schemas.openxmlformats.org/officeDocument/2006/relationships/tags" Target="../tags/tag2.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4"/>
            <a:extLst>
              <a:ext uri="{FF2B5EF4-FFF2-40B4-BE49-F238E27FC236}">
                <a16:creationId xmlns:a16="http://schemas.microsoft.com/office/drawing/2014/main" id="{783C018D-E4EB-5E0C-D797-B726E88AFA62}"/>
              </a:ext>
            </a:extLst>
          </p:cNvPr>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6"/>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245ED5-D01E-3B43-893F-AE2F63DEBD01}"/>
              </a:ext>
            </a:extLst>
          </p:cNvPr>
          <p:cNvPicPr>
            <a:picLocks noChangeAspect="1"/>
          </p:cNvPicPr>
          <p:nvPr userDrawn="1"/>
        </p:nvPicPr>
        <p:blipFill>
          <a:blip r:embed="rId11"/>
          <a:stretch>
            <a:fillRect/>
          </a:stretch>
        </p:blipFill>
        <p:spPr>
          <a:xfrm>
            <a:off x="-599" y="0"/>
            <a:ext cx="12193200" cy="2579922"/>
          </a:xfrm>
          <a:prstGeom prst="rect">
            <a:avLst/>
          </a:prstGeom>
        </p:spPr>
      </p:pic>
      <p:cxnSp>
        <p:nvCxnSpPr>
          <p:cNvPr id="3" name="Straight Connector 2">
            <a:extLst>
              <a:ext uri="{FF2B5EF4-FFF2-40B4-BE49-F238E27FC236}">
                <a16:creationId xmlns:a16="http://schemas.microsoft.com/office/drawing/2014/main" id="{8C86564D-B794-7140-93CB-FC87D73E29DC}"/>
              </a:ext>
            </a:extLst>
          </p:cNvPr>
          <p:cNvCxnSpPr/>
          <p:nvPr userDrawn="1"/>
        </p:nvCxnSpPr>
        <p:spPr>
          <a:xfrm>
            <a:off x="876001" y="6359563"/>
            <a:ext cx="10440000"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1F17378-B27B-6643-9A97-6441F1F1B4DA}"/>
              </a:ext>
            </a:extLst>
          </p:cNvPr>
          <p:cNvSpPr txBox="1"/>
          <p:nvPr userDrawn="1"/>
        </p:nvSpPr>
        <p:spPr>
          <a:xfrm>
            <a:off x="1157692" y="6487632"/>
            <a:ext cx="9876619" cy="214802"/>
          </a:xfrm>
          <a:prstGeom prst="rect">
            <a:avLst/>
          </a:prstGeom>
          <a:noFill/>
        </p:spPr>
        <p:txBody>
          <a:bodyPr wrap="square" rtlCol="0">
            <a:spAutoFit/>
          </a:bodyPr>
          <a:lstStyle/>
          <a:p>
            <a:pPr algn="ctr"/>
            <a:r>
              <a:rPr lang="en-US" sz="796" dirty="0">
                <a:solidFill>
                  <a:srgbClr val="004277"/>
                </a:solidFill>
                <a:latin typeface="Arial" panose="020B0604020202020204" pitchFamily="34" charset="0"/>
                <a:cs typeface="Arial" panose="020B0604020202020204" pitchFamily="34" charset="0"/>
              </a:rPr>
              <a:t>Massey University  |  </a:t>
            </a:r>
            <a:r>
              <a:rPr lang="en-US" sz="796" dirty="0" err="1">
                <a:solidFill>
                  <a:srgbClr val="004277"/>
                </a:solidFill>
                <a:latin typeface="Arial" panose="020B0604020202020204" pitchFamily="34" charset="0"/>
                <a:cs typeface="Arial" panose="020B0604020202020204" pitchFamily="34" charset="0"/>
              </a:rPr>
              <a:t>massey.ac.nz</a:t>
            </a:r>
            <a:r>
              <a:rPr lang="en-US" sz="796" dirty="0">
                <a:solidFill>
                  <a:srgbClr val="004277"/>
                </a:solidFill>
                <a:latin typeface="Arial" panose="020B0604020202020204" pitchFamily="34" charset="0"/>
                <a:cs typeface="Arial" panose="020B0604020202020204" pitchFamily="34" charset="0"/>
              </a:rPr>
              <a:t>  |  0800 MASSEY</a:t>
            </a:r>
            <a:endParaRPr lang="en-NZ" sz="796" dirty="0">
              <a:solidFill>
                <a:srgbClr val="004277"/>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FBB19A0-1301-DE4F-B084-22ACD1FEB8A9}"/>
              </a:ext>
            </a:extLst>
          </p:cNvPr>
          <p:cNvPicPr>
            <a:picLocks noChangeAspect="1"/>
          </p:cNvPicPr>
          <p:nvPr userDrawn="1"/>
        </p:nvPicPr>
        <p:blipFill>
          <a:blip r:embed="rId12"/>
          <a:stretch>
            <a:fillRect/>
          </a:stretch>
        </p:blipFill>
        <p:spPr>
          <a:xfrm>
            <a:off x="10224458" y="138437"/>
            <a:ext cx="1734939" cy="720000"/>
          </a:xfrm>
          <a:prstGeom prst="rect">
            <a:avLst/>
          </a:prstGeom>
        </p:spPr>
      </p:pic>
      <p:sp>
        <p:nvSpPr>
          <p:cNvPr id="10" name="Text Placeholder 9">
            <a:extLst>
              <a:ext uri="{FF2B5EF4-FFF2-40B4-BE49-F238E27FC236}">
                <a16:creationId xmlns:a16="http://schemas.microsoft.com/office/drawing/2014/main" id="{15D7F41D-69DF-5C45-BD44-FFE6EAB348DD}"/>
              </a:ext>
            </a:extLst>
          </p:cNvPr>
          <p:cNvSpPr>
            <a:spLocks noGrp="1"/>
          </p:cNvSpPr>
          <p:nvPr>
            <p:ph type="body" idx="1"/>
          </p:nvPr>
        </p:nvSpPr>
        <p:spPr>
          <a:xfrm>
            <a:off x="838201" y="1597308"/>
            <a:ext cx="10515600" cy="45796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0"/>
    </p:custDataLst>
    <p:extLst>
      <p:ext uri="{BB962C8B-B14F-4D97-AF65-F5344CB8AC3E}">
        <p14:creationId xmlns:p14="http://schemas.microsoft.com/office/powerpoint/2010/main" val="20770323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hdr="0" ftr="0" dt="0"/>
  <p:txStyles>
    <p:titleStyle>
      <a:lvl1pPr algn="l" defTabSz="727489" rtl="0" eaLnBrk="1" latinLnBrk="0" hangingPunct="1">
        <a:lnSpc>
          <a:spcPct val="90000"/>
        </a:lnSpc>
        <a:spcBef>
          <a:spcPct val="0"/>
        </a:spcBef>
        <a:buNone/>
        <a:defRPr sz="2228" kern="1200">
          <a:solidFill>
            <a:schemeClr val="tx1"/>
          </a:solidFill>
          <a:latin typeface="+mj-lt"/>
          <a:ea typeface="+mj-ea"/>
          <a:cs typeface="+mj-cs"/>
        </a:defRPr>
      </a:lvl1pPr>
    </p:titleStyle>
    <p:bodyStyle>
      <a:lvl1pPr marL="181872" indent="-181872" algn="l" defTabSz="727489" rtl="0" eaLnBrk="1" latinLnBrk="0" hangingPunct="1">
        <a:lnSpc>
          <a:spcPct val="90000"/>
        </a:lnSpc>
        <a:spcBef>
          <a:spcPts val="796"/>
        </a:spcBef>
        <a:buFont typeface="Arial" panose="020B0604020202020204" pitchFamily="34" charset="0"/>
        <a:buChar char="•"/>
        <a:defRPr sz="1273" kern="1200">
          <a:solidFill>
            <a:schemeClr val="tx1"/>
          </a:solidFill>
          <a:latin typeface="+mn-lt"/>
          <a:ea typeface="+mn-ea"/>
          <a:cs typeface="+mn-cs"/>
        </a:defRPr>
      </a:lvl1pPr>
      <a:lvl2pPr marL="545616"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2pPr>
      <a:lvl3pPr marL="909361"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3pPr>
      <a:lvl4pPr marL="1273106"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4pPr>
      <a:lvl5pPr marL="1636850" indent="-181872" algn="l" defTabSz="727489" rtl="0" eaLnBrk="1" latinLnBrk="0" hangingPunct="1">
        <a:lnSpc>
          <a:spcPct val="90000"/>
        </a:lnSpc>
        <a:spcBef>
          <a:spcPts val="397"/>
        </a:spcBef>
        <a:buFont typeface="Arial" panose="020B0604020202020204" pitchFamily="34" charset="0"/>
        <a:buChar char="•"/>
        <a:defRPr sz="1273" kern="1200">
          <a:solidFill>
            <a:schemeClr val="tx1"/>
          </a:solidFill>
          <a:latin typeface="+mn-lt"/>
          <a:ea typeface="+mn-ea"/>
          <a:cs typeface="+mn-cs"/>
        </a:defRPr>
      </a:lvl5pPr>
      <a:lvl6pPr marL="2000595"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339"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84"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828" indent="-181872" algn="l" defTabSz="727489"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89" rtl="0" eaLnBrk="1" latinLnBrk="0" hangingPunct="1">
        <a:defRPr sz="1432" kern="1200">
          <a:solidFill>
            <a:schemeClr val="tx1"/>
          </a:solidFill>
          <a:latin typeface="+mn-lt"/>
          <a:ea typeface="+mn-ea"/>
          <a:cs typeface="+mn-cs"/>
        </a:defRPr>
      </a:lvl1pPr>
      <a:lvl2pPr marL="363745" algn="l" defTabSz="727489" rtl="0" eaLnBrk="1" latinLnBrk="0" hangingPunct="1">
        <a:defRPr sz="1432" kern="1200">
          <a:solidFill>
            <a:schemeClr val="tx1"/>
          </a:solidFill>
          <a:latin typeface="+mn-lt"/>
          <a:ea typeface="+mn-ea"/>
          <a:cs typeface="+mn-cs"/>
        </a:defRPr>
      </a:lvl2pPr>
      <a:lvl3pPr marL="727489" algn="l" defTabSz="727489" rtl="0" eaLnBrk="1" latinLnBrk="0" hangingPunct="1">
        <a:defRPr sz="1432" kern="1200">
          <a:solidFill>
            <a:schemeClr val="tx1"/>
          </a:solidFill>
          <a:latin typeface="+mn-lt"/>
          <a:ea typeface="+mn-ea"/>
          <a:cs typeface="+mn-cs"/>
        </a:defRPr>
      </a:lvl3pPr>
      <a:lvl4pPr marL="1091234" algn="l" defTabSz="727489" rtl="0" eaLnBrk="1" latinLnBrk="0" hangingPunct="1">
        <a:defRPr sz="1432" kern="1200">
          <a:solidFill>
            <a:schemeClr val="tx1"/>
          </a:solidFill>
          <a:latin typeface="+mn-lt"/>
          <a:ea typeface="+mn-ea"/>
          <a:cs typeface="+mn-cs"/>
        </a:defRPr>
      </a:lvl4pPr>
      <a:lvl5pPr marL="1454978" algn="l" defTabSz="727489" rtl="0" eaLnBrk="1" latinLnBrk="0" hangingPunct="1">
        <a:defRPr sz="1432" kern="1200">
          <a:solidFill>
            <a:schemeClr val="tx1"/>
          </a:solidFill>
          <a:latin typeface="+mn-lt"/>
          <a:ea typeface="+mn-ea"/>
          <a:cs typeface="+mn-cs"/>
        </a:defRPr>
      </a:lvl5pPr>
      <a:lvl6pPr marL="1818723" algn="l" defTabSz="727489" rtl="0" eaLnBrk="1" latinLnBrk="0" hangingPunct="1">
        <a:defRPr sz="1432" kern="1200">
          <a:solidFill>
            <a:schemeClr val="tx1"/>
          </a:solidFill>
          <a:latin typeface="+mn-lt"/>
          <a:ea typeface="+mn-ea"/>
          <a:cs typeface="+mn-cs"/>
        </a:defRPr>
      </a:lvl6pPr>
      <a:lvl7pPr marL="2182467" algn="l" defTabSz="727489" rtl="0" eaLnBrk="1" latinLnBrk="0" hangingPunct="1">
        <a:defRPr sz="1432" kern="1200">
          <a:solidFill>
            <a:schemeClr val="tx1"/>
          </a:solidFill>
          <a:latin typeface="+mn-lt"/>
          <a:ea typeface="+mn-ea"/>
          <a:cs typeface="+mn-cs"/>
        </a:defRPr>
      </a:lvl7pPr>
      <a:lvl8pPr marL="2546212" algn="l" defTabSz="727489" rtl="0" eaLnBrk="1" latinLnBrk="0" hangingPunct="1">
        <a:defRPr sz="1432" kern="1200">
          <a:solidFill>
            <a:schemeClr val="tx1"/>
          </a:solidFill>
          <a:latin typeface="+mn-lt"/>
          <a:ea typeface="+mn-ea"/>
          <a:cs typeface="+mn-cs"/>
        </a:defRPr>
      </a:lvl8pPr>
      <a:lvl9pPr marL="2909956" algn="l" defTabSz="727489"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referencing/plagiarism.php" TargetMode="Externa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hyperlink" Target="http://www.massey.ac.nz/?a59cf3326e"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hyperlink" Target="http://owll.massey.ac.nz/referencing/apa-interactive.php"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hyperlink" Target="https://owll.massey.ac.nz/about-OWLL/studyup-resources.php" TargetMode="Externa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38.xml"/><Relationship Id="rId5" Type="http://schemas.openxmlformats.org/officeDocument/2006/relationships/hyperlink" Target="https://owll.massey.ac.nz/referencing/Turnitin/story.html" TargetMode="External"/><Relationship Id="rId4" Type="http://schemas.openxmlformats.org/officeDocument/2006/relationships/hyperlink" Target="https://owll.massey.ac.nz/referencing/Turnitin/Submitting-your-assignment-and-generating-a-Turnitin-report/story.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hyperlink" Target="https://www.massey.ac.nz/massey/fms/PolicyGuide/Documents/Academic/Student%20Academic%20Integrity%20Policy.pdf" TargetMode="External"/><Relationship Id="rId4" Type="http://schemas.openxmlformats.org/officeDocument/2006/relationships/hyperlink" Target="https://owll.massey.ac.nz/referencing/plagiarism.php"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8" Type="http://schemas.openxmlformats.org/officeDocument/2006/relationships/hyperlink" Target="https://stream.massey.ac.nz/mod/forum/view.php?id=4961941"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hyperlink" Target="https://www.massey.ac.nz/ctlcontacts" TargetMode="External"/><Relationship Id="rId7" Type="http://schemas.openxmlformats.org/officeDocument/2006/relationships/hyperlink" Target="http://owll.massey.ac.nz/about-OWLL/workshops.php" TargetMode="External"/><Relationship Id="rId12" Type="http://schemas.openxmlformats.org/officeDocument/2006/relationships/hyperlink" Target="https://www.massey.ac.nz/student-life/pacific-massey/support-for-pacific-students-at-massey/centre-for-learner-success/" TargetMode="External"/><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hyperlink" Target="https://massey-nz.libcal.com/calendar/workshops?cid=11023&amp;t=g&amp;d=0000-00-00&amp;cal=11023&amp;inc=0"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s://www.massey.ac.nz/massey/student-life/services-and-resources/academic-skills-support/pre-reading/extramural-assignment-pre-reading-service.cfm" TargetMode="External"/><Relationship Id="rId10" Type="http://schemas.openxmlformats.org/officeDocument/2006/relationships/hyperlink" Target="http://owll.massey.ac.nz/index.php" TargetMode="External"/><Relationship Id="rId4" Type="http://schemas.openxmlformats.org/officeDocument/2006/relationships/hyperlink" Target="https://massey-nz.libcal.com/" TargetMode="External"/><Relationship Id="rId9" Type="http://schemas.openxmlformats.org/officeDocument/2006/relationships/hyperlink" Target="https://stream.massey.ac.nz/mod/forum/view.php?id=16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learnersuccess@massey.ac.nz" TargetMode="Externa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hyperlink" Target="https://massey-nz.libcal.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hyperlink" Target="https://owll.massey.ac.nz/about-OWLL/studyup-resources.php" TargetMode="External"/><Relationship Id="rId5" Type="http://schemas.openxmlformats.org/officeDocument/2006/relationships/hyperlink" Target="https://massey-nz.libcal.com/calendar?cid=11023&amp;t=g&amp;d=0000-00-00&amp;cal=11023&amp;inc=0" TargetMode="External"/><Relationship Id="rId4" Type="http://schemas.openxmlformats.org/officeDocument/2006/relationships/hyperlink" Target="https://owll.massey.ac.nz/about-OWLL/studyup.php"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turnitin.com/static/plagiarism-spectru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hyperlink" Target="https://www.turnitin.com/resources/plagiarism-spectrum-2-0"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p:txBody>
          <a:bodyPr>
            <a:normAutofit/>
          </a:bodyPr>
          <a:lstStyle/>
          <a:p>
            <a:r>
              <a:rPr lang="en-NZ" sz="6000" b="1" dirty="0">
                <a:latin typeface="+mj-lt"/>
              </a:rPr>
              <a:t>Academic integrity and how to avoid plagiarism</a:t>
            </a:r>
            <a:endParaRPr lang="en-NZ" dirty="0"/>
          </a:p>
        </p:txBody>
      </p:sp>
      <p:sp>
        <p:nvSpPr>
          <p:cNvPr id="4" name="TextBox 3">
            <a:extLst>
              <a:ext uri="{FF2B5EF4-FFF2-40B4-BE49-F238E27FC236}">
                <a16:creationId xmlns:a16="http://schemas.microsoft.com/office/drawing/2014/main" id="{52DB52F6-B0CD-7E0B-E08D-2798F37B9C58}"/>
              </a:ext>
            </a:extLst>
          </p:cNvPr>
          <p:cNvSpPr txBox="1"/>
          <p:nvPr/>
        </p:nvSpPr>
        <p:spPr>
          <a:xfrm>
            <a:off x="162886" y="4173172"/>
            <a:ext cx="10793136" cy="646331"/>
          </a:xfrm>
          <a:prstGeom prst="rect">
            <a:avLst/>
          </a:prstGeom>
          <a:noFill/>
        </p:spPr>
        <p:txBody>
          <a:bodyPr wrap="square">
            <a:spAutoFit/>
          </a:bodyPr>
          <a:lstStyle/>
          <a:p>
            <a:r>
              <a:rPr lang="en-US" sz="1800" i="1" dirty="0">
                <a:solidFill>
                  <a:srgbClr val="D9992F"/>
                </a:solidFill>
                <a:latin typeface="Arial" panose="020B0604020202020204" pitchFamily="34" charset="0"/>
                <a:cs typeface="Arial" panose="020B0604020202020204" pitchFamily="34" charset="0"/>
              </a:rPr>
              <a:t>For more information see: </a:t>
            </a:r>
            <a:r>
              <a:rPr lang="en-US" sz="1800" i="1" dirty="0">
                <a:solidFill>
                  <a:srgbClr val="D9992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http://owll.massey.ac.nz/referencing/plagiarism.php</a:t>
            </a:r>
            <a:r>
              <a:rPr lang="en-US" sz="1800" i="1" dirty="0">
                <a:solidFill>
                  <a:srgbClr val="D9992F"/>
                </a:solidFill>
                <a:latin typeface="Arial" panose="020B0604020202020204" pitchFamily="34" charset="0"/>
                <a:cs typeface="Arial" panose="020B0604020202020204" pitchFamily="34" charset="0"/>
              </a:rPr>
              <a:t> </a:t>
            </a:r>
          </a:p>
          <a:p>
            <a:r>
              <a:rPr lang="en-US" sz="1800" i="1" dirty="0">
                <a:solidFill>
                  <a:srgbClr val="D9992F"/>
                </a:solidFill>
                <a:latin typeface="Arial" panose="020B0604020202020204" pitchFamily="34" charset="0"/>
                <a:cs typeface="Arial" panose="020B0604020202020204" pitchFamily="34" charset="0"/>
              </a:rPr>
              <a:t>For information on academic integrity at Massey: </a:t>
            </a:r>
            <a:r>
              <a:rPr lang="en-US" sz="1800" i="1" dirty="0">
                <a:solidFill>
                  <a:srgbClr val="D9992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http://www.massey.ac.nz/?a59cf3326e</a:t>
            </a:r>
            <a:endParaRPr lang="en-US" sz="1800" dirty="0">
              <a:solidFill>
                <a:srgbClr val="D9992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0898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#1: Verdict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13506F2F-5430-ABE9-A79E-8B8ECD82C1C8}"/>
              </a:ext>
            </a:extLst>
          </p:cNvPr>
          <p:cNvSpPr txBox="1"/>
          <p:nvPr/>
        </p:nvSpPr>
        <p:spPr>
          <a:xfrm>
            <a:off x="674688" y="2316660"/>
            <a:ext cx="9993312" cy="2339102"/>
          </a:xfrm>
          <a:prstGeom prst="rect">
            <a:avLst/>
          </a:prstGeom>
          <a:noFill/>
        </p:spPr>
        <p:txBody>
          <a:bodyPr wrap="square" rtlCol="0">
            <a:spAutoFit/>
          </a:bodyPr>
          <a:lstStyle/>
          <a:p>
            <a:pPr lvl="0" defTabSz="914400" eaLnBrk="0" fontAlgn="base" hangingPunct="0">
              <a:spcBef>
                <a:spcPts val="1200"/>
              </a:spcBef>
              <a:spcAft>
                <a:spcPts val="1800"/>
              </a:spcAft>
              <a:buSzPct val="75000"/>
            </a:pPr>
            <a:r>
              <a:rPr lang="en-US" sz="2400" dirty="0">
                <a:solidFill>
                  <a:schemeClr val="bg1"/>
                </a:solidFill>
                <a:latin typeface="Arial" panose="020B0604020202020204" pitchFamily="34" charset="0"/>
                <a:ea typeface="ＭＳ Ｐゴシック" charset="0"/>
                <a:cs typeface="Arial" panose="020B0604020202020204" pitchFamily="34" charset="0"/>
              </a:rPr>
              <a:t>Sarah definitely </a:t>
            </a:r>
            <a:r>
              <a:rPr lang="en-US" sz="2400" dirty="0" err="1">
                <a:solidFill>
                  <a:schemeClr val="bg1"/>
                </a:solidFill>
                <a:latin typeface="Arial" panose="020B0604020202020204" pitchFamily="34" charset="0"/>
                <a:ea typeface="ＭＳ Ｐゴシック" charset="0"/>
                <a:cs typeface="Arial" panose="020B0604020202020204" pitchFamily="34" charset="0"/>
              </a:rPr>
              <a:t>plagiarised</a:t>
            </a:r>
            <a:endParaRPr lang="en-US" sz="2400" dirty="0">
              <a:solidFill>
                <a:schemeClr val="bg1"/>
              </a:solidFill>
              <a:latin typeface="Arial" panose="020B0604020202020204" pitchFamily="34" charset="0"/>
              <a:ea typeface="ＭＳ Ｐゴシック" charset="0"/>
              <a:cs typeface="Arial" panose="020B0604020202020204" pitchFamily="34" charset="0"/>
            </a:endParaRPr>
          </a:p>
          <a:p>
            <a:pPr marL="342900" indent="-342900" defTabSz="914400" eaLnBrk="0" fontAlgn="base" hangingPunct="0">
              <a:spcBef>
                <a:spcPts val="1200"/>
              </a:spcBef>
              <a:spcAft>
                <a:spcPts val="1800"/>
              </a:spcAft>
              <a:buSzPct val="75000"/>
              <a:buFont typeface="Arial" charset="0"/>
              <a:buChar char="•"/>
            </a:pPr>
            <a:r>
              <a:rPr lang="en-US" sz="2400" i="1" dirty="0">
                <a:solidFill>
                  <a:srgbClr val="FFC000"/>
                </a:solidFill>
                <a:latin typeface="Arial" panose="020B0604020202020204" pitchFamily="34" charset="0"/>
                <a:ea typeface="ＭＳ Ｐゴシック" charset="0"/>
                <a:cs typeface="Arial" panose="020B0604020202020204" pitchFamily="34" charset="0"/>
              </a:rPr>
              <a:t>But what about Emily?</a:t>
            </a:r>
          </a:p>
          <a:p>
            <a:pPr defTabSz="914400" eaLnBrk="0" fontAlgn="base" hangingPunct="0">
              <a:spcBef>
                <a:spcPts val="1200"/>
              </a:spcBef>
              <a:spcAft>
                <a:spcPts val="1800"/>
              </a:spcAft>
              <a:buSzPct val="75000"/>
            </a:pPr>
            <a:r>
              <a:rPr lang="en-US" sz="2400" dirty="0">
                <a:solidFill>
                  <a:prstClr val="white"/>
                </a:solidFill>
                <a:latin typeface="Arial" panose="020B0604020202020204" pitchFamily="34" charset="0"/>
                <a:ea typeface="ＭＳ Ｐゴシック" charset="0"/>
                <a:cs typeface="Arial" panose="020B0604020202020204" pitchFamily="34" charset="0"/>
              </a:rPr>
              <a:t>	Emily may also be </a:t>
            </a:r>
            <a:r>
              <a:rPr lang="en-US" sz="2400" dirty="0" err="1">
                <a:solidFill>
                  <a:prstClr val="white"/>
                </a:solidFill>
                <a:latin typeface="Arial" panose="020B0604020202020204" pitchFamily="34" charset="0"/>
                <a:ea typeface="ＭＳ Ｐゴシック" charset="0"/>
                <a:cs typeface="Arial" panose="020B0604020202020204" pitchFamily="34" charset="0"/>
              </a:rPr>
              <a:t>penalised</a:t>
            </a:r>
            <a:r>
              <a:rPr lang="en-US" sz="2400" dirty="0">
                <a:solidFill>
                  <a:prstClr val="white"/>
                </a:solidFill>
                <a:latin typeface="Arial" panose="020B0604020202020204" pitchFamily="34" charset="0"/>
                <a:ea typeface="ＭＳ Ｐゴシック" charset="0"/>
                <a:cs typeface="Arial" panose="020B0604020202020204" pitchFamily="34" charset="0"/>
              </a:rPr>
              <a:t> for collusion (students working 	together to deceive)</a:t>
            </a:r>
            <a:endParaRPr lang="en-US" sz="2400" dirty="0">
              <a:solidFill>
                <a:schemeClr val="bg1"/>
              </a:solidFill>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38099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#1: Penalty</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0C1AED72-76E6-7E59-4632-1499B5C01423}"/>
              </a:ext>
            </a:extLst>
          </p:cNvPr>
          <p:cNvSpPr txBox="1"/>
          <p:nvPr/>
        </p:nvSpPr>
        <p:spPr>
          <a:xfrm>
            <a:off x="675363" y="2478528"/>
            <a:ext cx="9155391" cy="1508105"/>
          </a:xfrm>
          <a:prstGeom prst="rect">
            <a:avLst/>
          </a:prstGeom>
          <a:noFill/>
        </p:spPr>
        <p:txBody>
          <a:bodyPr wrap="square" rtlCol="0">
            <a:spAutoFit/>
          </a:bodyPr>
          <a:lstStyle/>
          <a:p>
            <a:pPr marL="342900" lvl="0" indent="-342900" defTabSz="914400" eaLnBrk="0" fontAlgn="base" hangingPunct="0">
              <a:spcAft>
                <a:spcPts val="24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Will range from a warning to receiving a zero mark, to being put on the University Academic Misconduct Register (AMR)</a:t>
            </a:r>
          </a:p>
          <a:p>
            <a:pPr marL="342900" lvl="0" indent="-342900" defTabSz="914400" eaLnBrk="0" fontAlgn="base" hangingPunct="0">
              <a:spcAft>
                <a:spcPts val="6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Emily could also be put on the AMR</a:t>
            </a:r>
          </a:p>
        </p:txBody>
      </p:sp>
      <p:sp>
        <p:nvSpPr>
          <p:cNvPr id="6" name="Rectangle 5">
            <a:extLst>
              <a:ext uri="{FF2B5EF4-FFF2-40B4-BE49-F238E27FC236}">
                <a16:creationId xmlns:a16="http://schemas.microsoft.com/office/drawing/2014/main" id="{8EBD70A4-5A46-B66E-2ACB-316988082F52}"/>
              </a:ext>
            </a:extLst>
          </p:cNvPr>
          <p:cNvSpPr/>
          <p:nvPr/>
        </p:nvSpPr>
        <p:spPr>
          <a:xfrm>
            <a:off x="675363" y="4132821"/>
            <a:ext cx="8694044" cy="984885"/>
          </a:xfrm>
          <a:prstGeom prst="rect">
            <a:avLst/>
          </a:prstGeom>
        </p:spPr>
        <p:txBody>
          <a:bodyPr wrap="square">
            <a:spAutoFit/>
          </a:bodyPr>
          <a:lstStyle/>
          <a:p>
            <a:pPr lvl="0" defTabSz="914400" fontAlgn="base">
              <a:spcBef>
                <a:spcPct val="0"/>
              </a:spcBef>
              <a:spcAft>
                <a:spcPts val="1200"/>
              </a:spcAft>
              <a:buSzPct val="75000"/>
            </a:pPr>
            <a:endParaRPr lang="en-US" sz="2400" i="1" dirty="0">
              <a:solidFill>
                <a:srgbClr val="FFC000"/>
              </a:solidFill>
              <a:latin typeface="Arial" panose="020B0604020202020204" pitchFamily="34" charset="0"/>
              <a:ea typeface="ＭＳ Ｐゴシック" charset="0"/>
              <a:cs typeface="Arial" panose="020B0604020202020204" pitchFamily="34" charset="0"/>
            </a:endParaRPr>
          </a:p>
          <a:p>
            <a:pPr lvl="0" defTabSz="914400" fontAlgn="base">
              <a:spcBef>
                <a:spcPct val="0"/>
              </a:spcBef>
              <a:spcAft>
                <a:spcPts val="1200"/>
              </a:spcAft>
              <a:buSzPct val="75000"/>
            </a:pPr>
            <a:r>
              <a:rPr lang="en-US" sz="2400" i="1" dirty="0">
                <a:solidFill>
                  <a:srgbClr val="FFC000"/>
                </a:solidFill>
                <a:latin typeface="Arial" panose="020B0604020202020204" pitchFamily="34" charset="0"/>
                <a:ea typeface="ＭＳ Ｐゴシック" charset="0"/>
                <a:cs typeface="Arial" panose="020B0604020202020204" pitchFamily="34" charset="0"/>
              </a:rPr>
              <a:t>BUT: Helping is not plagiarism. </a:t>
            </a:r>
          </a:p>
        </p:txBody>
      </p:sp>
      <p:sp>
        <p:nvSpPr>
          <p:cNvPr id="7" name="Rectangle 6">
            <a:extLst>
              <a:ext uri="{FF2B5EF4-FFF2-40B4-BE49-F238E27FC236}">
                <a16:creationId xmlns:a16="http://schemas.microsoft.com/office/drawing/2014/main" id="{7DDB0F61-E02C-6360-E77D-BABBA2897921}"/>
              </a:ext>
            </a:extLst>
          </p:cNvPr>
          <p:cNvSpPr/>
          <p:nvPr/>
        </p:nvSpPr>
        <p:spPr>
          <a:xfrm>
            <a:off x="675362" y="4738357"/>
            <a:ext cx="9483705" cy="1169551"/>
          </a:xfrm>
          <a:prstGeom prst="rect">
            <a:avLst/>
          </a:prstGeom>
        </p:spPr>
        <p:txBody>
          <a:bodyPr wrap="square">
            <a:spAutoFit/>
          </a:bodyPr>
          <a:lstStyle/>
          <a:p>
            <a:pPr lvl="0" defTabSz="914400" fontAlgn="base">
              <a:spcBef>
                <a:spcPct val="0"/>
              </a:spcBef>
              <a:spcAft>
                <a:spcPts val="1200"/>
              </a:spcAft>
              <a:buSzPct val="75000"/>
            </a:pPr>
            <a:endParaRPr lang="en-US" sz="2000" i="1" dirty="0">
              <a:solidFill>
                <a:srgbClr val="FFC000"/>
              </a:solidFill>
              <a:latin typeface="Arial" panose="020B0604020202020204" pitchFamily="34" charset="0"/>
              <a:ea typeface="ＭＳ Ｐゴシック" charset="0"/>
              <a:cs typeface="Arial" panose="020B0604020202020204" pitchFamily="34" charset="0"/>
            </a:endParaRPr>
          </a:p>
          <a:p>
            <a:pPr lvl="0" defTabSz="914400" fontAlgn="base">
              <a:spcBef>
                <a:spcPct val="0"/>
              </a:spcBef>
              <a:spcAft>
                <a:spcPts val="1200"/>
              </a:spcAft>
              <a:buSzPct val="75000"/>
            </a:pPr>
            <a:r>
              <a:rPr lang="en-US" sz="2000" i="1" dirty="0">
                <a:solidFill>
                  <a:srgbClr val="FFC000"/>
                </a:solidFill>
                <a:latin typeface="Arial" panose="020B0604020202020204" pitchFamily="34" charset="0"/>
                <a:ea typeface="ＭＳ Ｐゴシック" charset="0"/>
                <a:cs typeface="Arial" panose="020B0604020202020204" pitchFamily="34" charset="0"/>
              </a:rPr>
              <a:t>It is OK for Emily to discuss the assignment with Sarah, clarify what is required, and help her formulate ideas.</a:t>
            </a:r>
          </a:p>
        </p:txBody>
      </p:sp>
    </p:spTree>
    <p:custDataLst>
      <p:tags r:id="rId1"/>
    </p:custDataLst>
    <p:extLst>
      <p:ext uri="{BB962C8B-B14F-4D97-AF65-F5344CB8AC3E}">
        <p14:creationId xmlns:p14="http://schemas.microsoft.com/office/powerpoint/2010/main" val="983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#2: Thomas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8" name="TextBox 7">
            <a:extLst>
              <a:ext uri="{FF2B5EF4-FFF2-40B4-BE49-F238E27FC236}">
                <a16:creationId xmlns:a16="http://schemas.microsoft.com/office/drawing/2014/main" id="{2C795883-E9F8-E0B6-4F4D-94CE89A17109}"/>
              </a:ext>
            </a:extLst>
          </p:cNvPr>
          <p:cNvSpPr txBox="1"/>
          <p:nvPr/>
        </p:nvSpPr>
        <p:spPr>
          <a:xfrm>
            <a:off x="768211" y="4547126"/>
            <a:ext cx="8832989" cy="1015663"/>
          </a:xfrm>
          <a:prstGeom prst="rect">
            <a:avLst/>
          </a:prstGeom>
          <a:noFill/>
        </p:spPr>
        <p:txBody>
          <a:bodyPr wrap="square" rtlCol="0">
            <a:spAutoFit/>
          </a:bodyPr>
          <a:lstStyle/>
          <a:p>
            <a:r>
              <a:rPr lang="en-NZ" sz="2000" b="1" i="1" dirty="0">
                <a:solidFill>
                  <a:srgbClr val="D9992F"/>
                </a:solidFill>
                <a:latin typeface="Arial" panose="020B0604020202020204" pitchFamily="34" charset="0"/>
                <a:ea typeface="ＭＳ Ｐゴシック" charset="0"/>
                <a:cs typeface="Arial" pitchFamily="34" charset="0"/>
              </a:rPr>
              <a:t>Is this plagiarism? </a:t>
            </a:r>
          </a:p>
          <a:p>
            <a:endParaRPr lang="en-NZ" sz="2000" b="1" i="1" dirty="0">
              <a:solidFill>
                <a:srgbClr val="D9992F"/>
              </a:solidFill>
              <a:latin typeface="Arial" panose="020B0604020202020204" pitchFamily="34" charset="0"/>
              <a:ea typeface="ＭＳ Ｐゴシック" charset="0"/>
              <a:cs typeface="Arial" pitchFamily="34" charset="0"/>
            </a:endParaRPr>
          </a:p>
          <a:p>
            <a:r>
              <a:rPr lang="en-NZ" sz="2000" dirty="0">
                <a:solidFill>
                  <a:srgbClr val="D9992F"/>
                </a:solidFill>
                <a:latin typeface="Arial" panose="020B0604020202020204" pitchFamily="34" charset="0"/>
                <a:ea typeface="ＭＳ Ｐゴシック" charset="0"/>
                <a:cs typeface="Arial" panose="020B0604020202020204" pitchFamily="34" charset="0"/>
              </a:rPr>
              <a:t>(Write ‘yes’ or ‘no’ in chat</a:t>
            </a:r>
            <a:r>
              <a:rPr lang="en-NZ" dirty="0">
                <a:solidFill>
                  <a:srgbClr val="D9992F"/>
                </a:solidFill>
                <a:latin typeface="Arial" panose="020B0604020202020204" pitchFamily="34" charset="0"/>
                <a:ea typeface="ＭＳ Ｐゴシック" charset="0"/>
                <a:cs typeface="Arial" panose="020B0604020202020204" pitchFamily="34" charset="0"/>
              </a:rPr>
              <a:t>)</a:t>
            </a:r>
            <a:endParaRPr lang="en-NZ" sz="2000" b="1" i="1" dirty="0">
              <a:solidFill>
                <a:srgbClr val="D9992F"/>
              </a:solidFill>
              <a:latin typeface="Arial" panose="020B0604020202020204" pitchFamily="34" charset="0"/>
              <a:ea typeface="ＭＳ Ｐゴシック" charset="0"/>
              <a:cs typeface="Arial" pitchFamily="34" charset="0"/>
            </a:endParaRPr>
          </a:p>
        </p:txBody>
      </p:sp>
      <p:sp>
        <p:nvSpPr>
          <p:cNvPr id="2" name="TextBox 1">
            <a:extLst>
              <a:ext uri="{FF2B5EF4-FFF2-40B4-BE49-F238E27FC236}">
                <a16:creationId xmlns:a16="http://schemas.microsoft.com/office/drawing/2014/main" id="{0943A3D8-9271-24D9-C40E-B451686F1648}"/>
              </a:ext>
            </a:extLst>
          </p:cNvPr>
          <p:cNvSpPr txBox="1"/>
          <p:nvPr/>
        </p:nvSpPr>
        <p:spPr>
          <a:xfrm>
            <a:off x="675363" y="2101326"/>
            <a:ext cx="9155391" cy="2123658"/>
          </a:xfrm>
          <a:prstGeom prst="rect">
            <a:avLst/>
          </a:prstGeom>
          <a:noFill/>
        </p:spPr>
        <p:txBody>
          <a:bodyPr wrap="square" rtlCol="0">
            <a:spAutoFit/>
          </a:bodyPr>
          <a:lstStyle/>
          <a:p>
            <a:pPr lvl="0" algn="just" defTabSz="914400" fontAlgn="base">
              <a:spcBef>
                <a:spcPct val="20000"/>
              </a:spcBef>
              <a:spcAft>
                <a:spcPts val="1200"/>
              </a:spcAft>
              <a:buSzPct val="75000"/>
            </a:pPr>
            <a:r>
              <a:rPr lang="en-NZ" sz="2200" dirty="0">
                <a:solidFill>
                  <a:prstClr val="white"/>
                </a:solidFill>
                <a:latin typeface="Arial" pitchFamily="34" charset="0"/>
                <a:ea typeface="ＭＳ Ｐゴシック" charset="0"/>
                <a:cs typeface="Arial" pitchFamily="34" charset="0"/>
              </a:rPr>
              <a:t>Thomas found a lot of information for his assignment online. He felt he was pushed for time, and wanted to do well, so he cut and pasted a lot of the description and details  from various websites into his essay. He did say where he got his information (by using in-text citations), but he used exact sentences and paragraphs without putting them in his own words. </a:t>
            </a:r>
          </a:p>
        </p:txBody>
      </p:sp>
    </p:spTree>
    <p:custDataLst>
      <p:tags r:id="rId1"/>
    </p:custDataLst>
    <p:extLst>
      <p:ext uri="{BB962C8B-B14F-4D97-AF65-F5344CB8AC3E}">
        <p14:creationId xmlns:p14="http://schemas.microsoft.com/office/powerpoint/2010/main" val="20039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#2: Verdict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66275954-24B9-D5FF-38C6-C5961FFC32B3}"/>
              </a:ext>
            </a:extLst>
          </p:cNvPr>
          <p:cNvSpPr txBox="1"/>
          <p:nvPr/>
        </p:nvSpPr>
        <p:spPr>
          <a:xfrm>
            <a:off x="768210" y="2247361"/>
            <a:ext cx="9155391" cy="3354765"/>
          </a:xfrm>
          <a:prstGeom prst="rect">
            <a:avLst/>
          </a:prstGeom>
          <a:noFill/>
        </p:spPr>
        <p:txBody>
          <a:bodyPr wrap="square" rtlCol="0">
            <a:spAutoFit/>
          </a:bodyPr>
          <a:lstStyle/>
          <a:p>
            <a:pPr lvl="0" defTabSz="914400" eaLnBrk="0" fontAlgn="base" hangingPunct="0">
              <a:spcBef>
                <a:spcPts val="1200"/>
              </a:spcBef>
              <a:spcAft>
                <a:spcPts val="1800"/>
              </a:spcAft>
              <a:buSzPct val="75000"/>
            </a:pPr>
            <a:r>
              <a:rPr lang="en-US" sz="2400" dirty="0">
                <a:solidFill>
                  <a:schemeClr val="bg1"/>
                </a:solidFill>
                <a:latin typeface="Arial" panose="020B0604020202020204" pitchFamily="34" charset="0"/>
                <a:ea typeface="ＭＳ Ｐゴシック" charset="0"/>
                <a:cs typeface="Arial" panose="020B0604020202020204" pitchFamily="34" charset="0"/>
              </a:rPr>
              <a:t>Definitely plagiarism</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Information that is copied word for word from somewhere else must be placed in quotation marks</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It is preferable to paraphrase the information</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If using three words in a row from somewhere else, paraphrase or put in quotation marks</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Even when paraphrasing, cite the source</a:t>
            </a:r>
            <a:endParaRPr lang="en-US" sz="2800" dirty="0">
              <a:solidFill>
                <a:schemeClr val="bg1"/>
              </a:solidFill>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25524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#3: Taylor</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8" name="TextBox 7">
            <a:extLst>
              <a:ext uri="{FF2B5EF4-FFF2-40B4-BE49-F238E27FC236}">
                <a16:creationId xmlns:a16="http://schemas.microsoft.com/office/drawing/2014/main" id="{2C795883-E9F8-E0B6-4F4D-94CE89A17109}"/>
              </a:ext>
            </a:extLst>
          </p:cNvPr>
          <p:cNvSpPr txBox="1"/>
          <p:nvPr/>
        </p:nvSpPr>
        <p:spPr>
          <a:xfrm>
            <a:off x="768211" y="4547126"/>
            <a:ext cx="8832989" cy="1015663"/>
          </a:xfrm>
          <a:prstGeom prst="rect">
            <a:avLst/>
          </a:prstGeom>
          <a:noFill/>
        </p:spPr>
        <p:txBody>
          <a:bodyPr wrap="square" rtlCol="0">
            <a:spAutoFit/>
          </a:bodyPr>
          <a:lstStyle/>
          <a:p>
            <a:r>
              <a:rPr lang="en-NZ" sz="2000" b="1" i="1" dirty="0">
                <a:solidFill>
                  <a:srgbClr val="D9992F"/>
                </a:solidFill>
                <a:latin typeface="Arial" panose="020B0604020202020204" pitchFamily="34" charset="0"/>
                <a:ea typeface="ＭＳ Ｐゴシック" charset="0"/>
                <a:cs typeface="Arial" pitchFamily="34" charset="0"/>
              </a:rPr>
              <a:t>Was this plagiarism? </a:t>
            </a:r>
          </a:p>
          <a:p>
            <a:endParaRPr lang="en-NZ" sz="2000" b="1" i="1" dirty="0">
              <a:solidFill>
                <a:srgbClr val="D9992F"/>
              </a:solidFill>
              <a:latin typeface="Arial" panose="020B0604020202020204" pitchFamily="34" charset="0"/>
              <a:ea typeface="ＭＳ Ｐゴシック" charset="0"/>
              <a:cs typeface="Arial" pitchFamily="34" charset="0"/>
            </a:endParaRPr>
          </a:p>
          <a:p>
            <a:r>
              <a:rPr lang="en-NZ" sz="2000" dirty="0">
                <a:solidFill>
                  <a:srgbClr val="D9992F"/>
                </a:solidFill>
                <a:latin typeface="Arial" panose="020B0604020202020204" pitchFamily="34" charset="0"/>
                <a:ea typeface="ＭＳ Ｐゴシック" charset="0"/>
                <a:cs typeface="Arial" panose="020B0604020202020204" pitchFamily="34" charset="0"/>
              </a:rPr>
              <a:t>(Write ‘yes’ or ‘no’ in chat</a:t>
            </a:r>
            <a:r>
              <a:rPr lang="en-NZ" dirty="0">
                <a:solidFill>
                  <a:srgbClr val="D9992F"/>
                </a:solidFill>
                <a:latin typeface="Arial" panose="020B0604020202020204" pitchFamily="34" charset="0"/>
                <a:ea typeface="ＭＳ Ｐゴシック" charset="0"/>
                <a:cs typeface="Arial" panose="020B0604020202020204" pitchFamily="34" charset="0"/>
              </a:rPr>
              <a:t>)</a:t>
            </a:r>
            <a:endParaRPr lang="en-NZ" sz="2000" b="1" i="1" dirty="0">
              <a:solidFill>
                <a:srgbClr val="D9992F"/>
              </a:solidFill>
              <a:latin typeface="Arial" panose="020B0604020202020204" pitchFamily="34" charset="0"/>
              <a:ea typeface="ＭＳ Ｐゴシック" charset="0"/>
              <a:cs typeface="Arial" pitchFamily="34" charset="0"/>
            </a:endParaRPr>
          </a:p>
        </p:txBody>
      </p:sp>
      <p:sp>
        <p:nvSpPr>
          <p:cNvPr id="5" name="TextBox 4">
            <a:extLst>
              <a:ext uri="{FF2B5EF4-FFF2-40B4-BE49-F238E27FC236}">
                <a16:creationId xmlns:a16="http://schemas.microsoft.com/office/drawing/2014/main" id="{F820FD84-BD53-A0B5-C81D-6E80DAD5DBA5}"/>
              </a:ext>
            </a:extLst>
          </p:cNvPr>
          <p:cNvSpPr txBox="1"/>
          <p:nvPr/>
        </p:nvSpPr>
        <p:spPr>
          <a:xfrm>
            <a:off x="675363" y="2015578"/>
            <a:ext cx="9155391" cy="2462213"/>
          </a:xfrm>
          <a:prstGeom prst="rect">
            <a:avLst/>
          </a:prstGeom>
          <a:noFill/>
        </p:spPr>
        <p:txBody>
          <a:bodyPr wrap="square" rtlCol="0">
            <a:spAutoFit/>
          </a:bodyPr>
          <a:lstStyle/>
          <a:p>
            <a:pPr lvl="0" defTabSz="914400" fontAlgn="base">
              <a:spcBef>
                <a:spcPct val="20000"/>
              </a:spcBef>
              <a:spcAft>
                <a:spcPts val="1800"/>
              </a:spcAft>
              <a:buSzPct val="75000"/>
            </a:pPr>
            <a:r>
              <a:rPr lang="en-NZ" sz="2200" dirty="0">
                <a:solidFill>
                  <a:prstClr val="white"/>
                </a:solidFill>
                <a:latin typeface="Arial" pitchFamily="34" charset="0"/>
                <a:ea typeface="ＭＳ Ｐゴシック" charset="0"/>
                <a:cs typeface="Arial" pitchFamily="34" charset="0"/>
              </a:rPr>
              <a:t>Taylor wrote her essay based on the notes she had taken from different sources. She referenced some of the information, but couldn’t remember where she got it all from. When she was taking notes, she also mostly wrote down, word-for-word, what she had read, interspersed with a few comments of her own. When she submitted her essay to Turnitin, it came back with a high percentage of matches. Taylor was distraught.</a:t>
            </a:r>
          </a:p>
        </p:txBody>
      </p:sp>
    </p:spTree>
    <p:custDataLst>
      <p:tags r:id="rId1"/>
    </p:custDataLst>
    <p:extLst>
      <p:ext uri="{BB962C8B-B14F-4D97-AF65-F5344CB8AC3E}">
        <p14:creationId xmlns:p14="http://schemas.microsoft.com/office/powerpoint/2010/main" val="26190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#3: Verdict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5BC299C9-1712-AB8B-22F4-18B88C47771A}"/>
              </a:ext>
            </a:extLst>
          </p:cNvPr>
          <p:cNvSpPr txBox="1"/>
          <p:nvPr/>
        </p:nvSpPr>
        <p:spPr>
          <a:xfrm>
            <a:off x="768210" y="2643479"/>
            <a:ext cx="9155391" cy="1954381"/>
          </a:xfrm>
          <a:prstGeom prst="rect">
            <a:avLst/>
          </a:prstGeom>
          <a:noFill/>
        </p:spPr>
        <p:txBody>
          <a:bodyPr wrap="square" rtlCol="0">
            <a:spAutoFit/>
          </a:bodyPr>
          <a:lstStyle/>
          <a:p>
            <a:pPr marL="342900" lvl="0" indent="-342900" defTabSz="914400" eaLnBrk="0" fontAlgn="base" hangingPunct="0">
              <a:spcBef>
                <a:spcPts val="1200"/>
              </a:spcBef>
              <a:spcAft>
                <a:spcPts val="18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Yes. Inadvertent plagiarism is still plagiarism</a:t>
            </a:r>
          </a:p>
          <a:p>
            <a:pPr marL="800100" lvl="1" indent="-342900" defTabSz="914400" eaLnBrk="0" fontAlgn="base" hangingPunct="0">
              <a:spcBef>
                <a:spcPts val="1200"/>
              </a:spcBef>
              <a:spcAft>
                <a:spcPts val="1800"/>
              </a:spcAft>
              <a:buSzPct val="75000"/>
              <a:buFont typeface="Arial" panose="020B0604020202020204" pitchFamily="34"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Taylor could have avoided this by taking better notes, so she knows which are her own words, and which are from other sources</a:t>
            </a:r>
          </a:p>
        </p:txBody>
      </p:sp>
    </p:spTree>
    <p:custDataLst>
      <p:tags r:id="rId1"/>
    </p:custDataLst>
    <p:extLst>
      <p:ext uri="{BB962C8B-B14F-4D97-AF65-F5344CB8AC3E}">
        <p14:creationId xmlns:p14="http://schemas.microsoft.com/office/powerpoint/2010/main" val="8067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Three ways to avoid plagiarism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BC51E7F2-3C0A-379B-73F2-0126EB58B577}"/>
              </a:ext>
            </a:extLst>
          </p:cNvPr>
          <p:cNvSpPr txBox="1"/>
          <p:nvPr/>
        </p:nvSpPr>
        <p:spPr>
          <a:xfrm>
            <a:off x="674688" y="2300862"/>
            <a:ext cx="9155391" cy="3373231"/>
          </a:xfrm>
          <a:prstGeom prst="rect">
            <a:avLst/>
          </a:prstGeom>
          <a:noFill/>
        </p:spPr>
        <p:txBody>
          <a:bodyPr wrap="square" rtlCol="0">
            <a:spAutoFit/>
          </a:bodyPr>
          <a:lstStyle/>
          <a:p>
            <a:pPr marL="457200" lvl="0" indent="-457200" defTabSz="914400" eaLnBrk="0" fontAlgn="base" hangingPunct="0">
              <a:spcBef>
                <a:spcPct val="20000"/>
              </a:spcBef>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Reference information correctly:</a:t>
            </a:r>
          </a:p>
          <a:p>
            <a:pPr marL="857250" lvl="1" indent="-457200" defTabSz="914400" eaLnBrk="0" fontAlgn="base" hangingPunct="0">
              <a:spcBef>
                <a:spcPct val="20000"/>
              </a:spcBef>
              <a:spcAft>
                <a:spcPts val="12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When in doubt, cite sources</a:t>
            </a:r>
          </a:p>
          <a:p>
            <a:pPr marL="857250" lvl="1" indent="-457200" defTabSz="914400" eaLnBrk="0" fontAlgn="base" hangingPunct="0">
              <a:spcBef>
                <a:spcPct val="20000"/>
              </a:spcBef>
              <a:spcAft>
                <a:spcPts val="12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Make it clear </a:t>
            </a:r>
            <a:r>
              <a:rPr lang="en-NZ" sz="2400" b="1" dirty="0">
                <a:solidFill>
                  <a:prstClr val="white"/>
                </a:solidFill>
                <a:latin typeface="Arial" pitchFamily="34" charset="0"/>
                <a:cs typeface="Arial" pitchFamily="34" charset="0"/>
              </a:rPr>
              <a:t>who</a:t>
            </a:r>
            <a:r>
              <a:rPr lang="en-NZ" sz="2400" dirty="0">
                <a:solidFill>
                  <a:prstClr val="white"/>
                </a:solidFill>
                <a:latin typeface="Arial" pitchFamily="34" charset="0"/>
                <a:cs typeface="Arial" pitchFamily="34" charset="0"/>
              </a:rPr>
              <a:t> said </a:t>
            </a:r>
            <a:r>
              <a:rPr lang="en-NZ" sz="2400" b="1" dirty="0">
                <a:solidFill>
                  <a:prstClr val="white"/>
                </a:solidFill>
                <a:latin typeface="Arial" pitchFamily="34" charset="0"/>
                <a:cs typeface="Arial" pitchFamily="34" charset="0"/>
              </a:rPr>
              <a:t>what</a:t>
            </a:r>
            <a:endParaRPr lang="en-NZ" sz="2400" dirty="0">
              <a:solidFill>
                <a:prstClr val="white"/>
              </a:solidFill>
              <a:latin typeface="Arial" pitchFamily="34" charset="0"/>
              <a:cs typeface="Arial" pitchFamily="34" charset="0"/>
            </a:endParaRPr>
          </a:p>
          <a:p>
            <a:pPr marL="457200" lvl="0" indent="-457200" defTabSz="914400" eaLnBrk="0" fontAlgn="base" hangingPunct="0">
              <a:spcBef>
                <a:spcPct val="20000"/>
              </a:spcBef>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Paraphrase </a:t>
            </a:r>
          </a:p>
          <a:p>
            <a:pPr marL="857250" lvl="1" indent="-457200" defTabSz="914400" eaLnBrk="0" fontAlgn="base" hangingPunct="0">
              <a:spcBef>
                <a:spcPct val="20000"/>
              </a:spcBef>
              <a:spcAft>
                <a:spcPts val="1200"/>
              </a:spcAft>
              <a:buSzPct val="75000"/>
              <a:buFont typeface="Arial" charset="0"/>
              <a:buChar char="–"/>
            </a:pPr>
            <a:r>
              <a:rPr lang="en-NZ" sz="2000" dirty="0">
                <a:solidFill>
                  <a:prstClr val="white"/>
                </a:solidFill>
                <a:latin typeface="Arial" pitchFamily="34" charset="0"/>
                <a:cs typeface="Arial" pitchFamily="34" charset="0"/>
              </a:rPr>
              <a:t>(use your own words to explain ideas)</a:t>
            </a:r>
          </a:p>
          <a:p>
            <a:pPr marL="457200" lvl="0" indent="-457200" defTabSz="914400" eaLnBrk="0" fontAlgn="base" hangingPunct="0">
              <a:spcBef>
                <a:spcPct val="20000"/>
              </a:spcBef>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Take good notes</a:t>
            </a:r>
          </a:p>
        </p:txBody>
      </p:sp>
    </p:spTree>
    <p:custDataLst>
      <p:tags r:id="rId1"/>
    </p:custDataLst>
    <p:extLst>
      <p:ext uri="{BB962C8B-B14F-4D97-AF65-F5344CB8AC3E}">
        <p14:creationId xmlns:p14="http://schemas.microsoft.com/office/powerpoint/2010/main" val="9663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Who said what?</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01B34942-C6E8-6BC4-EDCA-1285149638C3}"/>
              </a:ext>
            </a:extLst>
          </p:cNvPr>
          <p:cNvSpPr txBox="1"/>
          <p:nvPr/>
        </p:nvSpPr>
        <p:spPr>
          <a:xfrm>
            <a:off x="653915" y="2558693"/>
            <a:ext cx="9155391" cy="2853089"/>
          </a:xfrm>
          <a:prstGeom prst="rect">
            <a:avLst/>
          </a:prstGeom>
          <a:noFill/>
        </p:spPr>
        <p:txBody>
          <a:bodyPr wrap="square" rtlCol="0">
            <a:spAutoFit/>
          </a:bodyPr>
          <a:lstStyle/>
          <a:p>
            <a:pPr marL="342900" lvl="0" indent="-342900" defTabSz="914400" eaLnBrk="0" fontAlgn="base" hangingPunct="0">
              <a:spcBef>
                <a:spcPct val="20000"/>
              </a:spcBef>
              <a:spcAft>
                <a:spcPts val="18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Typically in-text citations in the body of your essay or report look like this:</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400" dirty="0">
                <a:solidFill>
                  <a:prstClr val="white"/>
                </a:solidFill>
                <a:latin typeface="Arial" panose="020B0604020202020204" pitchFamily="34" charset="0"/>
                <a:ea typeface="ＭＳ Ｐゴシック" charset="0"/>
                <a:cs typeface="Arial" panose="020B0604020202020204" pitchFamily="34" charset="0"/>
              </a:rPr>
              <a:t>According to Smith (2011), the best source of…</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400" dirty="0">
                <a:solidFill>
                  <a:prstClr val="white"/>
                </a:solidFill>
                <a:latin typeface="Arial" panose="020B0604020202020204" pitchFamily="34" charset="0"/>
                <a:ea typeface="ＭＳ Ｐゴシック" charset="0"/>
                <a:cs typeface="Arial" panose="020B0604020202020204" pitchFamily="34" charset="0"/>
              </a:rPr>
              <a:t>… was the case (Smith, 2011).</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400" dirty="0">
                <a:solidFill>
                  <a:prstClr val="white"/>
                </a:solidFill>
                <a:latin typeface="Arial" panose="020B0604020202020204" pitchFamily="34" charset="0"/>
                <a:ea typeface="ＭＳ Ｐゴシック" charset="0"/>
                <a:cs typeface="Arial" panose="020B0604020202020204" pitchFamily="34" charset="0"/>
              </a:rPr>
              <a:t>According to Smith (2011), “the ultimate source is…” (p. 11).</a:t>
            </a:r>
            <a:endParaRPr lang="en-NZ" sz="3200" dirty="0">
              <a:solidFill>
                <a:schemeClr val="bg1"/>
              </a:solidFill>
            </a:endParaRPr>
          </a:p>
        </p:txBody>
      </p:sp>
      <p:sp>
        <p:nvSpPr>
          <p:cNvPr id="6" name="TextBox 5">
            <a:extLst>
              <a:ext uri="{FF2B5EF4-FFF2-40B4-BE49-F238E27FC236}">
                <a16:creationId xmlns:a16="http://schemas.microsoft.com/office/drawing/2014/main" id="{1760E28F-220C-E6E7-23B7-3A010772B9DF}"/>
              </a:ext>
            </a:extLst>
          </p:cNvPr>
          <p:cNvSpPr txBox="1"/>
          <p:nvPr/>
        </p:nvSpPr>
        <p:spPr>
          <a:xfrm>
            <a:off x="-1" y="5837810"/>
            <a:ext cx="10577517" cy="400110"/>
          </a:xfrm>
          <a:prstGeom prst="rect">
            <a:avLst/>
          </a:prstGeom>
          <a:solidFill>
            <a:schemeClr val="accent1">
              <a:lumMod val="75000"/>
            </a:schemeClr>
          </a:solidFill>
        </p:spPr>
        <p:txBody>
          <a:bodyPr wrap="square">
            <a:spAutoFit/>
          </a:bodyPr>
          <a:lstStyle/>
          <a:p>
            <a:pPr algn="ctr" defTabSz="253451">
              <a:defRPr/>
            </a:pPr>
            <a:r>
              <a:rPr lang="en-NZ" sz="2000" i="1" dirty="0">
                <a:solidFill>
                  <a:schemeClr val="bg1"/>
                </a:solidFill>
                <a:latin typeface="Calibri"/>
                <a:ea typeface="ＭＳ Ｐゴシック" pitchFamily="68" charset="-128"/>
                <a:cs typeface="+mn-cs"/>
              </a:rPr>
              <a:t>For referencing guidance, check out the upcoming ‘How to Reference’ session &amp; </a:t>
            </a:r>
            <a:r>
              <a:rPr lang="en-NZ" sz="2000" i="1" dirty="0">
                <a:solidFill>
                  <a:schemeClr val="bg1"/>
                </a:solidFill>
                <a:latin typeface="Calibri"/>
                <a:ea typeface="ＭＳ Ｐゴシック" pitchFamily="68" charset="-128"/>
                <a:cs typeface="+mn-cs"/>
                <a:hlinkClick r:id="rId4">
                  <a:extLst>
                    <a:ext uri="{A12FA001-AC4F-418D-AE19-62706E023703}">
                      <ahyp:hlinkClr xmlns:ahyp="http://schemas.microsoft.com/office/drawing/2018/hyperlinkcolor" val="tx"/>
                    </a:ext>
                  </a:extLst>
                </a:hlinkClick>
              </a:rPr>
              <a:t>APA Interactive</a:t>
            </a:r>
            <a:endParaRPr lang="en-NZ" sz="2000" i="1" dirty="0">
              <a:solidFill>
                <a:schemeClr val="bg1"/>
              </a:solidFill>
              <a:latin typeface="Calibri"/>
              <a:ea typeface="ＭＳ Ｐゴシック" pitchFamily="68" charset="-128"/>
              <a:cs typeface="+mn-cs"/>
            </a:endParaRPr>
          </a:p>
        </p:txBody>
      </p:sp>
    </p:spTree>
    <p:custDataLst>
      <p:tags r:id="rId1"/>
    </p:custDataLst>
    <p:extLst>
      <p:ext uri="{BB962C8B-B14F-4D97-AF65-F5344CB8AC3E}">
        <p14:creationId xmlns:p14="http://schemas.microsoft.com/office/powerpoint/2010/main" val="5501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When to provide a reference</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E863F11F-BDA5-CE5C-F217-71711CBFE49C}"/>
              </a:ext>
            </a:extLst>
          </p:cNvPr>
          <p:cNvSpPr txBox="1"/>
          <p:nvPr/>
        </p:nvSpPr>
        <p:spPr>
          <a:xfrm>
            <a:off x="674688" y="2478461"/>
            <a:ext cx="9473863" cy="3357842"/>
          </a:xfrm>
          <a:prstGeom prst="rect">
            <a:avLst/>
          </a:prstGeom>
          <a:noFill/>
        </p:spPr>
        <p:txBody>
          <a:bodyPr wrap="square" rtlCol="0">
            <a:spAutoFit/>
          </a:bodyPr>
          <a:lstStyle/>
          <a:p>
            <a:pPr marL="342900" lvl="0" indent="-342900" defTabSz="914400" eaLnBrk="0" fontAlgn="base" hangingPunct="0">
              <a:spcBef>
                <a:spcPct val="20000"/>
              </a:spcBef>
              <a:spcAft>
                <a:spcPts val="1800"/>
              </a:spcAft>
              <a:buSzPct val="75000"/>
              <a:buFont typeface="Arial" charset="0"/>
              <a:buChar char="•"/>
            </a:pPr>
            <a:r>
              <a:rPr lang="en-US" sz="2200" dirty="0">
                <a:solidFill>
                  <a:prstClr val="white"/>
                </a:solidFill>
                <a:latin typeface="Arial" panose="020B0604020202020204" pitchFamily="34" charset="0"/>
                <a:ea typeface="ＭＳ Ｐゴシック" charset="0"/>
                <a:cs typeface="Arial" panose="020B0604020202020204" pitchFamily="34" charset="0"/>
              </a:rPr>
              <a:t>Whenever you use words, facts, ideas, theories, or interpretations from other sources:</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200" dirty="0">
                <a:solidFill>
                  <a:prstClr val="white"/>
                </a:solidFill>
                <a:latin typeface="Arial" panose="020B0604020202020204" pitchFamily="34" charset="0"/>
                <a:ea typeface="ＭＳ Ｐゴシック" charset="0"/>
                <a:cs typeface="Arial" panose="020B0604020202020204" pitchFamily="34" charset="0"/>
              </a:rPr>
              <a:t>Copy exact words from book, journal articles, or other sources (quotation)</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200" dirty="0">
                <a:solidFill>
                  <a:prstClr val="white"/>
                </a:solidFill>
                <a:latin typeface="Arial" panose="020B0604020202020204" pitchFamily="34" charset="0"/>
                <a:ea typeface="ＭＳ Ｐゴシック" charset="0"/>
                <a:cs typeface="Arial" panose="020B0604020202020204" pitchFamily="34" charset="0"/>
              </a:rPr>
              <a:t>Use an idea or fact from an outside source, even if you haven’t used their exact wording (paraphrasing/summarizing)</a:t>
            </a:r>
          </a:p>
          <a:p>
            <a:pPr marL="342900" lvl="0" indent="-342900" defTabSz="914400" eaLnBrk="0" fontAlgn="base" hangingPunct="0">
              <a:spcBef>
                <a:spcPct val="20000"/>
              </a:spcBef>
              <a:spcAft>
                <a:spcPts val="1800"/>
              </a:spcAft>
              <a:buSzPct val="75000"/>
              <a:buFont typeface="Arial" panose="020B0604020202020204" pitchFamily="34" charset="0"/>
              <a:buChar char="•"/>
            </a:pPr>
            <a:r>
              <a:rPr lang="en-US" sz="2200" dirty="0">
                <a:solidFill>
                  <a:prstClr val="white"/>
                </a:solidFill>
                <a:latin typeface="Arial" panose="020B0604020202020204" pitchFamily="34" charset="0"/>
                <a:ea typeface="ＭＳ Ｐゴシック" charset="0"/>
                <a:cs typeface="Arial" panose="020B0604020202020204" pitchFamily="34" charset="0"/>
              </a:rPr>
              <a:t>Exception: if information is widely known, and is not disputed by anyone</a:t>
            </a:r>
          </a:p>
        </p:txBody>
      </p:sp>
    </p:spTree>
    <p:custDataLst>
      <p:tags r:id="rId1"/>
    </p:custDataLst>
    <p:extLst>
      <p:ext uri="{BB962C8B-B14F-4D97-AF65-F5344CB8AC3E}">
        <p14:creationId xmlns:p14="http://schemas.microsoft.com/office/powerpoint/2010/main" val="26882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What is paraphrasing?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90CF032D-B312-CDD8-10F3-A64E88DB5E52}"/>
              </a:ext>
            </a:extLst>
          </p:cNvPr>
          <p:cNvSpPr txBox="1"/>
          <p:nvPr/>
        </p:nvSpPr>
        <p:spPr>
          <a:xfrm>
            <a:off x="768211" y="2883097"/>
            <a:ext cx="10178212" cy="1581972"/>
          </a:xfrm>
          <a:prstGeom prst="rect">
            <a:avLst/>
          </a:prstGeom>
          <a:noFill/>
        </p:spPr>
        <p:txBody>
          <a:bodyPr wrap="square" rtlCol="0">
            <a:spAutoFit/>
          </a:bodyPr>
          <a:lstStyle/>
          <a:p>
            <a:pPr marL="342900" lvl="0" indent="-342900" defTabSz="914400" eaLnBrk="0" fontAlgn="base" hangingPunct="0">
              <a:spcBef>
                <a:spcPct val="20000"/>
              </a:spcBef>
              <a:spcAft>
                <a:spcPts val="24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“Paraphrasing means to restate information using different words” (OWLL, 2012)</a:t>
            </a:r>
          </a:p>
          <a:p>
            <a:pPr marL="342900" lvl="0" indent="-342900" defTabSz="914400" eaLnBrk="0" fontAlgn="base" hangingPunct="0">
              <a:spcBef>
                <a:spcPct val="20000"/>
              </a:spcBef>
              <a:spcAft>
                <a:spcPts val="12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Using your own words to explain what someone else said</a:t>
            </a:r>
          </a:p>
        </p:txBody>
      </p:sp>
    </p:spTree>
    <p:custDataLst>
      <p:tags r:id="rId1"/>
    </p:custDataLst>
    <p:extLst>
      <p:ext uri="{BB962C8B-B14F-4D97-AF65-F5344CB8AC3E}">
        <p14:creationId xmlns:p14="http://schemas.microsoft.com/office/powerpoint/2010/main" val="5767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Learning Outcomes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223613"/>
            <a:ext cx="9144000" cy="2885281"/>
          </a:xfrm>
        </p:spPr>
        <p:txBody>
          <a:bodyPr>
            <a:normAutofit/>
          </a:bodyPr>
          <a:lstStyle/>
          <a:p>
            <a:pPr algn="l">
              <a:spcAft>
                <a:spcPts val="1200"/>
              </a:spcAft>
            </a:pPr>
            <a:r>
              <a:rPr lang="en-US" sz="2800" dirty="0">
                <a:solidFill>
                  <a:schemeClr val="bg1"/>
                </a:solidFill>
                <a:latin typeface="Arial" panose="020B0604020202020204" pitchFamily="34" charset="0"/>
                <a:cs typeface="Arial" panose="020B0604020202020204" pitchFamily="34" charset="0"/>
              </a:rPr>
              <a:t>To gain a better understanding of what plagiarism is and know how to avoid it, in particular, by:</a:t>
            </a:r>
          </a:p>
          <a:p>
            <a:pPr lvl="1" algn="l">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Referencing properly</a:t>
            </a:r>
          </a:p>
          <a:p>
            <a:pPr lvl="1" algn="l">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Developing good ways to paraphrase</a:t>
            </a:r>
          </a:p>
          <a:p>
            <a:pPr lvl="1" algn="l">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Taking good notes</a:t>
            </a:r>
          </a:p>
        </p:txBody>
      </p:sp>
    </p:spTree>
    <p:custDataLst>
      <p:tags r:id="rId1"/>
    </p:custDataLst>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Ways to paraphrase: #1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F1C4F733-E037-8C22-48C4-C8C890640CEF}"/>
              </a:ext>
            </a:extLst>
          </p:cNvPr>
          <p:cNvSpPr txBox="1"/>
          <p:nvPr/>
        </p:nvSpPr>
        <p:spPr>
          <a:xfrm>
            <a:off x="741834" y="2478227"/>
            <a:ext cx="8832990" cy="3616375"/>
          </a:xfrm>
          <a:prstGeom prst="rect">
            <a:avLst/>
          </a:prstGeom>
          <a:noFill/>
        </p:spPr>
        <p:txBody>
          <a:bodyPr wrap="square" rtlCol="0">
            <a:spAutoFit/>
          </a:bodyPr>
          <a:lstStyle/>
          <a:p>
            <a:pPr lvl="0" defTabSz="914400" eaLnBrk="0" fontAlgn="base" hangingPunct="0">
              <a:spcAft>
                <a:spcPts val="1200"/>
              </a:spcAft>
              <a:buSzPct val="75000"/>
            </a:pPr>
            <a:r>
              <a:rPr lang="en-NZ" sz="2200" dirty="0">
                <a:solidFill>
                  <a:prstClr val="white"/>
                </a:solidFill>
                <a:latin typeface="Arial" pitchFamily="34" charset="0"/>
                <a:ea typeface="ＭＳ Ｐゴシック" charset="0"/>
                <a:cs typeface="Arial" pitchFamily="34" charset="0"/>
              </a:rPr>
              <a:t>From a book or journal article that you want to re-write:</a:t>
            </a:r>
          </a:p>
          <a:p>
            <a:pPr marL="342900" lvl="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Read the passage and write down about three words/concepts or phrases.</a:t>
            </a:r>
          </a:p>
          <a:p>
            <a:pPr marL="342900" lvl="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Close the book or journal article.</a:t>
            </a:r>
          </a:p>
          <a:p>
            <a:pPr marL="342900" lvl="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Using those three words/concepts, re-write the information.</a:t>
            </a:r>
          </a:p>
          <a:p>
            <a:pPr marL="342900" lvl="0" indent="-342900" defTabSz="914400" eaLnBrk="0" fontAlgn="base" hangingPunct="0">
              <a:spcAft>
                <a:spcPts val="18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Go back to the book/journal article and compare what you’ve written to the original.</a:t>
            </a:r>
          </a:p>
          <a:p>
            <a:pPr algn="r" defTabSz="914400" eaLnBrk="0" fontAlgn="base" hangingPunct="0">
              <a:spcAft>
                <a:spcPts val="1200"/>
              </a:spcAft>
              <a:buSzPct val="75000"/>
            </a:pPr>
            <a:r>
              <a:rPr lang="en-US" dirty="0">
                <a:solidFill>
                  <a:schemeClr val="bg1"/>
                </a:solidFill>
                <a:latin typeface="Arial" panose="020B0604020202020204" pitchFamily="34" charset="0"/>
                <a:cs typeface="Arial" panose="020B0604020202020204" pitchFamily="34" charset="0"/>
              </a:rPr>
              <a:t>(Curtin University of Technology, 2011)</a:t>
            </a:r>
          </a:p>
        </p:txBody>
      </p:sp>
    </p:spTree>
    <p:custDataLst>
      <p:tags r:id="rId1"/>
    </p:custDataLst>
    <p:extLst>
      <p:ext uri="{BB962C8B-B14F-4D97-AF65-F5344CB8AC3E}">
        <p14:creationId xmlns:p14="http://schemas.microsoft.com/office/powerpoint/2010/main" val="339113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How to paraphrase: Example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6" name="TextBox 5">
            <a:extLst>
              <a:ext uri="{FF2B5EF4-FFF2-40B4-BE49-F238E27FC236}">
                <a16:creationId xmlns:a16="http://schemas.microsoft.com/office/drawing/2014/main" id="{6369C75A-4DA6-5319-02BD-E038D4045A10}"/>
              </a:ext>
            </a:extLst>
          </p:cNvPr>
          <p:cNvSpPr txBox="1"/>
          <p:nvPr/>
        </p:nvSpPr>
        <p:spPr>
          <a:xfrm>
            <a:off x="781088" y="3042963"/>
            <a:ext cx="9155391" cy="2554545"/>
          </a:xfrm>
          <a:prstGeom prst="rect">
            <a:avLst/>
          </a:prstGeom>
          <a:noFill/>
        </p:spPr>
        <p:txBody>
          <a:bodyPr wrap="square" rtlCol="0">
            <a:spAutoFit/>
          </a:bodyPr>
          <a:lstStyle/>
          <a:p>
            <a:pPr lvl="0" algn="just" defTabSz="914400" eaLnBrk="0" fontAlgn="base" hangingPunct="0">
              <a:spcBef>
                <a:spcPct val="20000"/>
              </a:spcBef>
              <a:spcAft>
                <a:spcPct val="0"/>
              </a:spcAft>
            </a:pPr>
            <a:r>
              <a:rPr lang="en-NZ" sz="2400" b="1" dirty="0">
                <a:solidFill>
                  <a:prstClr val="white"/>
                </a:solidFill>
                <a:latin typeface="Arial" panose="020B0604020202020204" pitchFamily="34" charset="0"/>
                <a:ea typeface="ＭＳ Ｐゴシック" charset="0"/>
                <a:cs typeface="Arial" panose="020B0604020202020204" pitchFamily="34" charset="0"/>
              </a:rPr>
              <a:t>Valmik Thapar is credited with almost single-handedly saving the tiger from being wiped out by poachers. </a:t>
            </a:r>
            <a:r>
              <a:rPr lang="en-NZ" sz="2000" dirty="0">
                <a:solidFill>
                  <a:prstClr val="white"/>
                </a:solidFill>
                <a:latin typeface="Arial" panose="020B0604020202020204" pitchFamily="34" charset="0"/>
                <a:ea typeface="ＭＳ Ｐゴシック" charset="0"/>
                <a:cs typeface="Arial" panose="020B0604020202020204" pitchFamily="34" charset="0"/>
              </a:rPr>
              <a:t>But his fight to preserve this extraordinary predator is far from over. And the real threats now… are poverty, greed, and a lack of imagination.</a:t>
            </a:r>
          </a:p>
          <a:p>
            <a:pPr lvl="0" algn="just" defTabSz="914400" eaLnBrk="0" fontAlgn="base" hangingPunct="0">
              <a:spcBef>
                <a:spcPct val="20000"/>
              </a:spcBef>
              <a:spcAft>
                <a:spcPct val="0"/>
              </a:spcAft>
            </a:pPr>
            <a:endParaRPr lang="en-NZ" sz="1600" dirty="0">
              <a:solidFill>
                <a:prstClr val="white"/>
              </a:solidFill>
              <a:latin typeface="Arial" panose="020B0604020202020204" pitchFamily="34" charset="0"/>
              <a:ea typeface="ＭＳ Ｐゴシック" charset="0"/>
              <a:cs typeface="Arial" panose="020B0604020202020204" pitchFamily="34" charset="0"/>
            </a:endParaRPr>
          </a:p>
          <a:p>
            <a:pPr lvl="0" algn="just" defTabSz="914400" eaLnBrk="0" fontAlgn="base" hangingPunct="0">
              <a:spcBef>
                <a:spcPct val="20000"/>
              </a:spcBef>
              <a:spcAft>
                <a:spcPct val="0"/>
              </a:spcAft>
            </a:pPr>
            <a:endParaRPr lang="en-NZ" sz="1600" dirty="0">
              <a:solidFill>
                <a:prstClr val="white"/>
              </a:solidFill>
              <a:latin typeface="Arial" panose="020B0604020202020204" pitchFamily="34" charset="0"/>
              <a:ea typeface="ＭＳ Ｐゴシック" charset="0"/>
              <a:cs typeface="Arial" panose="020B0604020202020204" pitchFamily="34" charset="0"/>
            </a:endParaRPr>
          </a:p>
          <a:p>
            <a:pPr lvl="0" defTabSz="914400" eaLnBrk="0" fontAlgn="base" hangingPunct="0">
              <a:spcBef>
                <a:spcPct val="20000"/>
              </a:spcBef>
              <a:spcAft>
                <a:spcPct val="0"/>
              </a:spcAft>
            </a:pPr>
            <a:r>
              <a:rPr lang="en-NZ" sz="2000" b="1" i="1" dirty="0">
                <a:solidFill>
                  <a:srgbClr val="FFC000"/>
                </a:solidFill>
                <a:latin typeface="Arial" panose="020B0604020202020204" pitchFamily="34" charset="0"/>
                <a:ea typeface="ＭＳ Ｐゴシック" charset="0"/>
                <a:cs typeface="Arial" panose="020B0604020202020204" pitchFamily="34" charset="0"/>
              </a:rPr>
              <a:t>Write down about three key words/concepts from </a:t>
            </a:r>
            <a:r>
              <a:rPr lang="en-NZ" sz="2000" b="1" i="1" u="sng" dirty="0">
                <a:solidFill>
                  <a:srgbClr val="FFC000"/>
                </a:solidFill>
                <a:latin typeface="Arial" panose="020B0604020202020204" pitchFamily="34" charset="0"/>
                <a:ea typeface="ＭＳ Ｐゴシック" charset="0"/>
                <a:cs typeface="Arial" panose="020B0604020202020204" pitchFamily="34" charset="0"/>
              </a:rPr>
              <a:t>the first sentence</a:t>
            </a:r>
            <a:r>
              <a:rPr lang="en-NZ" sz="2000" i="1" dirty="0">
                <a:solidFill>
                  <a:srgbClr val="FFC000"/>
                </a:solidFill>
                <a:latin typeface="Arial" panose="020B0604020202020204" pitchFamily="34" charset="0"/>
                <a:ea typeface="ＭＳ Ｐゴシック" charset="0"/>
                <a:cs typeface="Arial" panose="020B0604020202020204" pitchFamily="34" charset="0"/>
              </a:rPr>
              <a:t>, and…</a:t>
            </a:r>
          </a:p>
          <a:p>
            <a:pPr lvl="0" defTabSz="914400" eaLnBrk="0" fontAlgn="base" hangingPunct="0">
              <a:spcBef>
                <a:spcPct val="20000"/>
              </a:spcBef>
              <a:spcAft>
                <a:spcPct val="0"/>
              </a:spcAft>
            </a:pPr>
            <a:endParaRPr lang="en-NZ" sz="8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7" name="TextBox 6">
            <a:extLst>
              <a:ext uri="{FF2B5EF4-FFF2-40B4-BE49-F238E27FC236}">
                <a16:creationId xmlns:a16="http://schemas.microsoft.com/office/drawing/2014/main" id="{262DDF63-8533-C386-B54B-EEDE1DCB8560}"/>
              </a:ext>
            </a:extLst>
          </p:cNvPr>
          <p:cNvSpPr txBox="1"/>
          <p:nvPr/>
        </p:nvSpPr>
        <p:spPr>
          <a:xfrm>
            <a:off x="103031" y="6150751"/>
            <a:ext cx="10511507" cy="523220"/>
          </a:xfrm>
          <a:prstGeom prst="rect">
            <a:avLst/>
          </a:prstGeom>
          <a:solidFill>
            <a:schemeClr val="accent1">
              <a:lumMod val="75000"/>
            </a:schemeClr>
          </a:solidFill>
        </p:spPr>
        <p:txBody>
          <a:bodyPr wrap="square">
            <a:spAutoFit/>
          </a:bodyPr>
          <a:lstStyle/>
          <a:p>
            <a:pPr lvl="0" algn="r" defTabSz="914400" eaLnBrk="0" fontAlgn="base" hangingPunct="0">
              <a:spcBef>
                <a:spcPct val="20000"/>
              </a:spcBef>
              <a:spcAft>
                <a:spcPct val="0"/>
              </a:spcAft>
            </a:pPr>
            <a:r>
              <a:rPr lang="en-NZ" sz="1400" dirty="0">
                <a:solidFill>
                  <a:prstClr val="white"/>
                </a:solidFill>
                <a:latin typeface="Arial" panose="020B0604020202020204" pitchFamily="34" charset="0"/>
                <a:ea typeface="ＭＳ Ｐゴシック" charset="0"/>
                <a:cs typeface="Arial" panose="020B0604020202020204" pitchFamily="34" charset="0"/>
              </a:rPr>
              <a:t>(Source: De la </a:t>
            </a:r>
            <a:r>
              <a:rPr lang="en-NZ" sz="1400" dirty="0" err="1">
                <a:solidFill>
                  <a:prstClr val="white"/>
                </a:solidFill>
                <a:latin typeface="Arial" panose="020B0604020202020204" pitchFamily="34" charset="0"/>
                <a:ea typeface="ＭＳ Ｐゴシック" charset="0"/>
                <a:cs typeface="Arial" panose="020B0604020202020204" pitchFamily="34" charset="0"/>
              </a:rPr>
              <a:t>Billiere</a:t>
            </a:r>
            <a:r>
              <a:rPr lang="en-NZ" sz="1400" dirty="0">
                <a:solidFill>
                  <a:prstClr val="white"/>
                </a:solidFill>
                <a:latin typeface="Arial" panose="020B0604020202020204" pitchFamily="34" charset="0"/>
                <a:ea typeface="ＭＳ Ｐゴシック" charset="0"/>
                <a:cs typeface="Arial" panose="020B0604020202020204" pitchFamily="34" charset="0"/>
              </a:rPr>
              <a:t>, E. (2012, October 17). The last of the big cats. </a:t>
            </a:r>
            <a:r>
              <a:rPr lang="en-NZ" sz="1400" i="1" dirty="0">
                <a:solidFill>
                  <a:prstClr val="white"/>
                </a:solidFill>
                <a:latin typeface="Arial" panose="020B0604020202020204" pitchFamily="34" charset="0"/>
                <a:ea typeface="ＭＳ Ｐゴシック" charset="0"/>
                <a:cs typeface="Arial" panose="020B0604020202020204" pitchFamily="34" charset="0"/>
              </a:rPr>
              <a:t>The Guardian. </a:t>
            </a:r>
            <a:r>
              <a:rPr lang="en-NZ" sz="1400" dirty="0">
                <a:solidFill>
                  <a:prstClr val="white"/>
                </a:solidFill>
                <a:latin typeface="Arial" panose="020B0604020202020204" pitchFamily="34" charset="0"/>
                <a:ea typeface="ＭＳ Ｐゴシック" charset="0"/>
                <a:cs typeface="Arial" panose="020B0604020202020204" pitchFamily="34" charset="0"/>
              </a:rPr>
              <a:t>http://www.guardian.co.uk/uk/2002/oct/17/animalwelfare.world)</a:t>
            </a:r>
            <a:endParaRPr lang="en-NZ" sz="11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8" name="Text Placeholder 2">
            <a:extLst>
              <a:ext uri="{FF2B5EF4-FFF2-40B4-BE49-F238E27FC236}">
                <a16:creationId xmlns:a16="http://schemas.microsoft.com/office/drawing/2014/main" id="{A59351FC-AB81-18B9-C1AF-16C24D024A15}"/>
              </a:ext>
            </a:extLst>
          </p:cNvPr>
          <p:cNvSpPr txBox="1">
            <a:spLocks/>
          </p:cNvSpPr>
          <p:nvPr/>
        </p:nvSpPr>
        <p:spPr>
          <a:xfrm>
            <a:off x="675363" y="2045787"/>
            <a:ext cx="8786892" cy="7293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07943">
              <a:spcBef>
                <a:spcPts val="1102"/>
              </a:spcBef>
              <a:buFont typeface="Arial" panose="020B0604020202020204" pitchFamily="34" charset="0"/>
              <a:buNone/>
              <a:defRPr/>
            </a:pPr>
            <a:r>
              <a:rPr lang="en-NZ" sz="3200" b="1" dirty="0">
                <a:latin typeface="Arial" panose="020B0604020202020204" pitchFamily="34" charset="0"/>
                <a:cs typeface="Arial" panose="020B0604020202020204" pitchFamily="34" charset="0"/>
              </a:rPr>
              <a:t>Last of the big cats  </a:t>
            </a:r>
            <a:r>
              <a:rPr lang="en-NZ" sz="3200" i="1" dirty="0">
                <a:latin typeface="Arial" panose="020B0604020202020204" pitchFamily="34" charset="0"/>
                <a:cs typeface="Arial" panose="020B0604020202020204" pitchFamily="34" charset="0"/>
              </a:rPr>
              <a:t>By Edward de la </a:t>
            </a:r>
            <a:r>
              <a:rPr lang="en-NZ" sz="3200" i="1" dirty="0" err="1">
                <a:latin typeface="Arial" panose="020B0604020202020204" pitchFamily="34" charset="0"/>
                <a:cs typeface="Arial" panose="020B0604020202020204" pitchFamily="34" charset="0"/>
              </a:rPr>
              <a:t>Billiere</a:t>
            </a:r>
            <a:endParaRPr lang="en-NZ" sz="3200"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694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How to paraphrase: Example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7" name="TextBox 6">
            <a:extLst>
              <a:ext uri="{FF2B5EF4-FFF2-40B4-BE49-F238E27FC236}">
                <a16:creationId xmlns:a16="http://schemas.microsoft.com/office/drawing/2014/main" id="{262DDF63-8533-C386-B54B-EEDE1DCB8560}"/>
              </a:ext>
            </a:extLst>
          </p:cNvPr>
          <p:cNvSpPr txBox="1"/>
          <p:nvPr/>
        </p:nvSpPr>
        <p:spPr>
          <a:xfrm>
            <a:off x="103031" y="6150751"/>
            <a:ext cx="10511507" cy="523220"/>
          </a:xfrm>
          <a:prstGeom prst="rect">
            <a:avLst/>
          </a:prstGeom>
          <a:solidFill>
            <a:schemeClr val="accent1">
              <a:lumMod val="75000"/>
            </a:schemeClr>
          </a:solidFill>
        </p:spPr>
        <p:txBody>
          <a:bodyPr wrap="square">
            <a:spAutoFit/>
          </a:bodyPr>
          <a:lstStyle/>
          <a:p>
            <a:pPr lvl="0" algn="r" defTabSz="914400" eaLnBrk="0" fontAlgn="base" hangingPunct="0">
              <a:spcBef>
                <a:spcPct val="20000"/>
              </a:spcBef>
              <a:spcAft>
                <a:spcPct val="0"/>
              </a:spcAft>
            </a:pPr>
            <a:r>
              <a:rPr lang="en-NZ" sz="1400" dirty="0">
                <a:solidFill>
                  <a:prstClr val="white"/>
                </a:solidFill>
                <a:latin typeface="Arial" panose="020B0604020202020204" pitchFamily="34" charset="0"/>
                <a:ea typeface="ＭＳ Ｐゴシック" charset="0"/>
                <a:cs typeface="Arial" panose="020B0604020202020204" pitchFamily="34" charset="0"/>
              </a:rPr>
              <a:t>(Source: De la </a:t>
            </a:r>
            <a:r>
              <a:rPr lang="en-NZ" sz="1400" dirty="0" err="1">
                <a:solidFill>
                  <a:prstClr val="white"/>
                </a:solidFill>
                <a:latin typeface="Arial" panose="020B0604020202020204" pitchFamily="34" charset="0"/>
                <a:ea typeface="ＭＳ Ｐゴシック" charset="0"/>
                <a:cs typeface="Arial" panose="020B0604020202020204" pitchFamily="34" charset="0"/>
              </a:rPr>
              <a:t>Billiere</a:t>
            </a:r>
            <a:r>
              <a:rPr lang="en-NZ" sz="1400" dirty="0">
                <a:solidFill>
                  <a:prstClr val="white"/>
                </a:solidFill>
                <a:latin typeface="Arial" panose="020B0604020202020204" pitchFamily="34" charset="0"/>
                <a:ea typeface="ＭＳ Ｐゴシック" charset="0"/>
                <a:cs typeface="Arial" panose="020B0604020202020204" pitchFamily="34" charset="0"/>
              </a:rPr>
              <a:t>, E. (2012, October 17). The last of the big cats. </a:t>
            </a:r>
            <a:r>
              <a:rPr lang="en-NZ" sz="1400" i="1" dirty="0">
                <a:solidFill>
                  <a:prstClr val="white"/>
                </a:solidFill>
                <a:latin typeface="Arial" panose="020B0604020202020204" pitchFamily="34" charset="0"/>
                <a:ea typeface="ＭＳ Ｐゴシック" charset="0"/>
                <a:cs typeface="Arial" panose="020B0604020202020204" pitchFamily="34" charset="0"/>
              </a:rPr>
              <a:t>The Guardian. </a:t>
            </a:r>
            <a:r>
              <a:rPr lang="en-NZ" sz="1400" dirty="0">
                <a:solidFill>
                  <a:prstClr val="white"/>
                </a:solidFill>
                <a:latin typeface="Arial" panose="020B0604020202020204" pitchFamily="34" charset="0"/>
                <a:ea typeface="ＭＳ Ｐゴシック" charset="0"/>
                <a:cs typeface="Arial" panose="020B0604020202020204" pitchFamily="34" charset="0"/>
              </a:rPr>
              <a:t>http://www.guardian.co.uk/uk/2002/oct/17/animalwelfare.world)</a:t>
            </a:r>
            <a:endParaRPr lang="en-NZ" sz="11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2" name="TextBox 1">
            <a:extLst>
              <a:ext uri="{FF2B5EF4-FFF2-40B4-BE49-F238E27FC236}">
                <a16:creationId xmlns:a16="http://schemas.microsoft.com/office/drawing/2014/main" id="{E8ED6328-9899-D99E-61BE-AEACF6352B79}"/>
              </a:ext>
            </a:extLst>
          </p:cNvPr>
          <p:cNvSpPr txBox="1"/>
          <p:nvPr/>
        </p:nvSpPr>
        <p:spPr>
          <a:xfrm>
            <a:off x="735062" y="2601024"/>
            <a:ext cx="9155391" cy="707886"/>
          </a:xfrm>
          <a:prstGeom prst="rect">
            <a:avLst/>
          </a:prstGeom>
          <a:noFill/>
        </p:spPr>
        <p:txBody>
          <a:bodyPr wrap="square" rtlCol="0">
            <a:spAutoFit/>
          </a:bodyPr>
          <a:lstStyle/>
          <a:p>
            <a:pPr lvl="0" defTabSz="914400" fontAlgn="base">
              <a:spcBef>
                <a:spcPct val="20000"/>
              </a:spcBef>
              <a:spcAft>
                <a:spcPct val="0"/>
              </a:spcAft>
            </a:pPr>
            <a:r>
              <a:rPr lang="en-NZ" sz="2000" dirty="0">
                <a:solidFill>
                  <a:prstClr val="white"/>
                </a:solidFill>
                <a:latin typeface="Arial" pitchFamily="34" charset="0"/>
                <a:ea typeface="ＭＳ Ｐゴシック" charset="0"/>
                <a:cs typeface="Arial" pitchFamily="34" charset="0"/>
              </a:rPr>
              <a:t>Original: </a:t>
            </a:r>
            <a:r>
              <a:rPr lang="en-NZ" sz="2000" b="1" i="1" dirty="0">
                <a:solidFill>
                  <a:prstClr val="white"/>
                </a:solidFill>
                <a:latin typeface="Arial" pitchFamily="34" charset="0"/>
                <a:ea typeface="ＭＳ Ｐゴシック" charset="0"/>
                <a:cs typeface="Arial" pitchFamily="34" charset="0"/>
              </a:rPr>
              <a:t>Valmik Thapar is credited with almost single-handedly saving the tiger from being wiped out by poachers.</a:t>
            </a:r>
            <a:endParaRPr lang="en-NZ" sz="2000" i="1" dirty="0">
              <a:solidFill>
                <a:prstClr val="white"/>
              </a:solidFill>
              <a:latin typeface="Arial" pitchFamily="34" charset="0"/>
              <a:ea typeface="ＭＳ Ｐゴシック" charset="0"/>
              <a:cs typeface="Arial" pitchFamily="34" charset="0"/>
            </a:endParaRPr>
          </a:p>
        </p:txBody>
      </p:sp>
      <p:sp>
        <p:nvSpPr>
          <p:cNvPr id="5" name="TextBox 4">
            <a:extLst>
              <a:ext uri="{FF2B5EF4-FFF2-40B4-BE49-F238E27FC236}">
                <a16:creationId xmlns:a16="http://schemas.microsoft.com/office/drawing/2014/main" id="{00F3FF3C-380E-2650-21E1-CA37AD1DEC79}"/>
              </a:ext>
            </a:extLst>
          </p:cNvPr>
          <p:cNvSpPr txBox="1"/>
          <p:nvPr/>
        </p:nvSpPr>
        <p:spPr>
          <a:xfrm>
            <a:off x="735062" y="3667412"/>
            <a:ext cx="9155391" cy="1969770"/>
          </a:xfrm>
          <a:prstGeom prst="rect">
            <a:avLst/>
          </a:prstGeom>
          <a:noFill/>
        </p:spPr>
        <p:txBody>
          <a:bodyPr wrap="square" rtlCol="0">
            <a:spAutoFit/>
          </a:bodyPr>
          <a:lstStyle/>
          <a:p>
            <a:pPr lvl="0" defTabSz="914400" fontAlgn="base">
              <a:spcBef>
                <a:spcPct val="20000"/>
              </a:spcBef>
              <a:spcAft>
                <a:spcPct val="0"/>
              </a:spcAft>
            </a:pPr>
            <a:r>
              <a:rPr lang="en-NZ" sz="2000" dirty="0">
                <a:solidFill>
                  <a:prstClr val="white"/>
                </a:solidFill>
                <a:latin typeface="Arial" pitchFamily="34" charset="0"/>
                <a:ea typeface="ＭＳ Ｐゴシック" charset="0"/>
                <a:cs typeface="Arial" pitchFamily="34" charset="0"/>
              </a:rPr>
              <a:t>My example: </a:t>
            </a:r>
          </a:p>
          <a:p>
            <a:pPr lvl="0" defTabSz="914400" fontAlgn="base">
              <a:spcBef>
                <a:spcPct val="20000"/>
              </a:spcBef>
              <a:spcAft>
                <a:spcPts val="1200"/>
              </a:spcAft>
            </a:pPr>
            <a:r>
              <a:rPr lang="en-NZ" sz="2000" dirty="0">
                <a:solidFill>
                  <a:srgbClr val="FFC000"/>
                </a:solidFill>
                <a:latin typeface="Arial" pitchFamily="34" charset="0"/>
                <a:ea typeface="ＭＳ Ｐゴシック" charset="0"/>
                <a:cs typeface="Arial" pitchFamily="34" charset="0"/>
              </a:rPr>
              <a:t>Three concepts: Saving tigers, poachers, Valmik Thapar</a:t>
            </a:r>
          </a:p>
          <a:p>
            <a:pPr lvl="0" defTabSz="914400" fontAlgn="base">
              <a:spcBef>
                <a:spcPct val="20000"/>
              </a:spcBef>
              <a:spcAft>
                <a:spcPct val="0"/>
              </a:spcAft>
            </a:pPr>
            <a:r>
              <a:rPr lang="en-NZ" sz="2000" dirty="0">
                <a:solidFill>
                  <a:prstClr val="white"/>
                </a:solidFill>
                <a:latin typeface="Arial" pitchFamily="34" charset="0"/>
                <a:ea typeface="ＭＳ Ｐゴシック" charset="0"/>
                <a:cs typeface="Arial" pitchFamily="34" charset="0"/>
              </a:rPr>
              <a:t>Paraphrase:</a:t>
            </a:r>
          </a:p>
          <a:p>
            <a:pPr lvl="0" defTabSz="914400" fontAlgn="base">
              <a:spcBef>
                <a:spcPct val="20000"/>
              </a:spcBef>
              <a:spcAft>
                <a:spcPct val="0"/>
              </a:spcAft>
            </a:pPr>
            <a:r>
              <a:rPr lang="en-NZ" sz="2000" dirty="0">
                <a:solidFill>
                  <a:srgbClr val="FFC000"/>
                </a:solidFill>
                <a:latin typeface="Arial" pitchFamily="34" charset="0"/>
                <a:ea typeface="ＭＳ Ｐゴシック" charset="0"/>
                <a:cs typeface="Arial" pitchFamily="34" charset="0"/>
              </a:rPr>
              <a:t>Preventing tigers from becoming extinct from the actions of poachers has been a focus of Thapar’s work (de la </a:t>
            </a:r>
            <a:r>
              <a:rPr lang="en-NZ" sz="2000" dirty="0" err="1">
                <a:solidFill>
                  <a:srgbClr val="FFC000"/>
                </a:solidFill>
                <a:latin typeface="Arial" pitchFamily="34" charset="0"/>
                <a:ea typeface="ＭＳ Ｐゴシック" charset="0"/>
                <a:cs typeface="Arial" pitchFamily="34" charset="0"/>
              </a:rPr>
              <a:t>Billiere</a:t>
            </a:r>
            <a:r>
              <a:rPr lang="en-NZ" sz="2000" dirty="0">
                <a:solidFill>
                  <a:srgbClr val="FFC000"/>
                </a:solidFill>
                <a:latin typeface="Arial" pitchFamily="34" charset="0"/>
                <a:ea typeface="ＭＳ Ｐゴシック" charset="0"/>
                <a:cs typeface="Arial" pitchFamily="34" charset="0"/>
              </a:rPr>
              <a:t>, 2012).</a:t>
            </a:r>
            <a:endParaRPr lang="en-NZ" sz="2400" dirty="0">
              <a:solidFill>
                <a:srgbClr val="FFC000"/>
              </a:solidFill>
              <a:latin typeface="Arial" pitchFamily="34" charset="0"/>
              <a:ea typeface="ＭＳ Ｐゴシック" charset="0"/>
              <a:cs typeface="Arial" pitchFamily="34" charset="0"/>
            </a:endParaRPr>
          </a:p>
        </p:txBody>
      </p:sp>
      <p:sp>
        <p:nvSpPr>
          <p:cNvPr id="9" name="Text Placeholder 2">
            <a:extLst>
              <a:ext uri="{FF2B5EF4-FFF2-40B4-BE49-F238E27FC236}">
                <a16:creationId xmlns:a16="http://schemas.microsoft.com/office/drawing/2014/main" id="{C588F178-DD54-0A40-4ED0-875C7B55DF9B}"/>
              </a:ext>
            </a:extLst>
          </p:cNvPr>
          <p:cNvSpPr txBox="1">
            <a:spLocks/>
          </p:cNvSpPr>
          <p:nvPr/>
        </p:nvSpPr>
        <p:spPr>
          <a:xfrm>
            <a:off x="675363" y="1851801"/>
            <a:ext cx="8786892" cy="564499"/>
          </a:xfrm>
          <a:prstGeom prst="rect">
            <a:avLst/>
          </a:prstGeom>
          <a:solidFill>
            <a:srgbClr val="E4A024"/>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07943">
              <a:spcBef>
                <a:spcPts val="1102"/>
              </a:spcBef>
              <a:buFont typeface="Arial" panose="020B0604020202020204" pitchFamily="34" charset="0"/>
              <a:buNone/>
              <a:defRPr/>
            </a:pPr>
            <a:r>
              <a:rPr lang="en-NZ" b="1">
                <a:solidFill>
                  <a:srgbClr val="004277"/>
                </a:solidFill>
                <a:latin typeface="Arial" panose="020B0604020202020204" pitchFamily="34" charset="0"/>
                <a:cs typeface="Arial" panose="020B0604020202020204" pitchFamily="34" charset="0"/>
              </a:rPr>
              <a:t>Using three key words, try and re-write the information</a:t>
            </a:r>
            <a:endParaRPr lang="en-NZ" b="1" dirty="0">
              <a:solidFill>
                <a:srgbClr val="004277"/>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339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Ways to paraphrase: #2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A77F7CB6-1489-0CB5-A414-D15A9B9C15DA}"/>
              </a:ext>
            </a:extLst>
          </p:cNvPr>
          <p:cNvSpPr txBox="1"/>
          <p:nvPr/>
        </p:nvSpPr>
        <p:spPr>
          <a:xfrm>
            <a:off x="680287" y="2204071"/>
            <a:ext cx="9155391" cy="3447098"/>
          </a:xfrm>
          <a:prstGeom prst="rect">
            <a:avLst/>
          </a:prstGeom>
          <a:noFill/>
        </p:spPr>
        <p:txBody>
          <a:bodyPr wrap="square" rtlCol="0">
            <a:spAutoFit/>
          </a:bodyPr>
          <a:lstStyle/>
          <a:p>
            <a:pPr lvl="0" defTabSz="914400" eaLnBrk="0" fontAlgn="base" hangingPunct="0">
              <a:spcAft>
                <a:spcPts val="1200"/>
              </a:spcAft>
              <a:buSzPct val="75000"/>
            </a:pPr>
            <a:r>
              <a:rPr lang="en-NZ" sz="2400" dirty="0">
                <a:solidFill>
                  <a:prstClr val="white"/>
                </a:solidFill>
                <a:latin typeface="Arial" pitchFamily="34" charset="0"/>
                <a:ea typeface="ＭＳ Ｐゴシック" charset="0"/>
                <a:cs typeface="Arial" pitchFamily="34" charset="0"/>
              </a:rPr>
              <a:t>From a book or journal article that you want to re-write:</a:t>
            </a:r>
          </a:p>
          <a:p>
            <a:pPr marL="342900" lvl="0" indent="-342900" defTabSz="914400" eaLnBrk="0" fontAlgn="base" hangingPunct="0">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Use the author’s name in connection with the idea/s.</a:t>
            </a:r>
          </a:p>
          <a:p>
            <a:pPr marL="342900" lvl="0" indent="-342900" defTabSz="914400" eaLnBrk="0" fontAlgn="base" hangingPunct="0">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Flip the sentence on its head: change the order of the ideas in the sentence.</a:t>
            </a:r>
          </a:p>
          <a:p>
            <a:pPr marL="342900" lvl="0" indent="-342900" defTabSz="914400" eaLnBrk="0" fontAlgn="base" hangingPunct="0">
              <a:spcAft>
                <a:spcPts val="24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Choose alternative phrases or synonyms for key ideas.</a:t>
            </a:r>
          </a:p>
          <a:p>
            <a:pPr defTabSz="914400" eaLnBrk="0" fontAlgn="base" hangingPunct="0">
              <a:spcAft>
                <a:spcPts val="1200"/>
              </a:spcAft>
              <a:buSzPct val="75000"/>
            </a:pPr>
            <a:r>
              <a:rPr lang="en-US" sz="2400" i="1" dirty="0">
                <a:solidFill>
                  <a:srgbClr val="FFC000"/>
                </a:solidFill>
                <a:latin typeface="Arial" panose="020B0604020202020204" pitchFamily="34" charset="0"/>
                <a:cs typeface="Arial" panose="020B0604020202020204" pitchFamily="34" charset="0"/>
              </a:rPr>
              <a:t>Remember: Re-state the whole sentence; don’t just replace individual words</a:t>
            </a:r>
          </a:p>
        </p:txBody>
      </p:sp>
    </p:spTree>
    <p:custDataLst>
      <p:tags r:id="rId1"/>
    </p:custDataLst>
    <p:extLst>
      <p:ext uri="{BB962C8B-B14F-4D97-AF65-F5344CB8AC3E}">
        <p14:creationId xmlns:p14="http://schemas.microsoft.com/office/powerpoint/2010/main" val="21378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Give it a go</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AF4C310B-5C3E-6DCA-9804-77BAE67B4470}"/>
              </a:ext>
            </a:extLst>
          </p:cNvPr>
          <p:cNvSpPr txBox="1">
            <a:spLocks/>
          </p:cNvSpPr>
          <p:nvPr/>
        </p:nvSpPr>
        <p:spPr>
          <a:xfrm>
            <a:off x="768211" y="2247089"/>
            <a:ext cx="9155391" cy="144655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NZ"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Valmik Thapar is credited with almost single-handedly saving the tiger from being wiped out by poachers. But his fight to preserve this extraordinary predator is far from over. </a:t>
            </a:r>
            <a:r>
              <a:rPr kumimoji="0" lang="en-NZ"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And the real threats now… are poverty, greed, and a lack of imagination</a:t>
            </a:r>
            <a:r>
              <a:rPr kumimoji="0" lang="en-NZ"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NZ"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(de la </a:t>
            </a:r>
            <a:r>
              <a:rPr kumimoji="0" lang="en-NZ" sz="2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charset="0"/>
                <a:cs typeface="Arial" panose="020B0604020202020204" pitchFamily="34" charset="0"/>
              </a:rPr>
              <a:t>Billiere</a:t>
            </a:r>
            <a:r>
              <a:rPr kumimoji="0" lang="en-NZ"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2012).</a:t>
            </a:r>
            <a:endParaRPr kumimoji="0" lang="en-NZ"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a:extLst>
              <a:ext uri="{FF2B5EF4-FFF2-40B4-BE49-F238E27FC236}">
                <a16:creationId xmlns:a16="http://schemas.microsoft.com/office/drawing/2014/main" id="{D7CF8950-A1F2-6524-EE56-2FD7411D0D0A}"/>
              </a:ext>
            </a:extLst>
          </p:cNvPr>
          <p:cNvSpPr txBox="1"/>
          <p:nvPr/>
        </p:nvSpPr>
        <p:spPr>
          <a:xfrm>
            <a:off x="648779" y="4016717"/>
            <a:ext cx="4342609" cy="1169551"/>
          </a:xfrm>
          <a:prstGeom prst="rect">
            <a:avLst/>
          </a:prstGeom>
          <a:noFill/>
        </p:spPr>
        <p:txBody>
          <a:bodyPr wrap="square" rtlCol="0">
            <a:spAutoFit/>
          </a:bodyPr>
          <a:lstStyle/>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Use the author’s name</a:t>
            </a:r>
          </a:p>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Flip the sentence on its head</a:t>
            </a:r>
          </a:p>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Choose some different words</a:t>
            </a:r>
          </a:p>
        </p:txBody>
      </p:sp>
      <p:sp>
        <p:nvSpPr>
          <p:cNvPr id="7" name="TextBox 6">
            <a:extLst>
              <a:ext uri="{FF2B5EF4-FFF2-40B4-BE49-F238E27FC236}">
                <a16:creationId xmlns:a16="http://schemas.microsoft.com/office/drawing/2014/main" id="{B340A1C4-C31C-3E5A-29E8-34EF5BA9371C}"/>
              </a:ext>
            </a:extLst>
          </p:cNvPr>
          <p:cNvSpPr txBox="1"/>
          <p:nvPr/>
        </p:nvSpPr>
        <p:spPr>
          <a:xfrm>
            <a:off x="4815133" y="4401437"/>
            <a:ext cx="1061545" cy="400110"/>
          </a:xfrm>
          <a:prstGeom prst="rect">
            <a:avLst/>
          </a:prstGeom>
          <a:noFill/>
        </p:spPr>
        <p:txBody>
          <a:bodyPr wrap="square" rtlCol="0">
            <a:spAutoFit/>
          </a:bodyPr>
          <a:lstStyle/>
          <a:p>
            <a:r>
              <a:rPr lang="en-NZ" sz="2000" b="1" dirty="0">
                <a:solidFill>
                  <a:srgbClr val="FFC000"/>
                </a:solidFill>
                <a:latin typeface="Arial" panose="020B0604020202020204" pitchFamily="34" charset="0"/>
                <a:cs typeface="Arial" panose="020B0604020202020204" pitchFamily="34" charset="0"/>
              </a:rPr>
              <a:t>OR</a:t>
            </a:r>
          </a:p>
        </p:txBody>
      </p:sp>
      <p:sp>
        <p:nvSpPr>
          <p:cNvPr id="8" name="TextBox 7">
            <a:extLst>
              <a:ext uri="{FF2B5EF4-FFF2-40B4-BE49-F238E27FC236}">
                <a16:creationId xmlns:a16="http://schemas.microsoft.com/office/drawing/2014/main" id="{89FE3191-FD53-A401-1225-5638A5E66C25}"/>
              </a:ext>
            </a:extLst>
          </p:cNvPr>
          <p:cNvSpPr txBox="1"/>
          <p:nvPr/>
        </p:nvSpPr>
        <p:spPr>
          <a:xfrm>
            <a:off x="5580993" y="4013218"/>
            <a:ext cx="4342609" cy="1323439"/>
          </a:xfrm>
          <a:prstGeom prst="rect">
            <a:avLst/>
          </a:prstGeom>
          <a:noFill/>
        </p:spPr>
        <p:txBody>
          <a:bodyPr wrap="square" rtlCol="0">
            <a:spAutoFit/>
          </a:bodyPr>
          <a:lstStyle/>
          <a:p>
            <a:pPr marL="285750" indent="-28575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Write down three key words / concepts</a:t>
            </a:r>
          </a:p>
          <a:p>
            <a:pPr marL="285750" indent="-28575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Re-write the information in your own words</a:t>
            </a:r>
          </a:p>
        </p:txBody>
      </p:sp>
    </p:spTree>
    <p:custDataLst>
      <p:tags r:id="rId1"/>
    </p:custDataLst>
    <p:extLst>
      <p:ext uri="{BB962C8B-B14F-4D97-AF65-F5344CB8AC3E}">
        <p14:creationId xmlns:p14="http://schemas.microsoft.com/office/powerpoint/2010/main" val="368930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Give it a go</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3DFC7DB5-B7D9-91E5-5589-0B6BDF00180C}"/>
              </a:ext>
            </a:extLst>
          </p:cNvPr>
          <p:cNvSpPr txBox="1"/>
          <p:nvPr/>
        </p:nvSpPr>
        <p:spPr>
          <a:xfrm>
            <a:off x="768210" y="2302874"/>
            <a:ext cx="9155391" cy="830997"/>
          </a:xfrm>
          <a:prstGeom prst="rect">
            <a:avLst/>
          </a:prstGeom>
          <a:noFill/>
        </p:spPr>
        <p:txBody>
          <a:bodyPr wrap="square" rtlCol="0">
            <a:spAutoFit/>
          </a:bodyPr>
          <a:lstStyle/>
          <a:p>
            <a:pPr lvl="0" algn="just"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Original: </a:t>
            </a:r>
            <a:r>
              <a:rPr lang="en-NZ" sz="2400" b="1" i="1" dirty="0">
                <a:solidFill>
                  <a:prstClr val="white"/>
                </a:solidFill>
                <a:latin typeface="Arial" pitchFamily="34" charset="0"/>
                <a:ea typeface="ＭＳ Ｐゴシック" charset="0"/>
                <a:cs typeface="Arial" pitchFamily="34" charset="0"/>
              </a:rPr>
              <a:t>And the real threats now … are poverty, greed, and a lack of imagination (de la </a:t>
            </a:r>
            <a:r>
              <a:rPr lang="en-NZ" sz="2400" b="1" i="1" dirty="0" err="1">
                <a:solidFill>
                  <a:prstClr val="white"/>
                </a:solidFill>
                <a:latin typeface="Arial" pitchFamily="34" charset="0"/>
                <a:ea typeface="ＭＳ Ｐゴシック" charset="0"/>
                <a:cs typeface="Arial" pitchFamily="34" charset="0"/>
              </a:rPr>
              <a:t>Billiere</a:t>
            </a:r>
            <a:r>
              <a:rPr lang="en-NZ" sz="2400" b="1" i="1" dirty="0">
                <a:solidFill>
                  <a:prstClr val="white"/>
                </a:solidFill>
                <a:latin typeface="Arial" pitchFamily="34" charset="0"/>
                <a:ea typeface="ＭＳ Ｐゴシック" charset="0"/>
                <a:cs typeface="Arial" pitchFamily="34" charset="0"/>
              </a:rPr>
              <a:t>, 2012).</a:t>
            </a:r>
            <a:endParaRPr lang="en-NZ" sz="2400" i="1" dirty="0">
              <a:solidFill>
                <a:prstClr val="white"/>
              </a:solidFill>
              <a:latin typeface="Arial" pitchFamily="34" charset="0"/>
              <a:ea typeface="ＭＳ Ｐゴシック" charset="0"/>
              <a:cs typeface="Arial" pitchFamily="34" charset="0"/>
            </a:endParaRPr>
          </a:p>
        </p:txBody>
      </p:sp>
      <p:sp>
        <p:nvSpPr>
          <p:cNvPr id="9" name="TextBox 8">
            <a:extLst>
              <a:ext uri="{FF2B5EF4-FFF2-40B4-BE49-F238E27FC236}">
                <a16:creationId xmlns:a16="http://schemas.microsoft.com/office/drawing/2014/main" id="{D70D90CD-856E-DA22-B23D-3905683137A4}"/>
              </a:ext>
            </a:extLst>
          </p:cNvPr>
          <p:cNvSpPr txBox="1"/>
          <p:nvPr/>
        </p:nvSpPr>
        <p:spPr>
          <a:xfrm>
            <a:off x="768211" y="3614083"/>
            <a:ext cx="9155391" cy="1643527"/>
          </a:xfrm>
          <a:prstGeom prst="rect">
            <a:avLst/>
          </a:prstGeom>
          <a:noFill/>
        </p:spPr>
        <p:txBody>
          <a:bodyPr wrap="square" rtlCol="0">
            <a:spAutoFit/>
          </a:bodyPr>
          <a:lstStyle/>
          <a:p>
            <a:pPr lvl="0"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My paraphrase example: …</a:t>
            </a:r>
          </a:p>
          <a:p>
            <a:pPr lvl="0" algn="just" defTabSz="914400" fontAlgn="base">
              <a:spcBef>
                <a:spcPct val="20000"/>
              </a:spcBef>
              <a:spcAft>
                <a:spcPct val="0"/>
              </a:spcAft>
            </a:pPr>
            <a:r>
              <a:rPr lang="en-NZ" sz="2400" dirty="0">
                <a:solidFill>
                  <a:srgbClr val="FFC000"/>
                </a:solidFill>
                <a:latin typeface="Arial" pitchFamily="34" charset="0"/>
                <a:ea typeface="ＭＳ Ｐゴシック" charset="0"/>
                <a:cs typeface="Arial" pitchFamily="34" charset="0"/>
              </a:rPr>
              <a:t>As stated by de la </a:t>
            </a:r>
            <a:r>
              <a:rPr lang="en-NZ" sz="2400" dirty="0" err="1">
                <a:solidFill>
                  <a:srgbClr val="FFC000"/>
                </a:solidFill>
                <a:latin typeface="Arial" pitchFamily="34" charset="0"/>
                <a:ea typeface="ＭＳ Ｐゴシック" charset="0"/>
                <a:cs typeface="Arial" pitchFamily="34" charset="0"/>
              </a:rPr>
              <a:t>Billiere</a:t>
            </a:r>
            <a:r>
              <a:rPr lang="en-NZ" sz="2400" dirty="0">
                <a:solidFill>
                  <a:srgbClr val="FFC000"/>
                </a:solidFill>
                <a:latin typeface="Arial" pitchFamily="34" charset="0"/>
                <a:ea typeface="ＭＳ Ｐゴシック" charset="0"/>
                <a:cs typeface="Arial" pitchFamily="34" charset="0"/>
              </a:rPr>
              <a:t> (2012) greed, poverty, and an unwillingness to seek new solutions are the three threats to the survival of the tiger.</a:t>
            </a:r>
          </a:p>
        </p:txBody>
      </p:sp>
    </p:spTree>
    <p:custDataLst>
      <p:tags r:id="rId1"/>
    </p:custDataLst>
    <p:extLst>
      <p:ext uri="{BB962C8B-B14F-4D97-AF65-F5344CB8AC3E}">
        <p14:creationId xmlns:p14="http://schemas.microsoft.com/office/powerpoint/2010/main" val="15506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When paraphrasing …</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3A2D63E2-227A-285B-27A7-EB0BDF79A851}"/>
              </a:ext>
            </a:extLst>
          </p:cNvPr>
          <p:cNvSpPr txBox="1"/>
          <p:nvPr/>
        </p:nvSpPr>
        <p:spPr>
          <a:xfrm>
            <a:off x="648986" y="2373455"/>
            <a:ext cx="9155391" cy="3591752"/>
          </a:xfrm>
          <a:prstGeom prst="rect">
            <a:avLst/>
          </a:prstGeom>
          <a:noFill/>
        </p:spPr>
        <p:txBody>
          <a:bodyPr wrap="square" rtlCol="0">
            <a:spAutoFit/>
          </a:bodyPr>
          <a:lstStyle/>
          <a:p>
            <a:pPr lvl="0" algn="just" defTabSz="914400" eaLnBrk="0" fontAlgn="base" hangingPunct="0">
              <a:spcBef>
                <a:spcPct val="20000"/>
              </a:spcBef>
              <a:spcAft>
                <a:spcPts val="1800"/>
              </a:spcAft>
            </a:pPr>
            <a:r>
              <a:rPr lang="en-NZ" sz="2400" dirty="0">
                <a:solidFill>
                  <a:prstClr val="white"/>
                </a:solidFill>
                <a:latin typeface="Arial" pitchFamily="34" charset="0"/>
                <a:ea typeface="ＭＳ Ｐゴシック" charset="0"/>
                <a:cs typeface="Arial" pitchFamily="34" charset="0"/>
              </a:rPr>
              <a:t>Read enough of the text:</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To ensure you do not take something out of context</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Compare to the original to ensure that you have paraphrased the sentence sufficiently, and </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When using 3 or more words from the original, make sure to put double quote marks around them </a:t>
            </a:r>
            <a:r>
              <a:rPr lang="en-NZ" sz="2400" i="1" dirty="0">
                <a:solidFill>
                  <a:prstClr val="white"/>
                </a:solidFill>
                <a:latin typeface="Arial" pitchFamily="34" charset="0"/>
                <a:cs typeface="Arial" pitchFamily="34" charset="0"/>
              </a:rPr>
              <a:t>(e.g. “greed, poverty, and lack of imagination”)</a:t>
            </a:r>
            <a:endParaRPr lang="en-NZ" sz="2400" dirty="0">
              <a:solidFill>
                <a:prstClr val="white"/>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848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Note-taking: Top tips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2" name="TextBox 1">
            <a:extLst>
              <a:ext uri="{FF2B5EF4-FFF2-40B4-BE49-F238E27FC236}">
                <a16:creationId xmlns:a16="http://schemas.microsoft.com/office/drawing/2014/main" id="{A704667D-430B-5FB4-FAA3-1231B301EEFD}"/>
              </a:ext>
            </a:extLst>
          </p:cNvPr>
          <p:cNvSpPr txBox="1"/>
          <p:nvPr/>
        </p:nvSpPr>
        <p:spPr>
          <a:xfrm>
            <a:off x="648312" y="2281342"/>
            <a:ext cx="9920042" cy="3385542"/>
          </a:xfrm>
          <a:prstGeom prst="rect">
            <a:avLst/>
          </a:prstGeom>
          <a:noFill/>
        </p:spPr>
        <p:txBody>
          <a:bodyPr wrap="square" rtlCol="0">
            <a:spAutoFit/>
          </a:bodyPr>
          <a:lstStyle/>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#1 : Include </a:t>
            </a:r>
            <a:r>
              <a:rPr lang="en-NZ" sz="2200" dirty="0">
                <a:solidFill>
                  <a:srgbClr val="FFC000"/>
                </a:solidFill>
                <a:latin typeface="Arial" panose="020B0604020202020204" pitchFamily="34" charset="0"/>
                <a:ea typeface="ＭＳ Ｐゴシック" charset="0"/>
                <a:cs typeface="Arial" panose="020B0604020202020204" pitchFamily="34" charset="0"/>
              </a:rPr>
              <a:t>full reference details </a:t>
            </a:r>
            <a:r>
              <a:rPr lang="en-NZ" sz="2200" dirty="0">
                <a:solidFill>
                  <a:prstClr val="white"/>
                </a:solidFill>
                <a:latin typeface="Arial" panose="020B0604020202020204" pitchFamily="34" charset="0"/>
                <a:ea typeface="ＭＳ Ｐゴシック" charset="0"/>
                <a:cs typeface="Arial" panose="020B0604020202020204" pitchFamily="34" charset="0"/>
              </a:rPr>
              <a:t>of the article/book you’re reading</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#2 : Write the </a:t>
            </a:r>
            <a:r>
              <a:rPr lang="en-NZ" sz="2200" dirty="0">
                <a:solidFill>
                  <a:srgbClr val="FFC000"/>
                </a:solidFill>
                <a:latin typeface="Arial" panose="020B0604020202020204" pitchFamily="34" charset="0"/>
                <a:ea typeface="ＭＳ Ｐゴシック" charset="0"/>
                <a:cs typeface="Arial" panose="020B0604020202020204" pitchFamily="34" charset="0"/>
              </a:rPr>
              <a:t>page number </a:t>
            </a:r>
            <a:r>
              <a:rPr lang="en-NZ" sz="2200" dirty="0">
                <a:solidFill>
                  <a:prstClr val="white"/>
                </a:solidFill>
                <a:latin typeface="Arial" panose="020B0604020202020204" pitchFamily="34" charset="0"/>
                <a:ea typeface="ＭＳ Ｐゴシック" charset="0"/>
                <a:cs typeface="Arial" panose="020B0604020202020204" pitchFamily="34" charset="0"/>
              </a:rPr>
              <a:t>down each time you take notes from different</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        pages of the same source</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#3 : When </a:t>
            </a:r>
            <a:r>
              <a:rPr lang="en-NZ" sz="2200" dirty="0">
                <a:solidFill>
                  <a:srgbClr val="FFC000"/>
                </a:solidFill>
                <a:latin typeface="Arial" panose="020B0604020202020204" pitchFamily="34" charset="0"/>
                <a:ea typeface="ＭＳ Ｐゴシック" charset="0"/>
                <a:cs typeface="Arial" panose="020B0604020202020204" pitchFamily="34" charset="0"/>
              </a:rPr>
              <a:t>copying direct quotes</a:t>
            </a:r>
            <a:r>
              <a:rPr lang="en-NZ" sz="2200" b="1" dirty="0">
                <a:solidFill>
                  <a:prstClr val="white"/>
                </a:solidFill>
                <a:latin typeface="Arial" panose="020B0604020202020204" pitchFamily="34" charset="0"/>
                <a:ea typeface="ＭＳ Ｐゴシック" charset="0"/>
                <a:cs typeface="Arial" panose="020B0604020202020204" pitchFamily="34" charset="0"/>
              </a:rPr>
              <a:t> </a:t>
            </a:r>
            <a:r>
              <a:rPr lang="en-NZ" sz="2200" dirty="0">
                <a:solidFill>
                  <a:prstClr val="white"/>
                </a:solidFill>
                <a:latin typeface="Arial" panose="020B0604020202020204" pitchFamily="34" charset="0"/>
                <a:ea typeface="ＭＳ Ｐゴシック" charset="0"/>
                <a:cs typeface="Arial" panose="020B0604020202020204" pitchFamily="34" charset="0"/>
              </a:rPr>
              <a:t>consider making them </a:t>
            </a:r>
            <a:r>
              <a:rPr lang="en-NZ" sz="2200" dirty="0">
                <a:solidFill>
                  <a:srgbClr val="FFC000"/>
                </a:solidFill>
                <a:latin typeface="Arial" panose="020B0604020202020204" pitchFamily="34" charset="0"/>
                <a:ea typeface="ＭＳ Ｐゴシック" charset="0"/>
                <a:cs typeface="Arial" panose="020B0604020202020204" pitchFamily="34" charset="0"/>
              </a:rPr>
              <a:t>stand out </a:t>
            </a:r>
            <a:r>
              <a:rPr lang="en-NZ" sz="2200" dirty="0">
                <a:solidFill>
                  <a:prstClr val="white"/>
                </a:solidFill>
                <a:latin typeface="Arial" panose="020B0604020202020204" pitchFamily="34" charset="0"/>
                <a:ea typeface="ＭＳ Ｐゴシック" charset="0"/>
                <a:cs typeface="Arial" panose="020B0604020202020204" pitchFamily="34" charset="0"/>
              </a:rPr>
              <a:t>in </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        your notes</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#4 : Use a system to manage your reading material (e.g., folder, endnote </a:t>
            </a:r>
          </a:p>
          <a:p>
            <a:pPr lvl="0" algn="just" defTabSz="914400" eaLnBrk="0" fontAlgn="base" hangingPunct="0">
              <a:spcAft>
                <a:spcPts val="1200"/>
              </a:spcAft>
            </a:pPr>
            <a:r>
              <a:rPr lang="en-NZ" sz="2200" dirty="0">
                <a:solidFill>
                  <a:prstClr val="white"/>
                </a:solidFill>
                <a:latin typeface="Arial" panose="020B0604020202020204" pitchFamily="34" charset="0"/>
                <a:ea typeface="ＭＳ Ｐゴシック" charset="0"/>
                <a:cs typeface="Arial" panose="020B0604020202020204" pitchFamily="34" charset="0"/>
              </a:rPr>
              <a:t>       software, online management, digital note-taking software)</a:t>
            </a:r>
          </a:p>
        </p:txBody>
      </p:sp>
    </p:spTree>
    <p:custDataLst>
      <p:tags r:id="rId1"/>
    </p:custDataLst>
    <p:extLst>
      <p:ext uri="{BB962C8B-B14F-4D97-AF65-F5344CB8AC3E}">
        <p14:creationId xmlns:p14="http://schemas.microsoft.com/office/powerpoint/2010/main" val="12591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itle 3">
            <a:extLst>
              <a:ext uri="{FF2B5EF4-FFF2-40B4-BE49-F238E27FC236}">
                <a16:creationId xmlns:a16="http://schemas.microsoft.com/office/drawing/2014/main" id="{B7AE2289-0F98-9D67-4631-CDA2F0C2F8BA}"/>
              </a:ext>
            </a:extLst>
          </p:cNvPr>
          <p:cNvSpPr txBox="1">
            <a:spLocks/>
          </p:cNvSpPr>
          <p:nvPr/>
        </p:nvSpPr>
        <p:spPr>
          <a:xfrm>
            <a:off x="2074963" y="402484"/>
            <a:ext cx="6418048" cy="1461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lang="mi-NZ"/>
              <a:t>The Study Up Resource webpage</a:t>
            </a:r>
            <a:endParaRPr lang="en-NZ" dirty="0"/>
          </a:p>
        </p:txBody>
      </p:sp>
      <p:pic>
        <p:nvPicPr>
          <p:cNvPr id="6" name="Picture 5" descr="A picture of the Study Up resource web page containing the different sessions, their descriptions, and the varying resources available for each session.">
            <a:extLst>
              <a:ext uri="{FF2B5EF4-FFF2-40B4-BE49-F238E27FC236}">
                <a16:creationId xmlns:a16="http://schemas.microsoft.com/office/drawing/2014/main" id="{6019C575-301B-3F45-45F5-5B2FDB6ECEA1}"/>
              </a:ext>
            </a:extLst>
          </p:cNvPr>
          <p:cNvPicPr>
            <a:picLocks noChangeAspect="1"/>
          </p:cNvPicPr>
          <p:nvPr/>
        </p:nvPicPr>
        <p:blipFill>
          <a:blip r:embed="rId4"/>
          <a:stretch>
            <a:fillRect/>
          </a:stretch>
        </p:blipFill>
        <p:spPr>
          <a:xfrm>
            <a:off x="1337080" y="0"/>
            <a:ext cx="8017651" cy="7586245"/>
          </a:xfrm>
          <a:prstGeom prst="rect">
            <a:avLst/>
          </a:prstGeom>
        </p:spPr>
      </p:pic>
      <p:sp>
        <p:nvSpPr>
          <p:cNvPr id="7" name="Rectangle 6" descr="Image highlighting the section of the page about how to read effectively for study.">
            <a:extLst>
              <a:ext uri="{FF2B5EF4-FFF2-40B4-BE49-F238E27FC236}">
                <a16:creationId xmlns:a16="http://schemas.microsoft.com/office/drawing/2014/main" id="{385B614B-6342-0CBC-E9DD-DE8FC7F971E1}"/>
              </a:ext>
              <a:ext uri="{C183D7F6-B498-43B3-948B-1728B52AA6E4}">
                <adec:decorative xmlns:adec="http://schemas.microsoft.com/office/drawing/2017/decorative" val="0"/>
              </a:ext>
            </a:extLst>
          </p:cNvPr>
          <p:cNvSpPr/>
          <p:nvPr/>
        </p:nvSpPr>
        <p:spPr>
          <a:xfrm>
            <a:off x="3566869" y="1403140"/>
            <a:ext cx="5049981" cy="20262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descr="The screenshot on this slide is from: https://owll.massey.ac.nz/about-OWLL/studyup-resources.php">
            <a:extLst>
              <a:ext uri="{FF2B5EF4-FFF2-40B4-BE49-F238E27FC236}">
                <a16:creationId xmlns:a16="http://schemas.microsoft.com/office/drawing/2014/main" id="{CC980D6F-0F1D-2552-FF3E-00CFCCF1B1B2}"/>
              </a:ext>
            </a:extLst>
          </p:cNvPr>
          <p:cNvSpPr/>
          <p:nvPr/>
        </p:nvSpPr>
        <p:spPr>
          <a:xfrm>
            <a:off x="7328213" y="5143420"/>
            <a:ext cx="3145823"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NZ" sz="1600" b="1" dirty="0">
                <a:hlinkClick r:id="rId5"/>
              </a:rPr>
              <a:t>https://owll.massey.ac.nz/about-OWLL/studyup-resources.php</a:t>
            </a:r>
            <a:endParaRPr lang="en-NZ" sz="1600" b="1" dirty="0"/>
          </a:p>
        </p:txBody>
      </p:sp>
      <p:cxnSp>
        <p:nvCxnSpPr>
          <p:cNvPr id="9" name="Straight Arrow Connector 8">
            <a:extLst>
              <a:ext uri="{FF2B5EF4-FFF2-40B4-BE49-F238E27FC236}">
                <a16:creationId xmlns:a16="http://schemas.microsoft.com/office/drawing/2014/main" id="{A06DCD93-EA0E-87D8-46D5-39BBEDD0CF35}"/>
              </a:ext>
              <a:ext uri="{C183D7F6-B498-43B3-948B-1728B52AA6E4}">
                <adec:decorative xmlns:adec="http://schemas.microsoft.com/office/drawing/2017/decorative" val="1"/>
              </a:ext>
            </a:extLst>
          </p:cNvPr>
          <p:cNvCxnSpPr>
            <a:cxnSpLocks/>
          </p:cNvCxnSpPr>
          <p:nvPr/>
        </p:nvCxnSpPr>
        <p:spPr>
          <a:xfrm flipH="1">
            <a:off x="8346716" y="2365031"/>
            <a:ext cx="432048" cy="21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428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976F-5322-4256-9E4B-C5E23D6AC22A}"/>
              </a:ext>
            </a:extLst>
          </p:cNvPr>
          <p:cNvSpPr txBox="1">
            <a:spLocks noGrp="1"/>
          </p:cNvSpPr>
          <p:nvPr>
            <p:ph type="title" idx="4294967295"/>
          </p:nvPr>
        </p:nvSpPr>
        <p:spPr>
          <a:xfrm>
            <a:off x="1971380" y="928607"/>
            <a:ext cx="8249240" cy="620392"/>
          </a:xfrm>
          <a:prstGeom prst="rect">
            <a:avLst/>
          </a:prstGeom>
          <a:solidFill>
            <a:schemeClr val="bg1"/>
          </a:solidFill>
          <a:ln>
            <a:noFill/>
            <a:prstDash/>
          </a:ln>
          <a:effectLst/>
        </p:spPr>
        <p:txBody>
          <a:bodyPr rot="0" spcFirstLastPara="0" vertOverflow="overflow" horzOverflow="overflow" vert="horz" wrap="square" lIns="96994" tIns="48497" rIns="96994" bIns="48497" numCol="1" spcCol="0" rtlCol="0" fromWordArt="0" anchor="t" anchorCtr="0" forceAA="0" compatLnSpc="1">
            <a:prstTxWarp prst="textNoShape">
              <a:avLst/>
            </a:prstTxWarp>
            <a:spAutoFit/>
          </a:bodyPr>
          <a:lstStyle/>
          <a:p>
            <a:pPr algn="ctr" defTabSz="969985" fontAlgn="base">
              <a:lnSpc>
                <a:spcPct val="100000"/>
              </a:lnSpc>
              <a:spcAft>
                <a:spcPct val="0"/>
              </a:spcAft>
              <a:defRPr/>
            </a:pPr>
            <a:r>
              <a:rPr lang="mi-NZ" sz="3395" b="1" dirty="0" err="1">
                <a:latin typeface="Arial" charset="0"/>
                <a:ea typeface="ＭＳ Ｐゴシック" charset="0"/>
                <a:cs typeface="ＭＳ Ｐゴシック" charset="0"/>
              </a:rPr>
              <a:t>Using</a:t>
            </a:r>
            <a:r>
              <a:rPr lang="mi-NZ" sz="3395" b="1" dirty="0">
                <a:latin typeface="Arial" charset="0"/>
                <a:ea typeface="ＭＳ Ｐゴシック" charset="0"/>
                <a:cs typeface="ＭＳ Ｐゴシック" charset="0"/>
              </a:rPr>
              <a:t> </a:t>
            </a:r>
            <a:r>
              <a:rPr lang="mi-NZ" sz="3395" b="1" dirty="0" err="1">
                <a:latin typeface="Arial" charset="0"/>
                <a:ea typeface="ＭＳ Ｐゴシック" charset="0"/>
                <a:cs typeface="ＭＳ Ｐゴシック" charset="0"/>
              </a:rPr>
              <a:t>Turnitin</a:t>
            </a:r>
            <a:r>
              <a:rPr lang="mi-NZ" sz="3395" b="1" dirty="0">
                <a:latin typeface="Arial" charset="0"/>
                <a:ea typeface="ＭＳ Ｐゴシック" charset="0"/>
                <a:cs typeface="ＭＳ Ｐゴシック" charset="0"/>
              </a:rPr>
              <a:t> </a:t>
            </a:r>
            <a:r>
              <a:rPr lang="mi-NZ" sz="3395" b="1" dirty="0" err="1">
                <a:latin typeface="Arial" charset="0"/>
                <a:ea typeface="ＭＳ Ｐゴシック" charset="0"/>
                <a:cs typeface="ＭＳ Ｐゴシック" charset="0"/>
              </a:rPr>
              <a:t>reports</a:t>
            </a:r>
            <a:r>
              <a:rPr lang="mi-NZ" sz="3395" b="1" dirty="0">
                <a:latin typeface="Arial" charset="0"/>
                <a:ea typeface="ＭＳ Ｐゴシック" charset="0"/>
                <a:cs typeface="ＭＳ Ｐゴシック" charset="0"/>
              </a:rPr>
              <a:t> to </a:t>
            </a:r>
            <a:r>
              <a:rPr lang="mi-NZ" sz="3395" b="1" dirty="0" err="1">
                <a:latin typeface="Arial" charset="0"/>
                <a:ea typeface="ＭＳ Ｐゴシック" charset="0"/>
                <a:cs typeface="ＭＳ Ｐゴシック" charset="0"/>
              </a:rPr>
              <a:t>review</a:t>
            </a:r>
            <a:r>
              <a:rPr lang="mi-NZ" sz="3395" b="1" dirty="0">
                <a:latin typeface="Arial" charset="0"/>
                <a:ea typeface="ＭＳ Ｐゴシック" charset="0"/>
                <a:cs typeface="ＭＳ Ｐゴシック" charset="0"/>
              </a:rPr>
              <a:t> </a:t>
            </a:r>
            <a:r>
              <a:rPr lang="mi-NZ" sz="3395" b="1" dirty="0" err="1">
                <a:latin typeface="Arial" charset="0"/>
                <a:ea typeface="ＭＳ Ｐゴシック" charset="0"/>
                <a:cs typeface="ＭＳ Ｐゴシック" charset="0"/>
              </a:rPr>
              <a:t>writing</a:t>
            </a:r>
            <a:endParaRPr lang="en-NZ" sz="3395" b="1" dirty="0">
              <a:latin typeface="Arial" charset="0"/>
              <a:ea typeface="ＭＳ Ｐゴシック" charset="0"/>
              <a:cs typeface="ＭＳ Ｐゴシック" charset="0"/>
            </a:endParaRPr>
          </a:p>
        </p:txBody>
      </p:sp>
      <p:pic>
        <p:nvPicPr>
          <p:cNvPr id="4" name="Picture 3" descr="An image of a Turnitin report highlighting text that is too similar to the original authors and does not use quote marks when it should. This is an example of plagiarism and needs to be corrected by either better paraphrasing or by adding quote marks.">
            <a:extLst>
              <a:ext uri="{FF2B5EF4-FFF2-40B4-BE49-F238E27FC236}">
                <a16:creationId xmlns:a16="http://schemas.microsoft.com/office/drawing/2014/main" id="{FC72D87D-7200-455F-BFEB-C7DA0406A7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5201" y="1862651"/>
            <a:ext cx="8021599" cy="4185536"/>
          </a:xfrm>
          <a:prstGeom prst="rect">
            <a:avLst/>
          </a:prstGeom>
          <a:solidFill>
            <a:schemeClr val="bg1"/>
          </a:solidFill>
        </p:spPr>
      </p:pic>
      <p:sp>
        <p:nvSpPr>
          <p:cNvPr id="5" name="Rectangle 4" descr="An image of a Turnitin report that highlights text, which is okay and does not need any further editing or paraphrasing.">
            <a:extLst>
              <a:ext uri="{FF2B5EF4-FFF2-40B4-BE49-F238E27FC236}">
                <a16:creationId xmlns:a16="http://schemas.microsoft.com/office/drawing/2014/main" id="{B0BE7454-EA95-4225-B477-4BEA3BFD4801}"/>
              </a:ext>
            </a:extLst>
          </p:cNvPr>
          <p:cNvSpPr/>
          <p:nvPr/>
        </p:nvSpPr>
        <p:spPr>
          <a:xfrm>
            <a:off x="5637709" y="3199854"/>
            <a:ext cx="4659293" cy="1298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sp>
        <p:nvSpPr>
          <p:cNvPr id="9" name="Rectangle 8" descr="An image of a Turnitin report that has highlighted text, which needs further editing, either through better paraphrasing, or the use of quotation marks and an in-text citation.">
            <a:extLst>
              <a:ext uri="{FF2B5EF4-FFF2-40B4-BE49-F238E27FC236}">
                <a16:creationId xmlns:a16="http://schemas.microsoft.com/office/drawing/2014/main" id="{624A0024-2853-4D5E-A824-874D25DC6F26}"/>
              </a:ext>
            </a:extLst>
          </p:cNvPr>
          <p:cNvSpPr/>
          <p:nvPr/>
        </p:nvSpPr>
        <p:spPr>
          <a:xfrm>
            <a:off x="5637709" y="4651110"/>
            <a:ext cx="4659293" cy="1451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sp>
        <p:nvSpPr>
          <p:cNvPr id="3" name="Multiplication Sign 2">
            <a:extLst>
              <a:ext uri="{FF2B5EF4-FFF2-40B4-BE49-F238E27FC236}">
                <a16:creationId xmlns:a16="http://schemas.microsoft.com/office/drawing/2014/main" id="{AA4786B7-5A37-4609-BC7C-1756647D2B4D}"/>
              </a:ext>
              <a:ext uri="{C183D7F6-B498-43B3-948B-1728B52AA6E4}">
                <adec:decorative xmlns:adec="http://schemas.microsoft.com/office/drawing/2017/decorative" val="1"/>
              </a:ext>
            </a:extLst>
          </p:cNvPr>
          <p:cNvSpPr/>
          <p:nvPr/>
        </p:nvSpPr>
        <p:spPr>
          <a:xfrm>
            <a:off x="10220620" y="1748599"/>
            <a:ext cx="381909" cy="45829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sp>
        <p:nvSpPr>
          <p:cNvPr id="8" name="Multiplication Sign 7">
            <a:extLst>
              <a:ext uri="{FF2B5EF4-FFF2-40B4-BE49-F238E27FC236}">
                <a16:creationId xmlns:a16="http://schemas.microsoft.com/office/drawing/2014/main" id="{91EDADC9-47A6-44DE-BD2C-D3DC35DB3104}"/>
              </a:ext>
              <a:ext uri="{C183D7F6-B498-43B3-948B-1728B52AA6E4}">
                <adec:decorative xmlns:adec="http://schemas.microsoft.com/office/drawing/2017/decorative" val="1"/>
              </a:ext>
            </a:extLst>
          </p:cNvPr>
          <p:cNvSpPr/>
          <p:nvPr/>
        </p:nvSpPr>
        <p:spPr>
          <a:xfrm>
            <a:off x="10312484" y="5147592"/>
            <a:ext cx="381909" cy="45829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985" fontAlgn="base">
              <a:spcBef>
                <a:spcPct val="0"/>
              </a:spcBef>
              <a:spcAft>
                <a:spcPct val="0"/>
              </a:spcAft>
              <a:defRPr/>
            </a:pPr>
            <a:endParaRPr lang="en-NZ" sz="1910">
              <a:solidFill>
                <a:srgbClr val="FFFFFF"/>
              </a:solidFill>
              <a:latin typeface="Arial" panose="020B0604020202020204"/>
            </a:endParaRPr>
          </a:p>
        </p:txBody>
      </p:sp>
      <p:grpSp>
        <p:nvGrpSpPr>
          <p:cNvPr id="21" name="Group 20">
            <a:extLst>
              <a:ext uri="{FF2B5EF4-FFF2-40B4-BE49-F238E27FC236}">
                <a16:creationId xmlns:a16="http://schemas.microsoft.com/office/drawing/2014/main" id="{4529AA34-6A5C-4650-885E-06A7D17DB93A}"/>
              </a:ext>
              <a:ext uri="{C183D7F6-B498-43B3-948B-1728B52AA6E4}">
                <adec:decorative xmlns:adec="http://schemas.microsoft.com/office/drawing/2017/decorative" val="1"/>
              </a:ext>
            </a:extLst>
          </p:cNvPr>
          <p:cNvGrpSpPr/>
          <p:nvPr/>
        </p:nvGrpSpPr>
        <p:grpSpPr>
          <a:xfrm>
            <a:off x="10312484" y="3561181"/>
            <a:ext cx="310641" cy="381909"/>
            <a:chOff x="8547035" y="2427734"/>
            <a:chExt cx="292853" cy="360040"/>
          </a:xfrm>
        </p:grpSpPr>
        <p:cxnSp>
          <p:nvCxnSpPr>
            <p:cNvPr id="7" name="Straight Connector 6">
              <a:extLst>
                <a:ext uri="{FF2B5EF4-FFF2-40B4-BE49-F238E27FC236}">
                  <a16:creationId xmlns:a16="http://schemas.microsoft.com/office/drawing/2014/main" id="{0DFBF9B6-DC3B-4FB3-8915-C0D98023AEAB}"/>
                </a:ext>
              </a:extLst>
            </p:cNvPr>
            <p:cNvCxnSpPr>
              <a:cxnSpLocks/>
            </p:cNvCxnSpPr>
            <p:nvPr/>
          </p:nvCxnSpPr>
          <p:spPr>
            <a:xfrm>
              <a:off x="8547035" y="2643758"/>
              <a:ext cx="129421" cy="1440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73890F-6F5D-464B-8A1D-A35EA3E2A25A}"/>
                </a:ext>
              </a:extLst>
            </p:cNvPr>
            <p:cNvCxnSpPr>
              <a:cxnSpLocks/>
            </p:cNvCxnSpPr>
            <p:nvPr/>
          </p:nvCxnSpPr>
          <p:spPr>
            <a:xfrm flipH="1">
              <a:off x="8659868" y="2427734"/>
              <a:ext cx="180020" cy="36004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F7DCB456-574A-5078-B51D-76251E598AAD}"/>
              </a:ext>
            </a:extLst>
          </p:cNvPr>
          <p:cNvSpPr txBox="1"/>
          <p:nvPr/>
        </p:nvSpPr>
        <p:spPr>
          <a:xfrm>
            <a:off x="2085201" y="6200951"/>
            <a:ext cx="8021599" cy="287771"/>
          </a:xfrm>
          <a:prstGeom prst="rect">
            <a:avLst/>
          </a:prstGeom>
          <a:noFill/>
        </p:spPr>
        <p:txBody>
          <a:bodyPr wrap="square" rtlCol="0">
            <a:spAutoFit/>
          </a:bodyPr>
          <a:lstStyle/>
          <a:p>
            <a:pPr algn="ctr" defTabSz="414772"/>
            <a:r>
              <a:rPr lang="mi-NZ" sz="1270" dirty="0" err="1">
                <a:solidFill>
                  <a:srgbClr val="054A88"/>
                </a:solidFill>
                <a:latin typeface="Arial" panose="020B0604020202020204"/>
              </a:rPr>
              <a:t>See</a:t>
            </a:r>
            <a:r>
              <a:rPr lang="mi-NZ" sz="1270" dirty="0">
                <a:solidFill>
                  <a:srgbClr val="054A88"/>
                </a:solidFill>
                <a:latin typeface="Arial" panose="020B0604020202020204"/>
              </a:rPr>
              <a:t>: </a:t>
            </a:r>
            <a:r>
              <a:rPr lang="mi-NZ" sz="1270" dirty="0">
                <a:solidFill>
                  <a:srgbClr val="054A88"/>
                </a:solidFill>
                <a:latin typeface="Arial" panose="020B0604020202020204"/>
                <a:hlinkClick r:id="rId4"/>
              </a:rPr>
              <a:t>Submitting </a:t>
            </a:r>
            <a:r>
              <a:rPr lang="mi-NZ" sz="1270" dirty="0" err="1">
                <a:solidFill>
                  <a:srgbClr val="054A88"/>
                </a:solidFill>
                <a:latin typeface="Arial" panose="020B0604020202020204"/>
                <a:hlinkClick r:id="rId4"/>
              </a:rPr>
              <a:t>your</a:t>
            </a:r>
            <a:r>
              <a:rPr lang="mi-NZ" sz="1270" dirty="0">
                <a:solidFill>
                  <a:srgbClr val="054A88"/>
                </a:solidFill>
                <a:latin typeface="Arial" panose="020B0604020202020204"/>
                <a:hlinkClick r:id="rId4"/>
              </a:rPr>
              <a:t> </a:t>
            </a:r>
            <a:r>
              <a:rPr lang="mi-NZ" sz="1270" dirty="0" err="1">
                <a:solidFill>
                  <a:srgbClr val="054A88"/>
                </a:solidFill>
                <a:latin typeface="Arial" panose="020B0604020202020204"/>
                <a:hlinkClick r:id="rId4"/>
              </a:rPr>
              <a:t>assignment</a:t>
            </a:r>
            <a:r>
              <a:rPr lang="mi-NZ" sz="1270" dirty="0">
                <a:solidFill>
                  <a:srgbClr val="054A88"/>
                </a:solidFill>
                <a:latin typeface="Arial" panose="020B0604020202020204"/>
                <a:hlinkClick r:id="rId4"/>
              </a:rPr>
              <a:t> and </a:t>
            </a:r>
            <a:r>
              <a:rPr lang="mi-NZ" sz="1270" dirty="0" err="1">
                <a:solidFill>
                  <a:srgbClr val="054A88"/>
                </a:solidFill>
                <a:latin typeface="Arial" panose="020B0604020202020204"/>
                <a:hlinkClick r:id="rId4"/>
              </a:rPr>
              <a:t>generating</a:t>
            </a:r>
            <a:r>
              <a:rPr lang="mi-NZ" sz="1270" dirty="0">
                <a:solidFill>
                  <a:srgbClr val="054A88"/>
                </a:solidFill>
                <a:latin typeface="Arial" panose="020B0604020202020204"/>
                <a:hlinkClick r:id="rId4"/>
              </a:rPr>
              <a:t> a </a:t>
            </a:r>
            <a:r>
              <a:rPr lang="mi-NZ" sz="1270" dirty="0" err="1">
                <a:solidFill>
                  <a:srgbClr val="054A88"/>
                </a:solidFill>
                <a:latin typeface="Arial" panose="020B0604020202020204"/>
                <a:hlinkClick r:id="rId4"/>
              </a:rPr>
              <a:t>Turnitin</a:t>
            </a:r>
            <a:r>
              <a:rPr lang="mi-NZ" sz="1270" dirty="0">
                <a:solidFill>
                  <a:srgbClr val="054A88"/>
                </a:solidFill>
                <a:latin typeface="Arial" panose="020B0604020202020204"/>
                <a:hlinkClick r:id="rId4"/>
              </a:rPr>
              <a:t> </a:t>
            </a:r>
            <a:r>
              <a:rPr lang="mi-NZ" sz="1270" dirty="0" err="1">
                <a:solidFill>
                  <a:srgbClr val="054A88"/>
                </a:solidFill>
                <a:latin typeface="Arial" panose="020B0604020202020204"/>
                <a:hlinkClick r:id="rId4"/>
              </a:rPr>
              <a:t>report</a:t>
            </a:r>
            <a:endParaRPr lang="en-NZ" sz="1270" dirty="0">
              <a:solidFill>
                <a:srgbClr val="054A88"/>
              </a:solidFill>
              <a:latin typeface="Arial" panose="020B0604020202020204"/>
            </a:endParaRPr>
          </a:p>
        </p:txBody>
      </p:sp>
      <p:sp>
        <p:nvSpPr>
          <p:cNvPr id="12" name="TextBox 11">
            <a:extLst>
              <a:ext uri="{FF2B5EF4-FFF2-40B4-BE49-F238E27FC236}">
                <a16:creationId xmlns:a16="http://schemas.microsoft.com/office/drawing/2014/main" id="{5D4140E4-FFEF-5400-8D0B-B0DE5D6A98E9}"/>
              </a:ext>
            </a:extLst>
          </p:cNvPr>
          <p:cNvSpPr txBox="1"/>
          <p:nvPr/>
        </p:nvSpPr>
        <p:spPr>
          <a:xfrm>
            <a:off x="2085201" y="6508644"/>
            <a:ext cx="8021599" cy="287771"/>
          </a:xfrm>
          <a:prstGeom prst="rect">
            <a:avLst/>
          </a:prstGeom>
          <a:noFill/>
        </p:spPr>
        <p:txBody>
          <a:bodyPr wrap="square" rtlCol="0">
            <a:spAutoFit/>
          </a:bodyPr>
          <a:lstStyle/>
          <a:p>
            <a:pPr algn="ctr" defTabSz="414772"/>
            <a:r>
              <a:rPr lang="mi-NZ" sz="1270" dirty="0" err="1">
                <a:solidFill>
                  <a:srgbClr val="054A88"/>
                </a:solidFill>
                <a:latin typeface="Arial" panose="020B0604020202020204"/>
              </a:rPr>
              <a:t>Also</a:t>
            </a:r>
            <a:r>
              <a:rPr lang="mi-NZ" sz="1270" dirty="0">
                <a:solidFill>
                  <a:srgbClr val="054A88"/>
                </a:solidFill>
                <a:latin typeface="Arial" panose="020B0604020202020204"/>
              </a:rPr>
              <a:t>: </a:t>
            </a:r>
            <a:r>
              <a:rPr lang="mi-NZ" sz="1270" dirty="0">
                <a:solidFill>
                  <a:srgbClr val="054A88"/>
                </a:solidFill>
                <a:latin typeface="Arial" panose="020B0604020202020204"/>
                <a:hlinkClick r:id="rId5"/>
              </a:rPr>
              <a:t>How to </a:t>
            </a:r>
            <a:r>
              <a:rPr lang="mi-NZ" sz="1270" dirty="0" err="1">
                <a:solidFill>
                  <a:srgbClr val="054A88"/>
                </a:solidFill>
                <a:latin typeface="Arial" panose="020B0604020202020204"/>
                <a:hlinkClick r:id="rId5"/>
              </a:rPr>
              <a:t>interpret</a:t>
            </a:r>
            <a:r>
              <a:rPr lang="mi-NZ" sz="1270" dirty="0">
                <a:solidFill>
                  <a:srgbClr val="054A88"/>
                </a:solidFill>
                <a:latin typeface="Arial" panose="020B0604020202020204"/>
                <a:hlinkClick r:id="rId5"/>
              </a:rPr>
              <a:t> </a:t>
            </a:r>
            <a:r>
              <a:rPr lang="mi-NZ" sz="1270" dirty="0" err="1">
                <a:solidFill>
                  <a:srgbClr val="054A88"/>
                </a:solidFill>
                <a:latin typeface="Arial" panose="020B0604020202020204"/>
                <a:hlinkClick r:id="rId5"/>
              </a:rPr>
              <a:t>your</a:t>
            </a:r>
            <a:r>
              <a:rPr lang="mi-NZ" sz="1270" dirty="0">
                <a:solidFill>
                  <a:srgbClr val="054A88"/>
                </a:solidFill>
                <a:latin typeface="Arial" panose="020B0604020202020204"/>
                <a:hlinkClick r:id="rId5"/>
              </a:rPr>
              <a:t> </a:t>
            </a:r>
            <a:r>
              <a:rPr lang="mi-NZ" sz="1270" dirty="0" err="1">
                <a:solidFill>
                  <a:srgbClr val="054A88"/>
                </a:solidFill>
                <a:latin typeface="Arial" panose="020B0604020202020204"/>
                <a:hlinkClick r:id="rId5"/>
              </a:rPr>
              <a:t>Turnitin</a:t>
            </a:r>
            <a:r>
              <a:rPr lang="mi-NZ" sz="1270" dirty="0">
                <a:solidFill>
                  <a:srgbClr val="054A88"/>
                </a:solidFill>
                <a:latin typeface="Arial" panose="020B0604020202020204"/>
                <a:hlinkClick r:id="rId5"/>
              </a:rPr>
              <a:t> </a:t>
            </a:r>
            <a:r>
              <a:rPr lang="mi-NZ" sz="1270" dirty="0" err="1">
                <a:solidFill>
                  <a:srgbClr val="054A88"/>
                </a:solidFill>
                <a:latin typeface="Arial" panose="020B0604020202020204"/>
                <a:hlinkClick r:id="rId5"/>
              </a:rPr>
              <a:t>report</a:t>
            </a:r>
            <a:endParaRPr lang="en-NZ" sz="1270" dirty="0">
              <a:solidFill>
                <a:srgbClr val="054A88"/>
              </a:solidFill>
              <a:latin typeface="Arial" panose="020B0604020202020204"/>
            </a:endParaRPr>
          </a:p>
        </p:txBody>
      </p:sp>
    </p:spTree>
    <p:custDataLst>
      <p:tags r:id="rId1"/>
    </p:custDataLst>
    <p:extLst>
      <p:ext uri="{BB962C8B-B14F-4D97-AF65-F5344CB8AC3E}">
        <p14:creationId xmlns:p14="http://schemas.microsoft.com/office/powerpoint/2010/main" val="67222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 grpId="0" animBg="1"/>
      <p:bldP spid="8" grpId="0" animBg="1"/>
      <p:bldP spid="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What plagiarism is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659842"/>
            <a:ext cx="9144000" cy="2885281"/>
          </a:xfrm>
        </p:spPr>
        <p:txBody>
          <a:bodyPr>
            <a:normAutofit/>
          </a:bodyPr>
          <a:lstStyle/>
          <a:p>
            <a:pPr marL="514350" indent="-514350" algn="l">
              <a:buNone/>
            </a:pPr>
            <a:r>
              <a:rPr lang="en-NZ" sz="2400" dirty="0">
                <a:solidFill>
                  <a:schemeClr val="bg1"/>
                </a:solidFill>
                <a:latin typeface="Arial" panose="020B0604020202020204" pitchFamily="34" charset="0"/>
                <a:cs typeface="Arial" panose="020B0604020202020204" pitchFamily="34" charset="0"/>
              </a:rPr>
              <a:t>Presenting the work of someone else, and saying it’s yours.</a:t>
            </a:r>
          </a:p>
          <a:p>
            <a:pPr marL="360000" indent="-514350" algn="l">
              <a:spcBef>
                <a:spcPts val="0"/>
              </a:spcBef>
              <a:buNone/>
            </a:pPr>
            <a:endParaRPr lang="en-NZ" sz="2400" dirty="0">
              <a:latin typeface="Arial" panose="020B0604020202020204" pitchFamily="34" charset="0"/>
              <a:cs typeface="Arial" panose="020B0604020202020204" pitchFamily="34" charset="0"/>
            </a:endParaRPr>
          </a:p>
          <a:p>
            <a:pPr marL="514350" indent="-514350" algn="l">
              <a:spcAft>
                <a:spcPts val="1200"/>
              </a:spcAft>
              <a:buNone/>
            </a:pPr>
            <a:r>
              <a:rPr lang="en-NZ" sz="2400" dirty="0">
                <a:solidFill>
                  <a:schemeClr val="bg1"/>
                </a:solidFill>
                <a:latin typeface="Arial" panose="020B0604020202020204" pitchFamily="34" charset="0"/>
                <a:cs typeface="Arial" panose="020B0604020202020204" pitchFamily="34" charset="0"/>
              </a:rPr>
              <a:t>Plagiarism can apply to:</a:t>
            </a:r>
          </a:p>
          <a:p>
            <a:pPr lvl="1" algn="l">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The entire assignment</a:t>
            </a:r>
          </a:p>
          <a:p>
            <a:pPr lvl="1" algn="l">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Certain paragraphs</a:t>
            </a:r>
          </a:p>
          <a:p>
            <a:pPr lvl="1" algn="l">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Individual sentences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419166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10" name="Content Placeholder 6">
            <a:extLst>
              <a:ext uri="{FF2B5EF4-FFF2-40B4-BE49-F238E27FC236}">
                <a16:creationId xmlns:a16="http://schemas.microsoft.com/office/drawing/2014/main" id="{96685E94-7F95-392F-5127-F11D9504BF19}"/>
              </a:ext>
            </a:extLst>
          </p:cNvPr>
          <p:cNvSpPr txBox="1">
            <a:spLocks/>
          </p:cNvSpPr>
          <p:nvPr/>
        </p:nvSpPr>
        <p:spPr>
          <a:xfrm>
            <a:off x="793557" y="1989242"/>
            <a:ext cx="10583862" cy="3657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2400" dirty="0"/>
              <a:t>Since the introduction of AI systems like Chat GPT and Dall E2, universities have had to give serious consideration to its potential effects on academia as a whole.</a:t>
            </a:r>
            <a:endParaRPr lang="en-US" sz="2400" dirty="0">
              <a:latin typeface="Microsoft Sans Serif" panose="020B0604020202020204" pitchFamily="34" charset="0"/>
            </a:endParaRPr>
          </a:p>
          <a:p>
            <a:pPr marL="0" indent="0">
              <a:lnSpc>
                <a:spcPct val="110000"/>
              </a:lnSpc>
              <a:spcAft>
                <a:spcPts val="1200"/>
              </a:spcAft>
              <a:buFont typeface="Arial" panose="020B0604020202020204" pitchFamily="34" charset="0"/>
              <a:buNone/>
            </a:pPr>
            <a:r>
              <a:rPr lang="en-NZ" sz="2400" dirty="0"/>
              <a:t>At present: </a:t>
            </a:r>
          </a:p>
          <a:p>
            <a:pPr lvl="1">
              <a:spcAft>
                <a:spcPts val="1200"/>
              </a:spcAft>
              <a:buFont typeface="Symbol" panose="05050102010706020507" pitchFamily="18" charset="2"/>
              <a:buChar char="·"/>
            </a:pPr>
            <a:r>
              <a:rPr lang="en-US" sz="2000" dirty="0"/>
              <a:t>Unless explicitly directed to by your lecturer, it is best not to use AI.</a:t>
            </a:r>
          </a:p>
          <a:p>
            <a:pPr lvl="1">
              <a:spcAft>
                <a:spcPts val="1200"/>
              </a:spcAft>
              <a:buFont typeface="Symbol" panose="05050102010706020507" pitchFamily="18" charset="2"/>
              <a:buChar char="·"/>
            </a:pPr>
            <a:r>
              <a:rPr lang="en-US" sz="2000" dirty="0"/>
              <a:t>However, grammar level AI (e.g. Grammarly) is usually okay.</a:t>
            </a:r>
          </a:p>
          <a:p>
            <a:pPr lvl="1">
              <a:spcAft>
                <a:spcPts val="1200"/>
              </a:spcAft>
              <a:buFont typeface="Symbol" panose="05050102010706020507" pitchFamily="18" charset="2"/>
              <a:buChar char="·"/>
            </a:pPr>
            <a:r>
              <a:rPr lang="en-US" sz="2000" dirty="0"/>
              <a:t>Always be cautious citing sources generated by AI as sometimes it can create sources that do not exist. It is recommended you personally check all sources generated by AI tools.</a:t>
            </a:r>
          </a:p>
        </p:txBody>
      </p:sp>
      <p:sp>
        <p:nvSpPr>
          <p:cNvPr id="11" name="TextBox 10">
            <a:extLst>
              <a:ext uri="{FF2B5EF4-FFF2-40B4-BE49-F238E27FC236}">
                <a16:creationId xmlns:a16="http://schemas.microsoft.com/office/drawing/2014/main" id="{F19830FB-5814-FB37-2F8D-44E66866F67C}"/>
              </a:ext>
            </a:extLst>
          </p:cNvPr>
          <p:cNvSpPr txBox="1"/>
          <p:nvPr/>
        </p:nvSpPr>
        <p:spPr>
          <a:xfrm>
            <a:off x="1692165" y="5916342"/>
            <a:ext cx="8786647" cy="646331"/>
          </a:xfrm>
          <a:prstGeom prst="rect">
            <a:avLst/>
          </a:prstGeom>
          <a:noFill/>
          <a:ln>
            <a:solidFill>
              <a:schemeClr val="accent1"/>
            </a:solidFill>
          </a:ln>
        </p:spPr>
        <p:txBody>
          <a:bodyPr wrap="square">
            <a:spAutoFit/>
          </a:bodyPr>
          <a:lstStyle/>
          <a:p>
            <a:pPr algn="ctr"/>
            <a:r>
              <a:rPr lang="en-US" sz="1800" dirty="0">
                <a:solidFill>
                  <a:schemeClr val="bg1"/>
                </a:solidFill>
              </a:rPr>
              <a:t>You can find more up-to-date information on Massey’s webpages. </a:t>
            </a:r>
          </a:p>
          <a:p>
            <a:pPr algn="ctr"/>
            <a:r>
              <a:rPr lang="en-US" sz="1800" dirty="0">
                <a:solidFill>
                  <a:schemeClr val="bg1"/>
                </a:solidFill>
              </a:rPr>
              <a:t>See: </a:t>
            </a:r>
            <a:r>
              <a:rPr lang="en-NZ" sz="1800" dirty="0">
                <a:solidFill>
                  <a:schemeClr val="bg1"/>
                </a:solidFill>
              </a:rPr>
              <a:t>OWLL - ”</a:t>
            </a:r>
            <a:r>
              <a:rPr lang="en-NZ" sz="1800" u="sng" dirty="0">
                <a:solidFill>
                  <a:schemeClr val="bg1"/>
                </a:solidFill>
                <a:hlinkClick r:id="rId4">
                  <a:extLst>
                    <a:ext uri="{A12FA001-AC4F-418D-AE19-62706E023703}">
                      <ahyp:hlinkClr xmlns:ahyp="http://schemas.microsoft.com/office/drawing/2018/hyperlinkcolor" val="tx"/>
                    </a:ext>
                  </a:extLst>
                </a:hlinkClick>
              </a:rPr>
              <a:t>Plagiarism</a:t>
            </a:r>
            <a:r>
              <a:rPr lang="en-US" sz="1800" dirty="0">
                <a:solidFill>
                  <a:schemeClr val="bg1"/>
                </a:solidFill>
              </a:rPr>
              <a:t>”; Massey’s “</a:t>
            </a:r>
            <a:r>
              <a:rPr lang="en-US" sz="1800" u="sng" dirty="0">
                <a:solidFill>
                  <a:schemeClr val="bg1"/>
                </a:solidFill>
                <a:hlinkClick r:id="rId5">
                  <a:extLst>
                    <a:ext uri="{A12FA001-AC4F-418D-AE19-62706E023703}">
                      <ahyp:hlinkClr xmlns:ahyp="http://schemas.microsoft.com/office/drawing/2018/hyperlinkcolor" val="tx"/>
                    </a:ext>
                  </a:extLst>
                </a:hlinkClick>
              </a:rPr>
              <a:t>Student Academic Integrity Policy (AB10/110)</a:t>
            </a:r>
            <a:r>
              <a:rPr lang="en-US" sz="1800" dirty="0">
                <a:solidFill>
                  <a:schemeClr val="bg1"/>
                </a:solidFill>
              </a:rPr>
              <a:t>”</a:t>
            </a:r>
            <a:endParaRPr lang="en-US" sz="1000" dirty="0">
              <a:solidFill>
                <a:schemeClr val="bg1"/>
              </a:solidFill>
              <a:latin typeface="Microsoft Sans Serif" panose="020B0604020202020204" pitchFamily="34" charset="0"/>
            </a:endParaRPr>
          </a:p>
        </p:txBody>
      </p:sp>
      <p:sp>
        <p:nvSpPr>
          <p:cNvPr id="12" name="Text Placeholder 2">
            <a:extLst>
              <a:ext uri="{FF2B5EF4-FFF2-40B4-BE49-F238E27FC236}">
                <a16:creationId xmlns:a16="http://schemas.microsoft.com/office/drawing/2014/main" id="{8B6DC14A-89EC-FDF8-7FF3-A156E80B3A85}"/>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Artificial Intelligence (AI)</a:t>
            </a:r>
          </a:p>
        </p:txBody>
      </p:sp>
    </p:spTree>
    <p:custDataLst>
      <p:tags r:id="rId1"/>
    </p:custDataLst>
    <p:extLst>
      <p:ext uri="{BB962C8B-B14F-4D97-AF65-F5344CB8AC3E}">
        <p14:creationId xmlns:p14="http://schemas.microsoft.com/office/powerpoint/2010/main" val="365734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Summary</a:t>
            </a:r>
          </a:p>
        </p:txBody>
      </p:sp>
      <p:sp>
        <p:nvSpPr>
          <p:cNvPr id="3" name="TextBox 2">
            <a:extLst>
              <a:ext uri="{FF2B5EF4-FFF2-40B4-BE49-F238E27FC236}">
                <a16:creationId xmlns:a16="http://schemas.microsoft.com/office/drawing/2014/main" id="{D55520A3-C93B-66D7-629C-41D67D97EFC6}"/>
              </a:ext>
            </a:extLst>
          </p:cNvPr>
          <p:cNvSpPr txBox="1"/>
          <p:nvPr/>
        </p:nvSpPr>
        <p:spPr>
          <a:xfrm>
            <a:off x="319803" y="2313469"/>
            <a:ext cx="9155391" cy="3231654"/>
          </a:xfrm>
          <a:prstGeom prst="rect">
            <a:avLst/>
          </a:prstGeom>
          <a:noFill/>
        </p:spPr>
        <p:txBody>
          <a:bodyPr wrap="square" rtlCol="0">
            <a:spAutoFit/>
          </a:bodyPr>
          <a:lstStyle/>
          <a:p>
            <a:pPr lvl="1" defTabSz="914400" eaLnBrk="0" fontAlgn="base" hangingPunct="0">
              <a:spcBef>
                <a:spcPct val="20000"/>
              </a:spcBef>
              <a:spcAft>
                <a:spcPts val="1200"/>
              </a:spcAft>
              <a:buSzPct val="75000"/>
            </a:pPr>
            <a:r>
              <a:rPr lang="en-US" sz="2200" b="1" dirty="0">
                <a:solidFill>
                  <a:prstClr val="white"/>
                </a:solidFill>
                <a:latin typeface="Arial" pitchFamily="34" charset="0"/>
                <a:cs typeface="Arial" pitchFamily="34" charset="0"/>
              </a:rPr>
              <a:t>Plagiarism is:</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NZ" sz="2200" dirty="0">
                <a:solidFill>
                  <a:prstClr val="white"/>
                </a:solidFill>
                <a:latin typeface="Arial" pitchFamily="34" charset="0"/>
                <a:cs typeface="Arial" pitchFamily="34" charset="0"/>
              </a:rPr>
              <a:t>Presenting the work of someone else, and saying it’s yours</a:t>
            </a:r>
          </a:p>
          <a:p>
            <a:pPr marL="447675" lvl="1" defTabSz="914400" eaLnBrk="0" fontAlgn="base" hangingPunct="0">
              <a:spcBef>
                <a:spcPct val="20000"/>
              </a:spcBef>
              <a:spcAft>
                <a:spcPts val="1200"/>
              </a:spcAft>
              <a:buSzPct val="75000"/>
            </a:pPr>
            <a:r>
              <a:rPr lang="en-NZ" sz="2200" b="1" dirty="0">
                <a:solidFill>
                  <a:prstClr val="white"/>
                </a:solidFill>
                <a:latin typeface="Arial" pitchFamily="34" charset="0"/>
                <a:cs typeface="Arial" pitchFamily="34" charset="0"/>
              </a:rPr>
              <a:t>Avoid accidental plagiarism by:</a:t>
            </a:r>
            <a:endParaRPr lang="en-US" sz="2200" b="1" dirty="0">
              <a:solidFill>
                <a:prstClr val="white"/>
              </a:solidFill>
              <a:latin typeface="Arial" pitchFamily="34" charset="0"/>
              <a:cs typeface="Arial" pitchFamily="34" charset="0"/>
            </a:endParaRP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Referencing properly</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Developing good ways to paraphrase</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Taking good notes</a:t>
            </a:r>
          </a:p>
        </p:txBody>
      </p:sp>
    </p:spTree>
    <p:custDataLst>
      <p:tags r:id="rId1"/>
    </p:custDataLst>
    <p:extLst>
      <p:ext uri="{BB962C8B-B14F-4D97-AF65-F5344CB8AC3E}">
        <p14:creationId xmlns:p14="http://schemas.microsoft.com/office/powerpoint/2010/main" val="30481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2"/>
            <a:ext cx="9144000" cy="750399"/>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77" b="1"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Need help? We have a range of free services to help you with your assignment writing and study skills:</a:t>
            </a:r>
          </a:p>
        </p:txBody>
      </p:sp>
      <p:sp>
        <p:nvSpPr>
          <p:cNvPr id="6" name="Content Placeholder 2">
            <a:extLst>
              <a:ext uri="{FF2B5EF4-FFF2-40B4-BE49-F238E27FC236}">
                <a16:creationId xmlns:a16="http://schemas.microsoft.com/office/drawing/2014/main" id="{E8AE0311-E356-9209-CB77-897D362D8535}"/>
              </a:ext>
            </a:extLst>
          </p:cNvPr>
          <p:cNvSpPr txBox="1">
            <a:spLocks/>
          </p:cNvSpPr>
          <p:nvPr/>
        </p:nvSpPr>
        <p:spPr>
          <a:xfrm>
            <a:off x="1354015" y="2039815"/>
            <a:ext cx="9386923" cy="4431323"/>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sz="1200" b="1" dirty="0">
              <a:solidFill>
                <a:srgbClr val="06498D"/>
              </a:solidFill>
              <a:hlinkClick r:id="rId3">
                <a:extLst>
                  <a:ext uri="{A12FA001-AC4F-418D-AE19-62706E023703}">
                    <ahyp:hlinkClr xmlns:ahyp="http://schemas.microsoft.com/office/drawing/2018/hyperlinkcolor" val="tx"/>
                  </a:ext>
                </a:extLst>
              </a:hlinkClick>
            </a:endParaRPr>
          </a:p>
          <a:p>
            <a:r>
              <a:rPr lang="en-US" sz="1200" b="1" dirty="0">
                <a:solidFill>
                  <a:srgbClr val="06498D"/>
                </a:solidFill>
                <a:hlinkClick r:id="rId4">
                  <a:extLst>
                    <a:ext uri="{A12FA001-AC4F-418D-AE19-62706E023703}">
                      <ahyp:hlinkClr xmlns:ahyp="http://schemas.microsoft.com/office/drawing/2018/hyperlinkcolor" val="tx"/>
                    </a:ext>
                  </a:extLst>
                </a:hlinkClick>
              </a:rPr>
              <a:t>Individual Support</a:t>
            </a:r>
            <a:r>
              <a:rPr lang="en-US" sz="1200" dirty="0">
                <a:solidFill>
                  <a:srgbClr val="06498D"/>
                </a:solidFill>
              </a:rPr>
              <a:t>: Want to discuss your assignment before you hand it in? Want to discuss study skills (e.g. how to manage time)? Book an appointment at </a:t>
            </a:r>
            <a:r>
              <a:rPr lang="en-NZ" sz="1200" u="sng" dirty="0">
                <a:solidFill>
                  <a:srgbClr val="06498D"/>
                </a:solidFill>
              </a:rPr>
              <a:t>https://massey-nz.libcal.com/ </a:t>
            </a:r>
          </a:p>
          <a:p>
            <a:r>
              <a:rPr lang="en-US" sz="1200" b="1" dirty="0">
                <a:solidFill>
                  <a:srgbClr val="06498D"/>
                </a:solidFill>
                <a:hlinkClick r:id="rId5">
                  <a:extLst>
                    <a:ext uri="{A12FA001-AC4F-418D-AE19-62706E023703}">
                      <ahyp:hlinkClr xmlns:ahyp="http://schemas.microsoft.com/office/drawing/2018/hyperlinkcolor" val="tx"/>
                    </a:ext>
                  </a:extLst>
                </a:hlinkClick>
              </a:rPr>
              <a:t>Pre-Reading Service</a:t>
            </a:r>
            <a:r>
              <a:rPr lang="en-US" sz="1200" b="1" dirty="0">
                <a:solidFill>
                  <a:srgbClr val="06498D"/>
                </a:solidFill>
              </a:rPr>
              <a:t>: </a:t>
            </a:r>
            <a:r>
              <a:rPr lang="en-US" sz="1200" dirty="0">
                <a:solidFill>
                  <a:srgbClr val="06498D"/>
                </a:solidFill>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solidFill>
                  <a:srgbClr val="06498D"/>
                </a:solidFill>
                <a:hlinkClick r:id="rId6">
                  <a:extLst>
                    <a:ext uri="{A12FA001-AC4F-418D-AE19-62706E023703}">
                      <ahyp:hlinkClr xmlns:ahyp="http://schemas.microsoft.com/office/drawing/2018/hyperlinkcolor" val="tx"/>
                    </a:ext>
                  </a:extLst>
                </a:hlinkClick>
              </a:rPr>
              <a:t>Workshops</a:t>
            </a:r>
            <a:r>
              <a:rPr lang="en-US" sz="1200" b="1" dirty="0">
                <a:solidFill>
                  <a:srgbClr val="06498D"/>
                </a:solidFill>
              </a:rPr>
              <a:t>: </a:t>
            </a:r>
            <a:r>
              <a:rPr lang="en-US" sz="1200" dirty="0">
                <a:solidFill>
                  <a:srgbClr val="06498D"/>
                </a:solidFill>
              </a:rPr>
              <a:t>Seminars and workshops are run on campus and online, which can help you with writing and study skills, such as essay writing, referencing, and writing research proposals. See here for </a:t>
            </a:r>
            <a:r>
              <a:rPr lang="en-US" sz="1200" dirty="0" err="1">
                <a:solidFill>
                  <a:srgbClr val="06498D"/>
                </a:solidFill>
              </a:rPr>
              <a:t>programmes</a:t>
            </a:r>
            <a:r>
              <a:rPr lang="en-US" sz="1200" dirty="0">
                <a:solidFill>
                  <a:srgbClr val="06498D"/>
                </a:solidFill>
              </a:rPr>
              <a:t> and registration details. See </a:t>
            </a:r>
            <a:r>
              <a:rPr lang="en-NZ" sz="1200" dirty="0">
                <a:solidFill>
                  <a:srgbClr val="06498D"/>
                </a:solidFill>
                <a:hlinkClick r:id="rId7">
                  <a:extLst>
                    <a:ext uri="{A12FA001-AC4F-418D-AE19-62706E023703}">
                      <ahyp:hlinkClr xmlns:ahyp="http://schemas.microsoft.com/office/drawing/2018/hyperlinkcolor" val="tx"/>
                    </a:ext>
                  </a:extLst>
                </a:hlinkClick>
              </a:rPr>
              <a:t>http://owll.massey.ac.nz/about-OWLL/workshops.php</a:t>
            </a:r>
            <a:endParaRPr lang="en-NZ" sz="1200" dirty="0">
              <a:solidFill>
                <a:srgbClr val="06498D"/>
              </a:solidFill>
            </a:endParaRPr>
          </a:p>
          <a:p>
            <a:r>
              <a:rPr lang="en-US" sz="1200" b="1" dirty="0">
                <a:solidFill>
                  <a:srgbClr val="06498D"/>
                </a:solidFill>
                <a:hlinkClick r:id="rId8">
                  <a:extLst>
                    <a:ext uri="{A12FA001-AC4F-418D-AE19-62706E023703}">
                      <ahyp:hlinkClr xmlns:ahyp="http://schemas.microsoft.com/office/drawing/2018/hyperlinkcolor" val="tx"/>
                    </a:ext>
                  </a:extLst>
                </a:hlinkClick>
              </a:rPr>
              <a:t>Academic Q+A</a:t>
            </a:r>
            <a:r>
              <a:rPr lang="en-US" sz="1200" b="1" dirty="0">
                <a:solidFill>
                  <a:srgbClr val="06498D"/>
                </a:solidFill>
              </a:rPr>
              <a:t> </a:t>
            </a:r>
            <a:r>
              <a:rPr lang="en-US" sz="1200" b="1" dirty="0">
                <a:solidFill>
                  <a:srgbClr val="06498D"/>
                </a:solidFill>
                <a:hlinkClick r:id="rId9">
                  <a:extLst>
                    <a:ext uri="{A12FA001-AC4F-418D-AE19-62706E023703}">
                      <ahyp:hlinkClr xmlns:ahyp="http://schemas.microsoft.com/office/drawing/2018/hyperlinkcolor" val="tx"/>
                    </a:ext>
                  </a:extLst>
                </a:hlinkClick>
              </a:rPr>
              <a:t>forum</a:t>
            </a:r>
            <a:r>
              <a:rPr lang="en-US" sz="1200" b="1" dirty="0">
                <a:solidFill>
                  <a:srgbClr val="06498D"/>
                </a:solidFill>
              </a:rPr>
              <a:t>: </a:t>
            </a:r>
            <a:r>
              <a:rPr lang="en-US" sz="1200" dirty="0">
                <a:solidFill>
                  <a:srgbClr val="06498D"/>
                </a:solidFill>
              </a:rPr>
              <a:t>Ask our consultants a question about academic writing and/or study </a:t>
            </a:r>
            <a:r>
              <a:rPr lang="en-NZ" sz="1200" dirty="0">
                <a:solidFill>
                  <a:srgbClr val="06498D"/>
                </a:solidFill>
              </a:rPr>
              <a:t>skills. </a:t>
            </a:r>
            <a:r>
              <a:rPr lang="en-US" sz="1200" dirty="0">
                <a:solidFill>
                  <a:srgbClr val="06498D"/>
                </a:solidFill>
              </a:rPr>
              <a:t>The Q &amp; A forum is a place for students to receive help with quick, study-related questions. You can access the forum through the Academic Writing and Learning Support site on your Stream homepage.</a:t>
            </a:r>
            <a:endParaRPr lang="en-NZ" sz="1200" dirty="0">
              <a:solidFill>
                <a:srgbClr val="06498D"/>
              </a:solidFill>
            </a:endParaRPr>
          </a:p>
          <a:p>
            <a:r>
              <a:rPr lang="en-US" sz="1200" b="1" dirty="0">
                <a:solidFill>
                  <a:srgbClr val="06498D"/>
                </a:solidFill>
                <a:hlinkClick r:id="rId10">
                  <a:extLst>
                    <a:ext uri="{A12FA001-AC4F-418D-AE19-62706E023703}">
                      <ahyp:hlinkClr xmlns:ahyp="http://schemas.microsoft.com/office/drawing/2018/hyperlinkcolor" val="tx"/>
                    </a:ext>
                  </a:extLst>
                </a:hlinkClick>
              </a:rPr>
              <a:t>OWLL</a:t>
            </a:r>
            <a:r>
              <a:rPr lang="en-US" sz="1200" b="1" dirty="0">
                <a:solidFill>
                  <a:srgbClr val="06498D"/>
                </a:solidFill>
              </a:rPr>
              <a:t>: </a:t>
            </a:r>
            <a:r>
              <a:rPr lang="en-US" sz="1200" dirty="0">
                <a:solidFill>
                  <a:srgbClr val="06498D"/>
                </a:solidFill>
              </a:rPr>
              <a:t>Information about academic writing and study skills, including assignment planning, </a:t>
            </a:r>
            <a:r>
              <a:rPr lang="en-NZ" sz="1200" dirty="0">
                <a:solidFill>
                  <a:srgbClr val="06498D"/>
                </a:solidFill>
              </a:rPr>
              <a:t>essays, reports, and referencing. Go to </a:t>
            </a:r>
            <a:r>
              <a:rPr lang="en-NZ" sz="1200" dirty="0">
                <a:solidFill>
                  <a:srgbClr val="06498D"/>
                </a:solidFill>
                <a:hlinkClick r:id="rId10">
                  <a:extLst>
                    <a:ext uri="{A12FA001-AC4F-418D-AE19-62706E023703}">
                      <ahyp:hlinkClr xmlns:ahyp="http://schemas.microsoft.com/office/drawing/2018/hyperlinkcolor" val="tx"/>
                    </a:ext>
                  </a:extLst>
                </a:hlinkClick>
              </a:rPr>
              <a:t>http://owll.massey.ac.nz/index.php</a:t>
            </a:r>
            <a:endParaRPr lang="en-NZ" sz="1200" dirty="0">
              <a:solidFill>
                <a:srgbClr val="06498D"/>
              </a:solidFill>
            </a:endParaRPr>
          </a:p>
          <a:p>
            <a:r>
              <a:rPr lang="en-US" sz="1200" b="1" dirty="0">
                <a:solidFill>
                  <a:srgbClr val="06498D"/>
                </a:solidFill>
                <a:hlinkClick r:id="rId11">
                  <a:extLst>
                    <a:ext uri="{A12FA001-AC4F-418D-AE19-62706E023703}">
                      <ahyp:hlinkClr xmlns:ahyp="http://schemas.microsoft.com/office/drawing/2018/hyperlinkcolor" val="tx"/>
                    </a:ext>
                  </a:extLst>
                </a:hlinkClick>
              </a:rPr>
              <a:t>Disability Services</a:t>
            </a:r>
            <a:r>
              <a:rPr lang="en-US" sz="1200" b="1" dirty="0">
                <a:solidFill>
                  <a:srgbClr val="06498D"/>
                </a:solidFill>
              </a:rPr>
              <a:t>: </a:t>
            </a:r>
            <a:r>
              <a:rPr lang="en-US" sz="1200" dirty="0">
                <a:solidFill>
                  <a:srgbClr val="06498D"/>
                </a:solidFill>
              </a:rPr>
              <a:t>A range of services and support for students who have health and disability issues that are impacting their study.</a:t>
            </a:r>
          </a:p>
          <a:p>
            <a:r>
              <a:rPr lang="en-US" sz="1200" b="1" dirty="0">
                <a:solidFill>
                  <a:srgbClr val="06498D"/>
                </a:solidFill>
                <a:hlinkClick r:id="rId12">
                  <a:extLst>
                    <a:ext uri="{A12FA001-AC4F-418D-AE19-62706E023703}">
                      <ahyp:hlinkClr xmlns:ahyp="http://schemas.microsoft.com/office/drawing/2018/hyperlinkcolor" val="tx"/>
                    </a:ext>
                  </a:extLst>
                </a:hlinkClick>
              </a:rPr>
              <a:t>Pacific Massey: </a:t>
            </a:r>
            <a:r>
              <a:rPr lang="en-US" sz="1200" dirty="0">
                <a:solidFill>
                  <a:srgbClr val="06498D"/>
                </a:solidFill>
              </a:rPr>
              <a:t>Whether studying as an internal or distance student, you can also access Learning support from the Pasifika Learning </a:t>
            </a:r>
            <a:r>
              <a:rPr lang="en-NZ" sz="1200" dirty="0">
                <a:solidFill>
                  <a:srgbClr val="06498D"/>
                </a:solidFill>
              </a:rPr>
              <a:t>Advisors.</a:t>
            </a:r>
          </a:p>
          <a:p>
            <a:r>
              <a:rPr lang="fi-FI" sz="1200" b="1" dirty="0">
                <a:solidFill>
                  <a:srgbClr val="06498D"/>
                </a:solidFill>
                <a:hlinkClick r:id="rId13">
                  <a:extLst>
                    <a:ext uri="{A12FA001-AC4F-418D-AE19-62706E023703}">
                      <ahyp:hlinkClr xmlns:ahyp="http://schemas.microsoft.com/office/drawing/2018/hyperlinkcolor" val="tx"/>
                    </a:ext>
                  </a:extLst>
                </a:hlinkClick>
              </a:rPr>
              <a:t>Te Rau Tauawhi: </a:t>
            </a:r>
            <a:r>
              <a:rPr lang="fi-FI" sz="1200" dirty="0">
                <a:solidFill>
                  <a:srgbClr val="06498D"/>
                </a:solidFill>
              </a:rPr>
              <a:t>Ko t</a:t>
            </a:r>
            <a:r>
              <a:rPr lang="fr-FR" sz="1200" dirty="0">
                <a:solidFill>
                  <a:srgbClr val="06498D"/>
                </a:solidFill>
              </a:rPr>
              <a:t>ā</a:t>
            </a:r>
            <a:r>
              <a:rPr lang="fi-FI" sz="1200" dirty="0">
                <a:solidFill>
                  <a:srgbClr val="06498D"/>
                </a:solidFill>
              </a:rPr>
              <a:t> Te Rau Tauawhi he </a:t>
            </a:r>
            <a:r>
              <a:rPr lang="fr-FR" sz="1200" dirty="0">
                <a:solidFill>
                  <a:srgbClr val="06498D"/>
                </a:solidFill>
              </a:rPr>
              <a:t>ā</a:t>
            </a:r>
            <a:r>
              <a:rPr lang="fi-FI" sz="1200" dirty="0">
                <a:solidFill>
                  <a:srgbClr val="06498D"/>
                </a:solidFill>
              </a:rPr>
              <a:t>whina i ng</a:t>
            </a:r>
            <a:r>
              <a:rPr lang="fr-FR" sz="1200" dirty="0">
                <a:solidFill>
                  <a:srgbClr val="06498D"/>
                </a:solidFill>
              </a:rPr>
              <a:t>ā</a:t>
            </a:r>
            <a:r>
              <a:rPr lang="fi-FI" sz="1200" dirty="0">
                <a:solidFill>
                  <a:srgbClr val="06498D"/>
                </a:solidFill>
              </a:rPr>
              <a:t> tauira M</a:t>
            </a:r>
            <a:r>
              <a:rPr lang="fr-FR" sz="1200" dirty="0">
                <a:solidFill>
                  <a:srgbClr val="06498D"/>
                </a:solidFill>
              </a:rPr>
              <a:t>ā</a:t>
            </a:r>
            <a:r>
              <a:rPr lang="fi-FI" sz="1200" dirty="0">
                <a:solidFill>
                  <a:srgbClr val="06498D"/>
                </a:solidFill>
              </a:rPr>
              <a:t>ori ki te tuku aromatawatai ki Te Reo M</a:t>
            </a:r>
            <a:r>
              <a:rPr lang="fr-FR" sz="1200" dirty="0">
                <a:solidFill>
                  <a:srgbClr val="06498D"/>
                </a:solidFill>
              </a:rPr>
              <a:t>ā</a:t>
            </a:r>
            <a:r>
              <a:rPr lang="fi-FI" sz="1200" dirty="0">
                <a:solidFill>
                  <a:srgbClr val="06498D"/>
                </a:solidFill>
              </a:rPr>
              <a:t>ori, ki te tautoko hoki i </a:t>
            </a:r>
            <a:r>
              <a:rPr lang="en-US" sz="1200" dirty="0">
                <a:solidFill>
                  <a:srgbClr val="06498D"/>
                </a:solidFill>
              </a:rPr>
              <a:t>ng</a:t>
            </a:r>
            <a:r>
              <a:rPr lang="fr-FR" sz="1200" dirty="0">
                <a:solidFill>
                  <a:srgbClr val="06498D"/>
                </a:solidFill>
              </a:rPr>
              <a:t>ā</a:t>
            </a:r>
            <a:r>
              <a:rPr lang="en-US" sz="1200" dirty="0">
                <a:solidFill>
                  <a:srgbClr val="06498D"/>
                </a:solidFill>
              </a:rPr>
              <a:t> </a:t>
            </a:r>
            <a:r>
              <a:rPr lang="fr-FR" sz="1200" dirty="0">
                <a:solidFill>
                  <a:srgbClr val="06498D"/>
                </a:solidFill>
              </a:rPr>
              <a:t>ā</a:t>
            </a:r>
            <a:r>
              <a:rPr lang="en-US" sz="1200" dirty="0" err="1">
                <a:solidFill>
                  <a:srgbClr val="06498D"/>
                </a:solidFill>
              </a:rPr>
              <a:t>huatanga</a:t>
            </a:r>
            <a:r>
              <a:rPr lang="en-US" sz="1200" dirty="0">
                <a:solidFill>
                  <a:srgbClr val="06498D"/>
                </a:solidFill>
              </a:rPr>
              <a:t> </a:t>
            </a:r>
            <a:r>
              <a:rPr lang="en-US" sz="1200" dirty="0" err="1">
                <a:solidFill>
                  <a:srgbClr val="06498D"/>
                </a:solidFill>
              </a:rPr>
              <a:t>whakarite</a:t>
            </a:r>
            <a:r>
              <a:rPr lang="en-US" sz="1200" dirty="0">
                <a:solidFill>
                  <a:srgbClr val="06498D"/>
                </a:solidFill>
              </a:rPr>
              <a:t> </a:t>
            </a:r>
            <a:r>
              <a:rPr lang="en-US" sz="1200" dirty="0" err="1">
                <a:solidFill>
                  <a:srgbClr val="06498D"/>
                </a:solidFill>
              </a:rPr>
              <a:t>tuhinga</a:t>
            </a:r>
            <a:r>
              <a:rPr lang="en-US" sz="1200" dirty="0">
                <a:solidFill>
                  <a:srgbClr val="06498D"/>
                </a:solidFill>
              </a:rPr>
              <a:t>. The </a:t>
            </a:r>
            <a:r>
              <a:rPr lang="fr-FR" sz="1200" dirty="0">
                <a:solidFill>
                  <a:srgbClr val="06498D"/>
                </a:solidFill>
              </a:rPr>
              <a:t>Te Rau Tauawhi </a:t>
            </a:r>
            <a:r>
              <a:rPr lang="fr-FR" sz="1200" dirty="0" err="1">
                <a:solidFill>
                  <a:srgbClr val="06498D"/>
                </a:solidFill>
              </a:rPr>
              <a:t>Māori</a:t>
            </a:r>
            <a:r>
              <a:rPr lang="fr-FR" sz="1200" dirty="0">
                <a:solidFill>
                  <a:srgbClr val="06498D"/>
                </a:solidFill>
              </a:rPr>
              <a:t> Student Centre can </a:t>
            </a:r>
            <a:r>
              <a:rPr lang="en-US" sz="1200" dirty="0">
                <a:solidFill>
                  <a:srgbClr val="06498D"/>
                </a:solidFill>
              </a:rPr>
              <a:t>help you to submit your assignment in Te </a:t>
            </a:r>
            <a:r>
              <a:rPr lang="en-US" sz="1200" dirty="0" err="1">
                <a:solidFill>
                  <a:srgbClr val="06498D"/>
                </a:solidFill>
              </a:rPr>
              <a:t>Reo</a:t>
            </a:r>
            <a:r>
              <a:rPr lang="en-US" sz="1200" dirty="0">
                <a:solidFill>
                  <a:srgbClr val="06498D"/>
                </a:solidFill>
              </a:rPr>
              <a:t> M</a:t>
            </a:r>
            <a:r>
              <a:rPr lang="fr-FR" sz="1200" dirty="0">
                <a:solidFill>
                  <a:srgbClr val="06498D"/>
                </a:solidFill>
              </a:rPr>
              <a:t>ā</a:t>
            </a:r>
            <a:r>
              <a:rPr lang="en-US" sz="1200" dirty="0" err="1">
                <a:solidFill>
                  <a:srgbClr val="06498D"/>
                </a:solidFill>
              </a:rPr>
              <a:t>ori</a:t>
            </a:r>
            <a:r>
              <a:rPr lang="en-US" sz="1200" dirty="0">
                <a:solidFill>
                  <a:srgbClr val="06498D"/>
                </a:solidFill>
              </a:rPr>
              <a:t> and provide general assignment structure </a:t>
            </a:r>
            <a:r>
              <a:rPr lang="en-NZ" sz="1200" dirty="0">
                <a:solidFill>
                  <a:srgbClr val="06498D"/>
                </a:solidFill>
              </a:rPr>
              <a:t>support.</a:t>
            </a:r>
          </a:p>
        </p:txBody>
      </p:sp>
    </p:spTree>
    <p:custDataLst>
      <p:tags r:id="rId1"/>
    </p:custDataLst>
    <p:extLst>
      <p:ext uri="{BB962C8B-B14F-4D97-AF65-F5344CB8AC3E}">
        <p14:creationId xmlns:p14="http://schemas.microsoft.com/office/powerpoint/2010/main" val="1344440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876182"/>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Centre for Learner Success</a:t>
            </a:r>
          </a:p>
        </p:txBody>
      </p:sp>
      <p:sp>
        <p:nvSpPr>
          <p:cNvPr id="2" name="TextBox 1">
            <a:extLst>
              <a:ext uri="{FF2B5EF4-FFF2-40B4-BE49-F238E27FC236}">
                <a16:creationId xmlns:a16="http://schemas.microsoft.com/office/drawing/2014/main" id="{6E3A0AAC-9BD8-B090-0D8B-A6635440CD47}"/>
              </a:ext>
            </a:extLst>
          </p:cNvPr>
          <p:cNvSpPr txBox="1"/>
          <p:nvPr/>
        </p:nvSpPr>
        <p:spPr>
          <a:xfrm>
            <a:off x="1523999" y="1569642"/>
            <a:ext cx="5369169" cy="3572773"/>
          </a:xfrm>
          <a:prstGeom prst="rect">
            <a:avLst/>
          </a:prstGeom>
          <a:solidFill>
            <a:schemeClr val="bg1"/>
          </a:solidFill>
        </p:spPr>
        <p:txBody>
          <a:bodyPr wrap="square" rtlCol="0">
            <a:spAutoFit/>
          </a:bodyPr>
          <a:lstStyle/>
          <a:p>
            <a:pPr defTabSz="969989" fontAlgn="base">
              <a:spcBef>
                <a:spcPct val="0"/>
              </a:spcBef>
              <a:spcAft>
                <a:spcPts val="1273"/>
              </a:spcAft>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We help students with…</a:t>
            </a:r>
          </a:p>
          <a:p>
            <a:pPr marL="186926" indent="-186926" defTabSz="969989" fontAlgn="base">
              <a:spcBef>
                <a:spcPct val="0"/>
              </a:spcBef>
              <a:spcAft>
                <a:spcPts val="1273"/>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Assignment writing advice</a:t>
            </a: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Academic</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Understanding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assignment</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questions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Citing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and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637"/>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Enhancing study skills, like: </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Reading techniques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Notetaking</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Time management skills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114" b="1" dirty="0">
              <a:solidFill>
                <a:srgbClr val="06498D"/>
              </a:solidFill>
              <a:latin typeface="Arial Nova" panose="020B0604020202020204" pitchFamily="34" charset="0"/>
              <a:ea typeface="ＭＳ Ｐゴシック" charset="0"/>
            </a:endParaRPr>
          </a:p>
        </p:txBody>
      </p:sp>
      <p:sp>
        <p:nvSpPr>
          <p:cNvPr id="6" name="TextBox 5">
            <a:extLst>
              <a:ext uri="{FF2B5EF4-FFF2-40B4-BE49-F238E27FC236}">
                <a16:creationId xmlns:a16="http://schemas.microsoft.com/office/drawing/2014/main" id="{D12D8156-49A1-3FE1-9E83-2B9E8790BAFA}"/>
              </a:ext>
            </a:extLst>
          </p:cNvPr>
          <p:cNvSpPr txBox="1"/>
          <p:nvPr/>
        </p:nvSpPr>
        <p:spPr>
          <a:xfrm>
            <a:off x="7036779" y="1569642"/>
            <a:ext cx="3631221" cy="3565207"/>
          </a:xfrm>
          <a:prstGeom prst="rect">
            <a:avLst/>
          </a:prstGeom>
          <a:solidFill>
            <a:schemeClr val="bg1"/>
          </a:solidFill>
        </p:spPr>
        <p:txBody>
          <a:bodyPr wrap="square">
            <a:spAutoFit/>
          </a:bodyPr>
          <a:lstStyle/>
          <a:p>
            <a:pPr algn="ctr" defTabSz="969989" fontAlgn="base">
              <a:lnSpc>
                <a:spcPct val="120000"/>
              </a:lnSpc>
              <a:spcBef>
                <a:spcPct val="0"/>
              </a:spcBef>
              <a:buClr>
                <a:srgbClr val="B71E42"/>
              </a:buClr>
              <a:buSzPct val="100000"/>
              <a:defRPr/>
            </a:pPr>
            <a:r>
              <a:rPr lang="en-US" sz="1600" b="1" dirty="0">
                <a:solidFill>
                  <a:srgbClr val="06498D"/>
                </a:solidFill>
                <a:latin typeface="Articulate Light" panose="02000503040000020004" pitchFamily="2" charset="0"/>
                <a:ea typeface="ＭＳ Ｐゴシック" charset="0"/>
              </a:rPr>
              <a:t>Campus locations</a:t>
            </a:r>
          </a:p>
          <a:p>
            <a:pPr algn="ctr" defTabSz="969989" fontAlgn="base">
              <a:lnSpc>
                <a:spcPct val="120000"/>
              </a:lnSpc>
              <a:spcBef>
                <a:spcPct val="0"/>
              </a:spcBef>
              <a:buClr>
                <a:srgbClr val="B71E42"/>
              </a:buClr>
              <a:buSzPct val="100000"/>
              <a:defRPr/>
            </a:pPr>
            <a:endParaRPr lang="en-US" sz="1200" b="1"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Palmerston North – </a:t>
            </a:r>
            <a:r>
              <a:rPr lang="en-US" sz="1100" b="1" dirty="0" err="1">
                <a:solidFill>
                  <a:srgbClr val="06498D"/>
                </a:solidFill>
                <a:latin typeface="Articulate Light" panose="02000503040000020004" pitchFamily="2" charset="0"/>
                <a:ea typeface="ＭＳ Ｐゴシック" charset="0"/>
              </a:rPr>
              <a:t>Manawat</a:t>
            </a:r>
            <a:r>
              <a:rPr lang="en-NZ" sz="1100" b="1" dirty="0">
                <a:solidFill>
                  <a:srgbClr val="06498D"/>
                </a:solidFill>
                <a:latin typeface="Articulate Light" panose="02000503040000020004" pitchFamily="2" charset="0"/>
                <a:ea typeface="ＭＳ Ｐゴシック" charset="0"/>
              </a:rPr>
              <a:t>ū</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Student Centre Level 2, </a:t>
            </a:r>
            <a:r>
              <a:rPr lang="en-US" sz="1100" dirty="0" err="1">
                <a:solidFill>
                  <a:srgbClr val="06498D"/>
                </a:solidFill>
                <a:latin typeface="Articulate Light" panose="02000503040000020004" pitchFamily="2" charset="0"/>
                <a:ea typeface="ＭＳ Ｐゴシック" charset="0"/>
              </a:rPr>
              <a:t>Manawatū</a:t>
            </a:r>
            <a:r>
              <a:rPr lang="en-US" sz="1100" dirty="0">
                <a:solidFill>
                  <a:srgbClr val="06498D"/>
                </a:solidFill>
                <a:latin typeface="Articulate Light" panose="02000503040000020004" pitchFamily="2" charset="0"/>
                <a:ea typeface="ＭＳ Ｐゴシック" charset="0"/>
              </a:rPr>
              <a:t> Campus</a:t>
            </a:r>
          </a:p>
          <a:p>
            <a:pPr algn="ctr" defTabSz="969989" fontAlgn="base">
              <a:lnSpc>
                <a:spcPct val="120000"/>
              </a:lnSpc>
              <a:spcBef>
                <a:spcPct val="0"/>
              </a:spcBef>
              <a:buClr>
                <a:srgbClr val="B71E42"/>
              </a:buClr>
              <a:buSzPct val="100000"/>
              <a:defRPr/>
            </a:pPr>
            <a:r>
              <a:rPr lang="en-US" sz="1100" dirty="0">
                <a:solidFill>
                  <a:srgbClr val="06498D"/>
                </a:solidFill>
                <a:latin typeface="Articulate Light" panose="02000503040000020004" pitchFamily="2" charset="0"/>
                <a:ea typeface="ＭＳ Ｐゴシック" charset="0"/>
              </a:rPr>
              <a:t>	+ 64 6 951 6540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Albany</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Level 3, Library, Albany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+ 64 9  212 7117</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Wellington</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Block 5, Ground Floor (Level A in the Library), Wellington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+64 4 801 5799 extn: 63389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p:txBody>
      </p:sp>
      <p:sp>
        <p:nvSpPr>
          <p:cNvPr id="7" name="Rectangle 6">
            <a:extLst>
              <a:ext uri="{FF2B5EF4-FFF2-40B4-BE49-F238E27FC236}">
                <a16:creationId xmlns:a16="http://schemas.microsoft.com/office/drawing/2014/main" id="{039C873A-0658-D8C8-7DB7-ACBC41A2670F}"/>
              </a:ext>
            </a:extLst>
          </p:cNvPr>
          <p:cNvSpPr/>
          <p:nvPr/>
        </p:nvSpPr>
        <p:spPr>
          <a:xfrm>
            <a:off x="1523999" y="5298683"/>
            <a:ext cx="9144000" cy="1098958"/>
          </a:xfrm>
          <a:prstGeom prst="rect">
            <a:avLst/>
          </a:prstGeom>
          <a:solidFill>
            <a:srgbClr val="E4A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TO BOOK AN APPOINTMENT, </a:t>
            </a:r>
          </a:p>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GO TO:</a:t>
            </a:r>
          </a:p>
          <a:p>
            <a:pPr algn="ctr" defTabSz="190212" fontAlgn="base">
              <a:spcBef>
                <a:spcPct val="0"/>
              </a:spcBef>
              <a:spcAft>
                <a:spcPts val="637"/>
              </a:spcAft>
              <a:defRPr/>
            </a:pPr>
            <a:r>
              <a:rPr lang="en-NZ" sz="1697" dirty="0">
                <a:solidFill>
                  <a:prstClr val="white"/>
                </a:solidFill>
                <a:latin typeface="Arial" charset="0"/>
                <a:ea typeface="ＭＳ Ｐゴシック" charset="0"/>
                <a:hlinkClick r:id="rId4">
                  <a:extLst>
                    <a:ext uri="{A12FA001-AC4F-418D-AE19-62706E023703}">
                      <ahyp:hlinkClr xmlns:ahyp="http://schemas.microsoft.com/office/drawing/2018/hyperlinkcolor" val="tx"/>
                    </a:ext>
                  </a:extLst>
                </a:hlinkClick>
              </a:rPr>
              <a:t>https://massey-nz.libcal.com/</a:t>
            </a:r>
            <a:endParaRPr lang="en-NZ" sz="1697" dirty="0">
              <a:solidFill>
                <a:prstClr val="white"/>
              </a:solidFill>
              <a:latin typeface="Arial" charset="0"/>
              <a:ea typeface="ＭＳ Ｐゴシック" pitchFamily="68" charset="-128"/>
            </a:endParaRPr>
          </a:p>
        </p:txBody>
      </p:sp>
    </p:spTree>
    <p:custDataLst>
      <p:tags r:id="rId1"/>
    </p:custDataLst>
    <p:extLst>
      <p:ext uri="{BB962C8B-B14F-4D97-AF65-F5344CB8AC3E}">
        <p14:creationId xmlns:p14="http://schemas.microsoft.com/office/powerpoint/2010/main" val="363150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F4E5DF-2D9C-846B-5931-FE83705421FD}"/>
              </a:ext>
            </a:extLst>
          </p:cNvPr>
          <p:cNvPicPr>
            <a:picLocks noChangeAspect="1"/>
          </p:cNvPicPr>
          <p:nvPr/>
        </p:nvPicPr>
        <p:blipFill>
          <a:blip r:embed="rId3"/>
          <a:stretch>
            <a:fillRect/>
          </a:stretch>
        </p:blipFill>
        <p:spPr>
          <a:xfrm>
            <a:off x="0" y="0"/>
            <a:ext cx="9871413" cy="6858786"/>
          </a:xfrm>
          <a:prstGeom prst="rect">
            <a:avLst/>
          </a:prstGeom>
        </p:spPr>
      </p:pic>
      <p:sp>
        <p:nvSpPr>
          <p:cNvPr id="9" name="TextBox 8">
            <a:extLst>
              <a:ext uri="{FF2B5EF4-FFF2-40B4-BE49-F238E27FC236}">
                <a16:creationId xmlns:a16="http://schemas.microsoft.com/office/drawing/2014/main" id="{3840B324-35F6-A851-3012-F49192D88F99}"/>
              </a:ext>
            </a:extLst>
          </p:cNvPr>
          <p:cNvSpPr txBox="1"/>
          <p:nvPr/>
        </p:nvSpPr>
        <p:spPr>
          <a:xfrm>
            <a:off x="9871414" y="884013"/>
            <a:ext cx="2320588" cy="646331"/>
          </a:xfrm>
          <a:prstGeom prst="rect">
            <a:avLst/>
          </a:prstGeom>
          <a:solidFill>
            <a:schemeClr val="bg1"/>
          </a:solidFill>
        </p:spPr>
        <p:txBody>
          <a:bodyPr wrap="square" rtlCol="0">
            <a:spAutoFit/>
          </a:bodyPr>
          <a:lstStyle/>
          <a:p>
            <a:pPr algn="ctr" defTabSz="685800" fontAlgn="auto">
              <a:spcBef>
                <a:spcPts val="0"/>
              </a:spcBef>
              <a:spcAft>
                <a:spcPts val="0"/>
              </a:spcAft>
              <a:defRPr/>
            </a:pPr>
            <a:r>
              <a:rPr lang="mi-NZ" b="1" dirty="0" err="1">
                <a:solidFill>
                  <a:prstClr val="black"/>
                </a:solidFill>
                <a:latin typeface="Calibri"/>
                <a:cs typeface="+mn-cs"/>
              </a:rPr>
              <a:t>Register</a:t>
            </a:r>
            <a:r>
              <a:rPr lang="mi-NZ" b="1" dirty="0">
                <a:solidFill>
                  <a:prstClr val="black"/>
                </a:solidFill>
                <a:latin typeface="Calibri"/>
                <a:cs typeface="+mn-cs"/>
              </a:rPr>
              <a:t> for </a:t>
            </a:r>
            <a:r>
              <a:rPr lang="mi-NZ" b="1" dirty="0" err="1">
                <a:solidFill>
                  <a:prstClr val="black"/>
                </a:solidFill>
                <a:latin typeface="Calibri"/>
                <a:cs typeface="+mn-cs"/>
              </a:rPr>
              <a:t>Study</a:t>
            </a:r>
            <a:r>
              <a:rPr lang="mi-NZ" b="1" dirty="0">
                <a:solidFill>
                  <a:prstClr val="black"/>
                </a:solidFill>
                <a:latin typeface="Calibri"/>
                <a:cs typeface="+mn-cs"/>
              </a:rPr>
              <a:t> </a:t>
            </a:r>
            <a:r>
              <a:rPr lang="mi-NZ" b="1" dirty="0" err="1">
                <a:solidFill>
                  <a:prstClr val="black"/>
                </a:solidFill>
                <a:latin typeface="Calibri"/>
                <a:cs typeface="+mn-cs"/>
              </a:rPr>
              <a:t>Up</a:t>
            </a:r>
            <a:r>
              <a:rPr lang="mi-NZ" b="1" dirty="0">
                <a:solidFill>
                  <a:prstClr val="black"/>
                </a:solidFill>
                <a:latin typeface="Calibri"/>
                <a:cs typeface="+mn-cs"/>
              </a:rPr>
              <a:t> </a:t>
            </a:r>
            <a:r>
              <a:rPr lang="mi-NZ" b="1" dirty="0">
                <a:solidFill>
                  <a:srgbClr val="002060"/>
                </a:solidFill>
                <a:latin typeface="Calibri"/>
                <a:cs typeface="+mn-cs"/>
                <a:hlinkClick r:id="rId4">
                  <a:extLst>
                    <a:ext uri="{A12FA001-AC4F-418D-AE19-62706E023703}">
                      <ahyp:hlinkClr xmlns:ahyp="http://schemas.microsoft.com/office/drawing/2018/hyperlinkcolor" val="tx"/>
                    </a:ext>
                  </a:extLst>
                </a:hlinkClick>
              </a:rPr>
              <a:t>HERE</a:t>
            </a:r>
            <a:endParaRPr lang="en-NZ" b="1" dirty="0">
              <a:solidFill>
                <a:srgbClr val="002060"/>
              </a:solidFill>
              <a:latin typeface="Calibri"/>
              <a:cs typeface="+mn-cs"/>
            </a:endParaRPr>
          </a:p>
        </p:txBody>
      </p:sp>
      <p:sp>
        <p:nvSpPr>
          <p:cNvPr id="10" name="TextBox 9">
            <a:extLst>
              <a:ext uri="{FF2B5EF4-FFF2-40B4-BE49-F238E27FC236}">
                <a16:creationId xmlns:a16="http://schemas.microsoft.com/office/drawing/2014/main" id="{4E94537E-9AD7-9068-D70E-2EB45F939718}"/>
              </a:ext>
            </a:extLst>
          </p:cNvPr>
          <p:cNvSpPr txBox="1"/>
          <p:nvPr/>
        </p:nvSpPr>
        <p:spPr>
          <a:xfrm>
            <a:off x="9871413" y="2386868"/>
            <a:ext cx="2320587" cy="646331"/>
          </a:xfrm>
          <a:prstGeom prst="rect">
            <a:avLst/>
          </a:prstGeom>
          <a:solidFill>
            <a:schemeClr val="bg1"/>
          </a:solidFill>
        </p:spPr>
        <p:txBody>
          <a:bodyPr wrap="square" rtlCol="0">
            <a:spAutoFit/>
          </a:bodyPr>
          <a:lstStyle/>
          <a:p>
            <a:pPr algn="ctr" defTabSz="685800" fontAlgn="auto">
              <a:spcBef>
                <a:spcPts val="0"/>
              </a:spcBef>
              <a:spcAft>
                <a:spcPts val="0"/>
              </a:spcAft>
              <a:defRPr/>
            </a:pPr>
            <a:r>
              <a:rPr lang="mi-NZ" b="1" dirty="0" err="1">
                <a:solidFill>
                  <a:prstClr val="black"/>
                </a:solidFill>
                <a:latin typeface="Calibri"/>
                <a:cs typeface="+mn-cs"/>
              </a:rPr>
              <a:t>See</a:t>
            </a:r>
            <a:r>
              <a:rPr lang="mi-NZ" b="1" dirty="0">
                <a:solidFill>
                  <a:prstClr val="black"/>
                </a:solidFill>
                <a:latin typeface="Calibri"/>
                <a:cs typeface="+mn-cs"/>
              </a:rPr>
              <a:t> CLS’ </a:t>
            </a:r>
            <a:r>
              <a:rPr lang="mi-NZ" b="1" dirty="0" err="1">
                <a:solidFill>
                  <a:prstClr val="black"/>
                </a:solidFill>
                <a:latin typeface="Calibri"/>
                <a:cs typeface="+mn-cs"/>
              </a:rPr>
              <a:t>workshop</a:t>
            </a:r>
            <a:r>
              <a:rPr lang="mi-NZ" b="1" dirty="0">
                <a:solidFill>
                  <a:prstClr val="black"/>
                </a:solidFill>
                <a:latin typeface="Calibri"/>
                <a:cs typeface="+mn-cs"/>
              </a:rPr>
              <a:t> </a:t>
            </a:r>
            <a:r>
              <a:rPr lang="mi-NZ" b="1" dirty="0" err="1">
                <a:solidFill>
                  <a:prstClr val="black"/>
                </a:solidFill>
                <a:latin typeface="Calibri"/>
                <a:cs typeface="+mn-cs"/>
              </a:rPr>
              <a:t>calendar</a:t>
            </a:r>
            <a:r>
              <a:rPr lang="mi-NZ" b="1" dirty="0">
                <a:solidFill>
                  <a:prstClr val="black"/>
                </a:solidFill>
                <a:latin typeface="Calibri"/>
                <a:cs typeface="+mn-cs"/>
              </a:rPr>
              <a:t> </a:t>
            </a:r>
            <a:r>
              <a:rPr lang="mi-NZ" b="1" dirty="0">
                <a:solidFill>
                  <a:srgbClr val="002060"/>
                </a:solidFill>
                <a:latin typeface="Calibri"/>
                <a:cs typeface="+mn-cs"/>
                <a:hlinkClick r:id="rId5">
                  <a:extLst>
                    <a:ext uri="{A12FA001-AC4F-418D-AE19-62706E023703}">
                      <ahyp:hlinkClr xmlns:ahyp="http://schemas.microsoft.com/office/drawing/2018/hyperlinkcolor" val="tx"/>
                    </a:ext>
                  </a:extLst>
                </a:hlinkClick>
              </a:rPr>
              <a:t>HERE</a:t>
            </a:r>
            <a:endParaRPr lang="en-NZ" b="1" dirty="0">
              <a:solidFill>
                <a:srgbClr val="002060"/>
              </a:solidFill>
              <a:latin typeface="Calibri"/>
              <a:cs typeface="+mn-cs"/>
            </a:endParaRPr>
          </a:p>
        </p:txBody>
      </p:sp>
      <p:sp>
        <p:nvSpPr>
          <p:cNvPr id="11" name="TextBox 10">
            <a:extLst>
              <a:ext uri="{FF2B5EF4-FFF2-40B4-BE49-F238E27FC236}">
                <a16:creationId xmlns:a16="http://schemas.microsoft.com/office/drawing/2014/main" id="{29500753-F1C9-C50A-98BF-E80745E48A4F}"/>
              </a:ext>
            </a:extLst>
          </p:cNvPr>
          <p:cNvSpPr txBox="1"/>
          <p:nvPr/>
        </p:nvSpPr>
        <p:spPr>
          <a:xfrm>
            <a:off x="9871413" y="3917212"/>
            <a:ext cx="2320588" cy="646331"/>
          </a:xfrm>
          <a:prstGeom prst="rect">
            <a:avLst/>
          </a:prstGeom>
          <a:solidFill>
            <a:schemeClr val="bg1"/>
          </a:solidFill>
        </p:spPr>
        <p:txBody>
          <a:bodyPr wrap="square" rtlCol="0">
            <a:spAutoFit/>
          </a:bodyPr>
          <a:lstStyle/>
          <a:p>
            <a:pPr algn="ctr" defTabSz="685800" fontAlgn="auto">
              <a:spcBef>
                <a:spcPts val="0"/>
              </a:spcBef>
              <a:spcAft>
                <a:spcPts val="0"/>
              </a:spcAft>
              <a:defRPr/>
            </a:pPr>
            <a:r>
              <a:rPr lang="mi-NZ" b="1" dirty="0" err="1">
                <a:solidFill>
                  <a:prstClr val="black"/>
                </a:solidFill>
                <a:latin typeface="Calibri"/>
                <a:cs typeface="+mn-cs"/>
              </a:rPr>
              <a:t>Study</a:t>
            </a:r>
            <a:r>
              <a:rPr lang="mi-NZ" b="1" dirty="0">
                <a:solidFill>
                  <a:prstClr val="black"/>
                </a:solidFill>
                <a:latin typeface="Calibri"/>
                <a:cs typeface="+mn-cs"/>
              </a:rPr>
              <a:t> </a:t>
            </a:r>
            <a:r>
              <a:rPr lang="mi-NZ" b="1" dirty="0" err="1">
                <a:solidFill>
                  <a:prstClr val="black"/>
                </a:solidFill>
                <a:latin typeface="Calibri"/>
                <a:cs typeface="+mn-cs"/>
              </a:rPr>
              <a:t>Up</a:t>
            </a:r>
            <a:r>
              <a:rPr lang="mi-NZ" b="1" dirty="0">
                <a:solidFill>
                  <a:prstClr val="black"/>
                </a:solidFill>
                <a:latin typeface="Calibri"/>
                <a:cs typeface="+mn-cs"/>
              </a:rPr>
              <a:t> </a:t>
            </a:r>
            <a:r>
              <a:rPr lang="mi-NZ" b="1" dirty="0" err="1">
                <a:solidFill>
                  <a:prstClr val="black"/>
                </a:solidFill>
                <a:latin typeface="Calibri"/>
                <a:cs typeface="+mn-cs"/>
              </a:rPr>
              <a:t>Resources</a:t>
            </a:r>
            <a:r>
              <a:rPr lang="mi-NZ" b="1" dirty="0">
                <a:solidFill>
                  <a:prstClr val="black"/>
                </a:solidFill>
                <a:latin typeface="Calibri"/>
                <a:cs typeface="+mn-cs"/>
              </a:rPr>
              <a:t> </a:t>
            </a:r>
            <a:r>
              <a:rPr lang="mi-NZ" b="1" dirty="0">
                <a:solidFill>
                  <a:srgbClr val="002060"/>
                </a:solidFill>
                <a:latin typeface="Calibri"/>
                <a:cs typeface="+mn-cs"/>
                <a:hlinkClick r:id="rId6">
                  <a:extLst>
                    <a:ext uri="{A12FA001-AC4F-418D-AE19-62706E023703}">
                      <ahyp:hlinkClr xmlns:ahyp="http://schemas.microsoft.com/office/drawing/2018/hyperlinkcolor" val="tx"/>
                    </a:ext>
                  </a:extLst>
                </a:hlinkClick>
              </a:rPr>
              <a:t>HERE</a:t>
            </a:r>
            <a:endParaRPr lang="en-NZ" b="1" dirty="0">
              <a:solidFill>
                <a:srgbClr val="002060"/>
              </a:solidFill>
              <a:latin typeface="Calibri"/>
              <a:cs typeface="+mn-cs"/>
            </a:endParaRPr>
          </a:p>
        </p:txBody>
      </p:sp>
    </p:spTree>
    <p:custDataLst>
      <p:tags r:id="rId1"/>
    </p:custDataLst>
    <p:extLst>
      <p:ext uri="{BB962C8B-B14F-4D97-AF65-F5344CB8AC3E}">
        <p14:creationId xmlns:p14="http://schemas.microsoft.com/office/powerpoint/2010/main" val="268906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Plagiarism and academic integrity</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850356"/>
            <a:ext cx="9144000" cy="2885281"/>
          </a:xfrm>
        </p:spPr>
        <p:txBody>
          <a:bodyPr>
            <a:normAutofit/>
          </a:bodyPr>
          <a:lstStyle/>
          <a:p>
            <a:pPr marL="342900" indent="-342900" algn="l">
              <a:spcAft>
                <a:spcPts val="2400"/>
              </a:spcAft>
              <a:buClr>
                <a:schemeClr val="bg1"/>
              </a:buClr>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Plagiarism is part of academic integrity </a:t>
            </a:r>
            <a:r>
              <a:rPr lang="en-NZ" sz="2400" dirty="0">
                <a:solidFill>
                  <a:schemeClr val="bg1"/>
                </a:solidFill>
                <a:latin typeface="Arial" panose="020B0604020202020204" pitchFamily="34" charset="0"/>
                <a:cs typeface="Arial" panose="020B0604020202020204" pitchFamily="34" charset="0"/>
                <a:sym typeface="Wingdings" panose="05000000000000000000" pitchFamily="2" charset="2"/>
              </a:rPr>
              <a:t> being honest about your work</a:t>
            </a:r>
          </a:p>
          <a:p>
            <a:pPr marL="342900" indent="-342900" algn="l">
              <a:spcAft>
                <a:spcPts val="2400"/>
              </a:spcAft>
              <a:buClr>
                <a:schemeClr val="bg1"/>
              </a:buClr>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sym typeface="Wingdings" panose="05000000000000000000" pitchFamily="2" charset="2"/>
              </a:rPr>
              <a:t>Includes not cheating in exams.</a:t>
            </a:r>
            <a:endParaRPr lang="en-NZ"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355084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The plagiarism spectrum</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7" name="TextBox 6">
            <a:extLst>
              <a:ext uri="{FF2B5EF4-FFF2-40B4-BE49-F238E27FC236}">
                <a16:creationId xmlns:a16="http://schemas.microsoft.com/office/drawing/2014/main" id="{68186D88-886D-A51D-BE1E-232EE3BE278E}"/>
              </a:ext>
            </a:extLst>
          </p:cNvPr>
          <p:cNvSpPr txBox="1"/>
          <p:nvPr/>
        </p:nvSpPr>
        <p:spPr>
          <a:xfrm>
            <a:off x="1504950" y="1663419"/>
            <a:ext cx="7049358" cy="523220"/>
          </a:xfrm>
          <a:prstGeom prst="rect">
            <a:avLst/>
          </a:prstGeom>
          <a:noFill/>
        </p:spPr>
        <p:txBody>
          <a:bodyPr wrap="square" rtlCol="0">
            <a:spAutoFit/>
          </a:bodyPr>
          <a:lstStyle/>
          <a:p>
            <a:r>
              <a:rPr lang="mi-NZ" sz="2800" b="1" dirty="0" err="1">
                <a:solidFill>
                  <a:schemeClr val="bg1"/>
                </a:solidFill>
                <a:latin typeface="Arial" panose="020B0604020202020204" pitchFamily="34" charset="0"/>
                <a:cs typeface="Arial" panose="020B0604020202020204" pitchFamily="34" charset="0"/>
              </a:rPr>
              <a:t>Different</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types</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of</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plagiarism</a:t>
            </a:r>
            <a:r>
              <a:rPr lang="mi-NZ" sz="2800" b="1" dirty="0">
                <a:solidFill>
                  <a:schemeClr val="bg1"/>
                </a:solidFill>
                <a:latin typeface="Arial" panose="020B0604020202020204" pitchFamily="34" charset="0"/>
                <a:cs typeface="Arial" panose="020B0604020202020204" pitchFamily="34" charset="0"/>
              </a:rPr>
              <a:t>:</a:t>
            </a:r>
            <a:endParaRPr lang="en-NZ" sz="2800" b="1" dirty="0">
              <a:solidFill>
                <a:schemeClr val="bg1"/>
              </a:solidFill>
              <a:latin typeface="Arial" panose="020B0604020202020204" pitchFamily="34" charset="0"/>
              <a:cs typeface="Arial" panose="020B0604020202020204" pitchFamily="34" charset="0"/>
            </a:endParaRPr>
          </a:p>
        </p:txBody>
      </p:sp>
      <p:pic>
        <p:nvPicPr>
          <p:cNvPr id="8" name="Picture 7" descr="A picture containing two identical square shapes.">
            <a:extLst>
              <a:ext uri="{FF2B5EF4-FFF2-40B4-BE49-F238E27FC236}">
                <a16:creationId xmlns:a16="http://schemas.microsoft.com/office/drawing/2014/main" id="{EBFC89BE-554E-E4A9-10DA-E40209322107}"/>
              </a:ext>
            </a:extLst>
          </p:cNvPr>
          <p:cNvPicPr>
            <a:picLocks noChangeAspect="1"/>
          </p:cNvPicPr>
          <p:nvPr/>
        </p:nvPicPr>
        <p:blipFill>
          <a:blip r:embed="rId4">
            <a:duotone>
              <a:schemeClr val="accent4">
                <a:shade val="45000"/>
                <a:satMod val="135000"/>
              </a:schemeClr>
              <a:prstClr val="white"/>
            </a:duotone>
          </a:blip>
          <a:stretch>
            <a:fillRect/>
          </a:stretch>
        </p:blipFill>
        <p:spPr>
          <a:xfrm>
            <a:off x="1267658" y="2363468"/>
            <a:ext cx="491593" cy="491593"/>
          </a:xfrm>
          <a:prstGeom prst="rect">
            <a:avLst/>
          </a:prstGeom>
        </p:spPr>
      </p:pic>
      <p:sp>
        <p:nvSpPr>
          <p:cNvPr id="9" name="TextBox 8">
            <a:extLst>
              <a:ext uri="{FF2B5EF4-FFF2-40B4-BE49-F238E27FC236}">
                <a16:creationId xmlns:a16="http://schemas.microsoft.com/office/drawing/2014/main" id="{232226BC-4380-46B5-CE72-3958F04221DE}"/>
              </a:ext>
            </a:extLst>
          </p:cNvPr>
          <p:cNvSpPr txBox="1"/>
          <p:nvPr/>
        </p:nvSpPr>
        <p:spPr>
          <a:xfrm>
            <a:off x="2076450" y="2421471"/>
            <a:ext cx="7385805" cy="369332"/>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#1 </a:t>
            </a:r>
            <a:r>
              <a:rPr lang="mi-NZ" b="1" dirty="0" err="1">
                <a:solidFill>
                  <a:schemeClr val="bg1"/>
                </a:solidFill>
                <a:latin typeface="Arial" panose="020B0604020202020204" pitchFamily="34" charset="0"/>
                <a:cs typeface="Arial" panose="020B0604020202020204" pitchFamily="34" charset="0"/>
              </a:rPr>
              <a:t>Clone</a:t>
            </a:r>
            <a:r>
              <a:rPr lang="mi-NZ" dirty="0">
                <a:solidFill>
                  <a:schemeClr val="bg1"/>
                </a:solidFill>
                <a:latin typeface="Arial" panose="020B0604020202020204" pitchFamily="34" charset="0"/>
                <a:cs typeface="Arial" panose="020B0604020202020204" pitchFamily="34" charset="0"/>
              </a:rPr>
              <a:t>: Submitting </a:t>
            </a:r>
            <a:r>
              <a:rPr lang="mi-NZ" dirty="0" err="1">
                <a:solidFill>
                  <a:schemeClr val="bg1"/>
                </a:solidFill>
                <a:latin typeface="Arial" panose="020B0604020202020204" pitchFamily="34" charset="0"/>
                <a:cs typeface="Arial" panose="020B0604020202020204" pitchFamily="34" charset="0"/>
              </a:rPr>
              <a:t>another’s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work</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word</a:t>
            </a:r>
            <a:r>
              <a:rPr lang="mi-NZ" dirty="0">
                <a:solidFill>
                  <a:schemeClr val="bg1"/>
                </a:solidFill>
                <a:latin typeface="Arial" panose="020B0604020202020204" pitchFamily="34" charset="0"/>
                <a:cs typeface="Arial" panose="020B0604020202020204" pitchFamily="34" charset="0"/>
              </a:rPr>
              <a:t> for </a:t>
            </a:r>
            <a:r>
              <a:rPr lang="mi-NZ" dirty="0" err="1">
                <a:solidFill>
                  <a:schemeClr val="bg1"/>
                </a:solidFill>
                <a:latin typeface="Arial" panose="020B0604020202020204" pitchFamily="34" charset="0"/>
                <a:cs typeface="Arial" panose="020B0604020202020204" pitchFamily="34" charset="0"/>
              </a:rPr>
              <a:t>word</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as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one’s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own</a:t>
            </a:r>
            <a:endParaRPr lang="en-NZ" dirty="0">
              <a:solidFill>
                <a:schemeClr val="bg1"/>
              </a:solidFill>
              <a:latin typeface="Arial" panose="020B0604020202020204" pitchFamily="34" charset="0"/>
              <a:cs typeface="Arial" panose="020B0604020202020204" pitchFamily="34" charset="0"/>
            </a:endParaRPr>
          </a:p>
        </p:txBody>
      </p:sp>
      <p:sp>
        <p:nvSpPr>
          <p:cNvPr id="10" name="TextBox 9" descr="A picture containing the words Control plus C.">
            <a:extLst>
              <a:ext uri="{FF2B5EF4-FFF2-40B4-BE49-F238E27FC236}">
                <a16:creationId xmlns:a16="http://schemas.microsoft.com/office/drawing/2014/main" id="{4208A01D-AD72-0946-200D-2B1B9586C529}"/>
              </a:ext>
            </a:extLst>
          </p:cNvPr>
          <p:cNvSpPr txBox="1"/>
          <p:nvPr/>
        </p:nvSpPr>
        <p:spPr>
          <a:xfrm>
            <a:off x="1132454" y="3095741"/>
            <a:ext cx="761999" cy="646331"/>
          </a:xfrm>
          <a:prstGeom prst="rect">
            <a:avLst/>
          </a:prstGeom>
          <a:noFill/>
        </p:spPr>
        <p:txBody>
          <a:bodyPr wrap="square" rtlCol="0">
            <a:spAutoFit/>
          </a:bodyPr>
          <a:lstStyle/>
          <a:p>
            <a:r>
              <a:rPr lang="en-NZ" b="1" dirty="0">
                <a:ln w="12700" cmpd="sng">
                  <a:solidFill>
                    <a:schemeClr val="accent4"/>
                  </a:solidFill>
                  <a:prstDash val="solid"/>
                </a:ln>
                <a:solidFill>
                  <a:srgbClr val="FFFF00"/>
                </a:solidFill>
              </a:rPr>
              <a:t>CTRL</a:t>
            </a:r>
          </a:p>
          <a:p>
            <a:pPr algn="r"/>
            <a:r>
              <a:rPr lang="en-NZ" b="1" dirty="0">
                <a:ln w="12700" cmpd="sng">
                  <a:solidFill>
                    <a:schemeClr val="accent4"/>
                  </a:solidFill>
                  <a:prstDash val="solid"/>
                </a:ln>
                <a:solidFill>
                  <a:srgbClr val="FFFF00"/>
                </a:solidFill>
              </a:rPr>
              <a:t>+ C</a:t>
            </a:r>
          </a:p>
        </p:txBody>
      </p:sp>
      <p:sp>
        <p:nvSpPr>
          <p:cNvPr id="11" name="TextBox 10">
            <a:extLst>
              <a:ext uri="{FF2B5EF4-FFF2-40B4-BE49-F238E27FC236}">
                <a16:creationId xmlns:a16="http://schemas.microsoft.com/office/drawing/2014/main" id="{E4DA1AD3-DA82-9B3D-7382-0CB90BC0CBA8}"/>
              </a:ext>
            </a:extLst>
          </p:cNvPr>
          <p:cNvSpPr txBox="1"/>
          <p:nvPr/>
        </p:nvSpPr>
        <p:spPr>
          <a:xfrm>
            <a:off x="2076447" y="3040290"/>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#2 CTRL+C</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Contains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significant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portions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of</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text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from</a:t>
            </a:r>
            <a:r>
              <a:rPr lang="mi-NZ" dirty="0">
                <a:solidFill>
                  <a:schemeClr val="bg1"/>
                </a:solidFill>
                <a:latin typeface="Arial" panose="020B0604020202020204" pitchFamily="34" charset="0"/>
                <a:cs typeface="Arial" panose="020B0604020202020204" pitchFamily="34" charset="0"/>
              </a:rPr>
              <a:t> a </a:t>
            </a:r>
            <a:r>
              <a:rPr lang="mi-NZ" dirty="0" err="1">
                <a:solidFill>
                  <a:schemeClr val="bg1"/>
                </a:solidFill>
                <a:latin typeface="Arial" panose="020B0604020202020204" pitchFamily="34" charset="0"/>
                <a:cs typeface="Arial" panose="020B0604020202020204" pitchFamily="34" charset="0"/>
              </a:rPr>
              <a:t>single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without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alterations</a:t>
            </a:r>
            <a:endParaRPr lang="en-NZ" dirty="0">
              <a:solidFill>
                <a:schemeClr val="bg1"/>
              </a:solidFill>
              <a:latin typeface="Arial" panose="020B0604020202020204" pitchFamily="34" charset="0"/>
              <a:cs typeface="Arial" panose="020B0604020202020204" pitchFamily="34" charset="0"/>
            </a:endParaRPr>
          </a:p>
        </p:txBody>
      </p:sp>
      <p:pic>
        <p:nvPicPr>
          <p:cNvPr id="12" name="Picture 11" descr="A picture containing the letter A with a magnifying glass hovering over it.">
            <a:extLst>
              <a:ext uri="{FF2B5EF4-FFF2-40B4-BE49-F238E27FC236}">
                <a16:creationId xmlns:a16="http://schemas.microsoft.com/office/drawing/2014/main" id="{85AB0A73-1C5B-3DE3-3C34-8608974701E2}"/>
              </a:ext>
            </a:extLst>
          </p:cNvPr>
          <p:cNvPicPr>
            <a:picLocks noChangeAspect="1"/>
          </p:cNvPicPr>
          <p:nvPr/>
        </p:nvPicPr>
        <p:blipFill>
          <a:blip r:embed="rId5">
            <a:duotone>
              <a:schemeClr val="accent4">
                <a:shade val="45000"/>
                <a:satMod val="135000"/>
              </a:schemeClr>
              <a:prstClr val="white"/>
            </a:duotone>
          </a:blip>
          <a:stretch>
            <a:fillRect/>
          </a:stretch>
        </p:blipFill>
        <p:spPr>
          <a:xfrm>
            <a:off x="1340093" y="3921040"/>
            <a:ext cx="419158" cy="457264"/>
          </a:xfrm>
          <a:prstGeom prst="rect">
            <a:avLst/>
          </a:prstGeom>
        </p:spPr>
      </p:pic>
      <p:sp>
        <p:nvSpPr>
          <p:cNvPr id="13" name="TextBox 12">
            <a:extLst>
              <a:ext uri="{FF2B5EF4-FFF2-40B4-BE49-F238E27FC236}">
                <a16:creationId xmlns:a16="http://schemas.microsoft.com/office/drawing/2014/main" id="{AC8871A2-E459-FDCE-B523-4F051A3360F3}"/>
              </a:ext>
            </a:extLst>
          </p:cNvPr>
          <p:cNvSpPr txBox="1"/>
          <p:nvPr/>
        </p:nvSpPr>
        <p:spPr>
          <a:xfrm>
            <a:off x="2076450" y="3869185"/>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#3 </a:t>
            </a:r>
            <a:r>
              <a:rPr lang="mi-NZ" b="1" dirty="0" err="1">
                <a:solidFill>
                  <a:schemeClr val="bg1"/>
                </a:solidFill>
                <a:latin typeface="Arial" panose="020B0604020202020204" pitchFamily="34" charset="0"/>
                <a:cs typeface="Arial" panose="020B0604020202020204" pitchFamily="34" charset="0"/>
              </a:rPr>
              <a:t>Find</a:t>
            </a:r>
            <a:r>
              <a:rPr lang="mi-NZ" b="1" dirty="0">
                <a:solidFill>
                  <a:schemeClr val="bg1"/>
                </a:solidFill>
                <a:latin typeface="Arial" panose="020B0604020202020204" pitchFamily="34" charset="0"/>
                <a:cs typeface="Arial" panose="020B0604020202020204" pitchFamily="34" charset="0"/>
              </a:rPr>
              <a:t> + </a:t>
            </a:r>
            <a:r>
              <a:rPr lang="mi-NZ" b="1" dirty="0" err="1">
                <a:solidFill>
                  <a:schemeClr val="bg1"/>
                </a:solidFill>
                <a:latin typeface="Arial" panose="020B0604020202020204" pitchFamily="34" charset="0"/>
                <a:cs typeface="Arial" panose="020B0604020202020204" pitchFamily="34" charset="0"/>
              </a:rPr>
              <a:t>Replace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Changing</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key</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words</a:t>
            </a:r>
            <a:r>
              <a:rPr lang="mi-NZ" dirty="0">
                <a:solidFill>
                  <a:schemeClr val="bg1"/>
                </a:solidFill>
                <a:latin typeface="Arial" panose="020B0604020202020204" pitchFamily="34" charset="0"/>
                <a:cs typeface="Arial" panose="020B0604020202020204" pitchFamily="34" charset="0"/>
              </a:rPr>
              <a:t> and </a:t>
            </a:r>
            <a:r>
              <a:rPr lang="mi-NZ" dirty="0" err="1">
                <a:solidFill>
                  <a:schemeClr val="bg1"/>
                </a:solidFill>
                <a:latin typeface="Arial" panose="020B0604020202020204" pitchFamily="34" charset="0"/>
                <a:cs typeface="Arial" panose="020B0604020202020204" pitchFamily="34" charset="0"/>
              </a:rPr>
              <a:t>phrases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but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retaining</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the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essential</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content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of</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the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a:t>
            </a:r>
            <a:endParaRPr lang="en-NZ" dirty="0">
              <a:solidFill>
                <a:schemeClr val="bg1"/>
              </a:solidFill>
              <a:latin typeface="Arial" panose="020B0604020202020204" pitchFamily="34" charset="0"/>
              <a:cs typeface="Arial" panose="020B0604020202020204" pitchFamily="34" charset="0"/>
            </a:endParaRPr>
          </a:p>
        </p:txBody>
      </p:sp>
      <p:pic>
        <p:nvPicPr>
          <p:cNvPr id="14" name="Picture 13" descr="A picture containing a audio cassette tape.">
            <a:extLst>
              <a:ext uri="{FF2B5EF4-FFF2-40B4-BE49-F238E27FC236}">
                <a16:creationId xmlns:a16="http://schemas.microsoft.com/office/drawing/2014/main" id="{C44D5568-E0C4-FDA1-BDD7-C2A0BCF3FDBB}"/>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PencilSketch/>
                    </a14:imgEffect>
                  </a14:imgLayer>
                </a14:imgProps>
              </a:ext>
            </a:extLst>
          </a:blip>
          <a:stretch>
            <a:fillRect/>
          </a:stretch>
        </p:blipFill>
        <p:spPr>
          <a:xfrm>
            <a:off x="1229558" y="4719420"/>
            <a:ext cx="607844" cy="451776"/>
          </a:xfrm>
          <a:prstGeom prst="rect">
            <a:avLst/>
          </a:prstGeom>
          <a:noFill/>
        </p:spPr>
      </p:pic>
      <p:sp>
        <p:nvSpPr>
          <p:cNvPr id="15" name="TextBox 14">
            <a:extLst>
              <a:ext uri="{FF2B5EF4-FFF2-40B4-BE49-F238E27FC236}">
                <a16:creationId xmlns:a16="http://schemas.microsoft.com/office/drawing/2014/main" id="{F3499FF4-063A-8C85-4C43-4F081428A2C9}"/>
              </a:ext>
            </a:extLst>
          </p:cNvPr>
          <p:cNvSpPr txBox="1"/>
          <p:nvPr/>
        </p:nvSpPr>
        <p:spPr>
          <a:xfrm>
            <a:off x="2076450" y="4745186"/>
            <a:ext cx="7385805" cy="369332"/>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#4 </a:t>
            </a:r>
            <a:r>
              <a:rPr lang="mi-NZ" b="1" dirty="0" err="1">
                <a:solidFill>
                  <a:schemeClr val="bg1"/>
                </a:solidFill>
                <a:latin typeface="Arial" panose="020B0604020202020204" pitchFamily="34" charset="0"/>
                <a:cs typeface="Arial" panose="020B0604020202020204" pitchFamily="34" charset="0"/>
              </a:rPr>
              <a:t>Remix</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Paraphrases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from</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multiple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made</a:t>
            </a:r>
            <a:r>
              <a:rPr lang="mi-NZ" dirty="0">
                <a:solidFill>
                  <a:schemeClr val="bg1"/>
                </a:solidFill>
                <a:latin typeface="Arial" panose="020B0604020202020204" pitchFamily="34" charset="0"/>
                <a:cs typeface="Arial" panose="020B0604020202020204" pitchFamily="34" charset="0"/>
              </a:rPr>
              <a:t> to </a:t>
            </a:r>
            <a:r>
              <a:rPr lang="mi-NZ" dirty="0" err="1">
                <a:solidFill>
                  <a:schemeClr val="bg1"/>
                </a:solidFill>
                <a:latin typeface="Arial" panose="020B0604020202020204" pitchFamily="34" charset="0"/>
                <a:cs typeface="Arial" panose="020B0604020202020204" pitchFamily="34" charset="0"/>
              </a:rPr>
              <a:t>fit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together</a:t>
            </a:r>
            <a:endParaRPr lang="en-NZ"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the recycle symbol in the shape of a triangle with arrows to each corner.">
            <a:extLst>
              <a:ext uri="{FF2B5EF4-FFF2-40B4-BE49-F238E27FC236}">
                <a16:creationId xmlns:a16="http://schemas.microsoft.com/office/drawing/2014/main" id="{0369ECA1-234F-B93F-CDDC-577054262158}"/>
              </a:ext>
              <a:ext uri="{C183D7F6-B498-43B3-948B-1728B52AA6E4}">
                <adec:decorative xmlns:adec="http://schemas.microsoft.com/office/drawing/2017/decorative" val="0"/>
              </a:ext>
            </a:extLst>
          </p:cNvPr>
          <p:cNvPicPr>
            <a:picLocks noChangeAspect="1"/>
          </p:cNvPicPr>
          <p:nvPr/>
        </p:nvPicPr>
        <p:blipFill>
          <a:blip r:embed="rId8">
            <a:duotone>
              <a:schemeClr val="accent4">
                <a:shade val="45000"/>
                <a:satMod val="135000"/>
              </a:schemeClr>
              <a:prstClr val="white"/>
            </a:duotone>
          </a:blip>
          <a:stretch>
            <a:fillRect/>
          </a:stretch>
        </p:blipFill>
        <p:spPr>
          <a:xfrm>
            <a:off x="1218137" y="5420237"/>
            <a:ext cx="590632" cy="552527"/>
          </a:xfrm>
          <a:prstGeom prst="rect">
            <a:avLst/>
          </a:prstGeom>
        </p:spPr>
      </p:pic>
      <p:sp>
        <p:nvSpPr>
          <p:cNvPr id="17" name="TextBox 16">
            <a:extLst>
              <a:ext uri="{FF2B5EF4-FFF2-40B4-BE49-F238E27FC236}">
                <a16:creationId xmlns:a16="http://schemas.microsoft.com/office/drawing/2014/main" id="{AF1E6DCF-B1F1-EB95-0C21-2AF5A429CB6A}"/>
              </a:ext>
            </a:extLst>
          </p:cNvPr>
          <p:cNvSpPr txBox="1"/>
          <p:nvPr/>
        </p:nvSpPr>
        <p:spPr>
          <a:xfrm>
            <a:off x="2076448" y="5364006"/>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#5 </a:t>
            </a:r>
            <a:r>
              <a:rPr lang="mi-NZ" b="1" dirty="0" err="1">
                <a:solidFill>
                  <a:schemeClr val="bg1"/>
                </a:solidFill>
                <a:latin typeface="Arial" panose="020B0604020202020204" pitchFamily="34" charset="0"/>
                <a:cs typeface="Arial" panose="020B0604020202020204" pitchFamily="34" charset="0"/>
              </a:rPr>
              <a:t>Recycle</a:t>
            </a:r>
            <a:r>
              <a:rPr lang="mi-NZ"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Borrows generously from the writer's previous work without citation (aka. Self-plagiarism)</a:t>
            </a:r>
          </a:p>
        </p:txBody>
      </p:sp>
      <p:sp>
        <p:nvSpPr>
          <p:cNvPr id="18" name="TextBox 17">
            <a:extLst>
              <a:ext uri="{FF2B5EF4-FFF2-40B4-BE49-F238E27FC236}">
                <a16:creationId xmlns:a16="http://schemas.microsoft.com/office/drawing/2014/main" id="{E24E1212-09DC-235D-EBB6-DD21FC03F702}"/>
              </a:ext>
            </a:extLst>
          </p:cNvPr>
          <p:cNvSpPr txBox="1"/>
          <p:nvPr/>
        </p:nvSpPr>
        <p:spPr>
          <a:xfrm>
            <a:off x="1267658" y="6362220"/>
            <a:ext cx="6534110" cy="338554"/>
          </a:xfrm>
          <a:prstGeom prst="rect">
            <a:avLst/>
          </a:prstGeom>
          <a:solidFill>
            <a:schemeClr val="bg1">
              <a:lumMod val="75000"/>
            </a:schemeClr>
          </a:solidFill>
        </p:spPr>
        <p:txBody>
          <a:bodyPr wrap="square" rtlCol="0">
            <a:spAutoFit/>
          </a:bodyPr>
          <a:lstStyle/>
          <a:p>
            <a:r>
              <a:rPr lang="en-NZ" sz="1600" dirty="0"/>
              <a:t>For more info, see: </a:t>
            </a:r>
            <a:r>
              <a:rPr lang="en-NZ" sz="1600" dirty="0">
                <a:hlinkClick r:id="rId9"/>
              </a:rPr>
              <a:t>https://www.turnitin.com/static/plagiarism-spectrum/</a:t>
            </a:r>
            <a:r>
              <a:rPr lang="en-NZ" sz="1600" dirty="0"/>
              <a:t> </a:t>
            </a:r>
          </a:p>
        </p:txBody>
      </p:sp>
      <p:sp>
        <p:nvSpPr>
          <p:cNvPr id="19" name="TextBox 18">
            <a:extLst>
              <a:ext uri="{FF2B5EF4-FFF2-40B4-BE49-F238E27FC236}">
                <a16:creationId xmlns:a16="http://schemas.microsoft.com/office/drawing/2014/main" id="{D0B93247-F452-9E25-9147-ECDB1B2E0468}"/>
              </a:ext>
              <a:ext uri="{C183D7F6-B498-43B3-948B-1728B52AA6E4}">
                <adec:decorative xmlns:adec="http://schemas.microsoft.com/office/drawing/2017/decorative" val="0"/>
              </a:ext>
            </a:extLst>
          </p:cNvPr>
          <p:cNvSpPr txBox="1"/>
          <p:nvPr/>
        </p:nvSpPr>
        <p:spPr>
          <a:xfrm>
            <a:off x="7801768" y="6362220"/>
            <a:ext cx="1561966" cy="338554"/>
          </a:xfrm>
          <a:prstGeom prst="rect">
            <a:avLst/>
          </a:prstGeom>
          <a:solidFill>
            <a:schemeClr val="bg1">
              <a:lumMod val="75000"/>
            </a:schemeClr>
          </a:solidFill>
        </p:spPr>
        <p:txBody>
          <a:bodyPr wrap="square" rtlCol="0">
            <a:spAutoFit/>
          </a:bodyPr>
          <a:lstStyle/>
          <a:p>
            <a:pPr algn="ctr"/>
            <a:r>
              <a:rPr lang="en-NZ" sz="1600" dirty="0"/>
              <a:t>(Turnitin, 2016)</a:t>
            </a:r>
          </a:p>
        </p:txBody>
      </p:sp>
    </p:spTree>
    <p:custDataLst>
      <p:tags r:id="rId1"/>
    </p:custDataLst>
    <p:extLst>
      <p:ext uri="{BB962C8B-B14F-4D97-AF65-F5344CB8AC3E}">
        <p14:creationId xmlns:p14="http://schemas.microsoft.com/office/powerpoint/2010/main" val="162557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Plagiarism and academic integrity</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Box 4">
            <a:extLst>
              <a:ext uri="{FF2B5EF4-FFF2-40B4-BE49-F238E27FC236}">
                <a16:creationId xmlns:a16="http://schemas.microsoft.com/office/drawing/2014/main" id="{35410F17-0555-AE5E-51E9-EBDC6486D162}"/>
              </a:ext>
            </a:extLst>
          </p:cNvPr>
          <p:cNvSpPr txBox="1"/>
          <p:nvPr/>
        </p:nvSpPr>
        <p:spPr>
          <a:xfrm>
            <a:off x="675363" y="2488449"/>
            <a:ext cx="9281388" cy="2492990"/>
          </a:xfrm>
          <a:prstGeom prst="rect">
            <a:avLst/>
          </a:prstGeom>
          <a:noFill/>
        </p:spPr>
        <p:txBody>
          <a:bodyPr wrap="square" rtlCol="0">
            <a:spAutoFit/>
          </a:bodyPr>
          <a:lstStyle/>
          <a:p>
            <a:pPr algn="ctr">
              <a:spcAft>
                <a:spcPts val="3600"/>
              </a:spcAft>
              <a:buSzPct val="75000"/>
            </a:pPr>
            <a:r>
              <a:rPr lang="en-NZ" sz="2400" dirty="0">
                <a:solidFill>
                  <a:schemeClr val="bg1"/>
                </a:solidFill>
                <a:latin typeface="Arial" panose="020B0604020202020204" pitchFamily="34" charset="0"/>
                <a:cs typeface="Arial" panose="020B0604020202020204" pitchFamily="34" charset="0"/>
              </a:rPr>
              <a:t>Many different ways to plagiarise</a:t>
            </a:r>
          </a:p>
          <a:p>
            <a:pPr algn="ctr">
              <a:spcAft>
                <a:spcPts val="3600"/>
              </a:spcAft>
              <a:buSzPct val="75000"/>
            </a:pPr>
            <a:r>
              <a:rPr lang="en-NZ" sz="2400" dirty="0">
                <a:solidFill>
                  <a:schemeClr val="bg1"/>
                </a:solidFill>
                <a:latin typeface="Arial" panose="020B0604020202020204" pitchFamily="34" charset="0"/>
                <a:cs typeface="Arial" panose="020B0604020202020204" pitchFamily="34" charset="0"/>
              </a:rPr>
              <a:t>Also different levels of intent</a:t>
            </a:r>
          </a:p>
          <a:p>
            <a:pPr algn="ctr">
              <a:spcAft>
                <a:spcPts val="3600"/>
              </a:spcAft>
              <a:buSzPct val="75000"/>
            </a:pPr>
            <a:r>
              <a:rPr lang="en-NZ" sz="2400" dirty="0">
                <a:solidFill>
                  <a:schemeClr val="bg1"/>
                </a:solidFill>
                <a:latin typeface="Arial" panose="020B0604020202020204" pitchFamily="34" charset="0"/>
                <a:cs typeface="Arial" panose="020B0604020202020204" pitchFamily="34" charset="0"/>
              </a:rPr>
              <a:t>For more info, see: </a:t>
            </a:r>
            <a:r>
              <a:rPr lang="en-NZ" sz="2400" dirty="0">
                <a:solidFill>
                  <a:srgbClr val="D9992F"/>
                </a:solidFill>
                <a:latin typeface="Arial" panose="020B0604020202020204" pitchFamily="34" charset="0"/>
                <a:cs typeface="Arial" panose="020B0604020202020204" pitchFamily="34" charset="0"/>
              </a:rPr>
              <a:t>Turnitin. (</a:t>
            </a:r>
            <a:r>
              <a:rPr lang="en-NZ" sz="2400" dirty="0" err="1">
                <a:solidFill>
                  <a:srgbClr val="D9992F"/>
                </a:solidFill>
                <a:latin typeface="Arial" panose="020B0604020202020204" pitchFamily="34" charset="0"/>
                <a:cs typeface="Arial" panose="020B0604020202020204" pitchFamily="34" charset="0"/>
              </a:rPr>
              <a:t>n.d</a:t>
            </a:r>
            <a:r>
              <a:rPr lang="en-NZ" sz="2400" dirty="0">
                <a:solidFill>
                  <a:srgbClr val="D9992F"/>
                </a:solidFill>
                <a:latin typeface="Arial" panose="020B0604020202020204" pitchFamily="34" charset="0"/>
                <a:cs typeface="Arial" panose="020B0604020202020204" pitchFamily="34" charset="0"/>
              </a:rPr>
              <a:t>). </a:t>
            </a:r>
            <a:r>
              <a:rPr lang="en-NZ" sz="2400" i="1" dirty="0">
                <a:solidFill>
                  <a:srgbClr val="D9992F"/>
                </a:solidFill>
                <a:latin typeface="Arial" panose="020B0604020202020204" pitchFamily="34" charset="0"/>
                <a:cs typeface="Arial" panose="020B0604020202020204" pitchFamily="34" charset="0"/>
              </a:rPr>
              <a:t>The plagiarism spectrum 2.0.</a:t>
            </a:r>
            <a:r>
              <a:rPr lang="en-NZ" sz="2400" dirty="0">
                <a:solidFill>
                  <a:srgbClr val="D9992F"/>
                </a:solidFill>
                <a:latin typeface="Arial" panose="020B0604020202020204" pitchFamily="34" charset="0"/>
                <a:cs typeface="Arial" panose="020B0604020202020204" pitchFamily="34" charset="0"/>
              </a:rPr>
              <a:t> </a:t>
            </a:r>
            <a:r>
              <a:rPr lang="en-NZ" sz="2400" dirty="0">
                <a:solidFill>
                  <a:srgbClr val="D9992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https://www.turnitin.com/resources/plagiarism-spectrum-2-0</a:t>
            </a:r>
            <a:endParaRPr lang="en-NZ" sz="2400" dirty="0">
              <a:solidFill>
                <a:srgbClr val="D9992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701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Turnitin</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569302"/>
            <a:ext cx="9144000" cy="3166336"/>
          </a:xfrm>
        </p:spPr>
        <p:txBody>
          <a:bodyPr>
            <a:normAutofit lnSpcReduction="10000"/>
          </a:bodyPr>
          <a:lstStyle/>
          <a:p>
            <a:pPr algn="l">
              <a:spcBef>
                <a:spcPts val="1800"/>
              </a:spcBef>
              <a:spcAft>
                <a:spcPts val="1200"/>
              </a:spcAft>
              <a:buSzPct val="75000"/>
            </a:pPr>
            <a:r>
              <a:rPr lang="en-NZ" sz="2400" dirty="0">
                <a:solidFill>
                  <a:schemeClr val="bg1"/>
                </a:solidFill>
                <a:latin typeface="Arial" panose="020B0604020202020204" pitchFamily="34" charset="0"/>
                <a:cs typeface="Arial" panose="020B0604020202020204" pitchFamily="34" charset="0"/>
              </a:rPr>
              <a:t>An online database used by many lecturers to match your assignment against journal articles, books, and other assignments.</a:t>
            </a:r>
          </a:p>
          <a:p>
            <a:pPr algn="l">
              <a:spcBef>
                <a:spcPts val="1800"/>
              </a:spcBef>
              <a:buSzPct val="75000"/>
            </a:pPr>
            <a:r>
              <a:rPr lang="en-NZ" sz="2400" dirty="0">
                <a:solidFill>
                  <a:schemeClr val="bg1"/>
                </a:solidFill>
                <a:latin typeface="Arial" panose="020B0604020202020204" pitchFamily="34" charset="0"/>
                <a:cs typeface="Arial" panose="020B0604020202020204" pitchFamily="34" charset="0"/>
              </a:rPr>
              <a:t>Turnitin produces an “originality report” indicating: </a:t>
            </a:r>
          </a:p>
          <a:p>
            <a:pPr marL="714375" lvl="1" indent="-257175" algn="l">
              <a:spcBef>
                <a:spcPts val="1800"/>
              </a:spcBef>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Where text in an assignment matches other text already in Turnitin</a:t>
            </a:r>
          </a:p>
          <a:p>
            <a:pPr marL="714375" lvl="1" indent="-257175" algn="l">
              <a:spcBef>
                <a:spcPts val="1800"/>
              </a:spcBef>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What the source is</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60650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Three scenarios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3122341"/>
            <a:ext cx="9144000" cy="2142670"/>
          </a:xfrm>
        </p:spPr>
        <p:txBody>
          <a:bodyPr>
            <a:normAutofit/>
          </a:bodyPr>
          <a:lstStyle/>
          <a:p>
            <a:pPr>
              <a:spcBef>
                <a:spcPts val="1800"/>
              </a:spcBef>
              <a:buSzPct val="75000"/>
            </a:pPr>
            <a:r>
              <a:rPr lang="en-NZ" sz="4000" dirty="0">
                <a:solidFill>
                  <a:schemeClr val="bg1"/>
                </a:solidFill>
                <a:latin typeface="Arial" panose="020B0604020202020204" pitchFamily="34" charset="0"/>
                <a:cs typeface="Arial" panose="020B0604020202020204" pitchFamily="34" charset="0"/>
              </a:rPr>
              <a:t>What </a:t>
            </a:r>
            <a:r>
              <a:rPr lang="en-NZ" sz="4000" dirty="0">
                <a:latin typeface="Arial" panose="020B0604020202020204" pitchFamily="34" charset="0"/>
                <a:cs typeface="Arial" panose="020B0604020202020204" pitchFamily="34" charset="0"/>
              </a:rPr>
              <a:t>is and isn’t plagiarism?</a:t>
            </a:r>
            <a:endParaRPr lang="en-NZ" sz="4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Tree>
    <p:custDataLst>
      <p:tags r:id="rId1"/>
    </p:custDataLst>
    <p:extLst>
      <p:ext uri="{BB962C8B-B14F-4D97-AF65-F5344CB8AC3E}">
        <p14:creationId xmlns:p14="http://schemas.microsoft.com/office/powerpoint/2010/main" val="178303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Scenario #1: Sarah</a:t>
            </a:r>
          </a:p>
        </p:txBody>
      </p:sp>
      <p:sp>
        <p:nvSpPr>
          <p:cNvPr id="4" name="TextBox 3">
            <a:extLst>
              <a:ext uri="{FF2B5EF4-FFF2-40B4-BE49-F238E27FC236}">
                <a16:creationId xmlns:a16="http://schemas.microsoft.com/office/drawing/2014/main" id="{5A7C8856-C55C-79D9-9282-1E16E1C8B9B9}"/>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7" name="TextBox 6">
            <a:extLst>
              <a:ext uri="{FF2B5EF4-FFF2-40B4-BE49-F238E27FC236}">
                <a16:creationId xmlns:a16="http://schemas.microsoft.com/office/drawing/2014/main" id="{7D51D937-B616-7497-566A-4D42BC932EB1}"/>
              </a:ext>
            </a:extLst>
          </p:cNvPr>
          <p:cNvSpPr txBox="1"/>
          <p:nvPr/>
        </p:nvSpPr>
        <p:spPr>
          <a:xfrm>
            <a:off x="675363" y="2073580"/>
            <a:ext cx="10104490" cy="1785104"/>
          </a:xfrm>
          <a:prstGeom prst="rect">
            <a:avLst/>
          </a:prstGeom>
          <a:noFill/>
        </p:spPr>
        <p:txBody>
          <a:bodyPr wrap="square" rtlCol="0">
            <a:spAutoFit/>
          </a:bodyPr>
          <a:lstStyle/>
          <a:p>
            <a:pPr lvl="0" defTabSz="914400" fontAlgn="base">
              <a:spcBef>
                <a:spcPct val="20000"/>
              </a:spcBef>
              <a:spcAft>
                <a:spcPts val="1800"/>
              </a:spcAft>
              <a:buSzPct val="75000"/>
            </a:pPr>
            <a:r>
              <a:rPr lang="en-NZ" sz="2200" dirty="0">
                <a:solidFill>
                  <a:prstClr val="white"/>
                </a:solidFill>
                <a:latin typeface="Arial" pitchFamily="34" charset="0"/>
                <a:ea typeface="ＭＳ Ｐゴシック" charset="0"/>
                <a:cs typeface="Arial" pitchFamily="34" charset="0"/>
              </a:rPr>
              <a:t>Sarah was new to Massey. One of her friends, Emily, was a second year student who had completed the same paper the year before. As she was new and nervous about studying, Sarah asked Emily for help. Emily gave Sarah a copy of her essay for the same paper, and unknown to Emily, Sarah modelled her answer on it by copying large chunks of information. </a:t>
            </a:r>
          </a:p>
        </p:txBody>
      </p:sp>
      <p:sp>
        <p:nvSpPr>
          <p:cNvPr id="8" name="TextBox 7">
            <a:extLst>
              <a:ext uri="{FF2B5EF4-FFF2-40B4-BE49-F238E27FC236}">
                <a16:creationId xmlns:a16="http://schemas.microsoft.com/office/drawing/2014/main" id="{2C795883-E9F8-E0B6-4F4D-94CE89A17109}"/>
              </a:ext>
            </a:extLst>
          </p:cNvPr>
          <p:cNvSpPr txBox="1"/>
          <p:nvPr/>
        </p:nvSpPr>
        <p:spPr>
          <a:xfrm>
            <a:off x="768211" y="4312234"/>
            <a:ext cx="8832989" cy="1323439"/>
          </a:xfrm>
          <a:prstGeom prst="rect">
            <a:avLst/>
          </a:prstGeom>
          <a:noFill/>
        </p:spPr>
        <p:txBody>
          <a:bodyPr wrap="square" rtlCol="0">
            <a:spAutoFit/>
          </a:bodyPr>
          <a:lstStyle/>
          <a:p>
            <a:r>
              <a:rPr lang="en-NZ" sz="2000" b="1" i="1" dirty="0">
                <a:solidFill>
                  <a:srgbClr val="D9992F"/>
                </a:solidFill>
                <a:latin typeface="Arial" panose="020B0604020202020204" pitchFamily="34" charset="0"/>
                <a:ea typeface="ＭＳ Ｐゴシック" charset="0"/>
                <a:cs typeface="Arial" pitchFamily="34" charset="0"/>
              </a:rPr>
              <a:t>Did Sarah plagiarise? </a:t>
            </a:r>
          </a:p>
          <a:p>
            <a:pPr lvl="6"/>
            <a:r>
              <a:rPr lang="en-NZ" sz="2000" b="1" i="1" dirty="0">
                <a:solidFill>
                  <a:srgbClr val="D9992F"/>
                </a:solidFill>
                <a:latin typeface="Arial" panose="020B0604020202020204" pitchFamily="34" charset="0"/>
                <a:ea typeface="ＭＳ Ｐゴシック" charset="0"/>
                <a:cs typeface="Arial" pitchFamily="34" charset="0"/>
              </a:rPr>
              <a:t>Did Emily plagiarise?</a:t>
            </a:r>
            <a:endParaRPr lang="en-NZ" sz="2000" dirty="0">
              <a:solidFill>
                <a:srgbClr val="D9992F"/>
              </a:solidFill>
              <a:latin typeface="Arial" panose="020B0604020202020204" pitchFamily="34" charset="0"/>
              <a:cs typeface="Arial" panose="020B0604020202020204" pitchFamily="34" charset="0"/>
            </a:endParaRPr>
          </a:p>
          <a:p>
            <a:endParaRPr lang="en-NZ" sz="2000" b="1" i="1" dirty="0">
              <a:solidFill>
                <a:srgbClr val="D9992F"/>
              </a:solidFill>
              <a:latin typeface="Arial" panose="020B0604020202020204" pitchFamily="34" charset="0"/>
              <a:ea typeface="ＭＳ Ｐゴシック" charset="0"/>
              <a:cs typeface="Arial" pitchFamily="34" charset="0"/>
            </a:endParaRPr>
          </a:p>
          <a:p>
            <a:r>
              <a:rPr lang="en-NZ" sz="2000" dirty="0">
                <a:solidFill>
                  <a:srgbClr val="D9992F"/>
                </a:solidFill>
                <a:latin typeface="Arial" panose="020B0604020202020204" pitchFamily="34" charset="0"/>
                <a:ea typeface="ＭＳ Ｐゴシック" charset="0"/>
                <a:cs typeface="Arial" panose="020B0604020202020204" pitchFamily="34" charset="0"/>
              </a:rPr>
              <a:t>(Write ‘yes’ or ‘no’ in chat</a:t>
            </a:r>
            <a:r>
              <a:rPr lang="en-NZ" dirty="0">
                <a:solidFill>
                  <a:srgbClr val="D9992F"/>
                </a:solidFill>
                <a:latin typeface="Arial" panose="020B0604020202020204" pitchFamily="34" charset="0"/>
                <a:ea typeface="ＭＳ Ｐゴシック" charset="0"/>
                <a:cs typeface="Arial" panose="020B0604020202020204" pitchFamily="34" charset="0"/>
              </a:rPr>
              <a:t>)</a:t>
            </a:r>
            <a:endParaRPr lang="en-NZ" sz="2000" b="1" i="1" dirty="0">
              <a:solidFill>
                <a:srgbClr val="D9992F"/>
              </a:solidFill>
              <a:latin typeface="Arial" panose="020B0604020202020204" pitchFamily="34" charset="0"/>
              <a:ea typeface="ＭＳ Ｐゴシック" charset="0"/>
              <a:cs typeface="Arial" pitchFamily="34" charset="0"/>
            </a:endParaRPr>
          </a:p>
        </p:txBody>
      </p:sp>
    </p:spTree>
    <p:custDataLst>
      <p:tags r:id="rId1"/>
    </p:custDataLst>
    <p:extLst>
      <p:ext uri="{BB962C8B-B14F-4D97-AF65-F5344CB8AC3E}">
        <p14:creationId xmlns:p14="http://schemas.microsoft.com/office/powerpoint/2010/main" val="17594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Massey">
  <a:themeElements>
    <a:clrScheme name="Massey">
      <a:dk1>
        <a:srgbClr val="054A88"/>
      </a:dk1>
      <a:lt1>
        <a:srgbClr val="FFFFFF"/>
      </a:lt1>
      <a:dk2>
        <a:srgbClr val="054A88"/>
      </a:dk2>
      <a:lt2>
        <a:srgbClr val="AFB8BF"/>
      </a:lt2>
      <a:accent1>
        <a:srgbClr val="054A88"/>
      </a:accent1>
      <a:accent2>
        <a:srgbClr val="DBA243"/>
      </a:accent2>
      <a:accent3>
        <a:srgbClr val="AFB8BF"/>
      </a:accent3>
      <a:accent4>
        <a:srgbClr val="E5903C"/>
      </a:accent4>
      <a:accent5>
        <a:srgbClr val="B4BA42"/>
      </a:accent5>
      <a:accent6>
        <a:srgbClr val="466E8B"/>
      </a:accent6>
      <a:hlink>
        <a:srgbClr val="DBA243"/>
      </a:hlink>
      <a:folHlink>
        <a:srgbClr val="E59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CD104A-CAD3-4FB2-90AD-16E0D5125E54}">
  <ds:schemaRefs>
    <ds:schemaRef ds:uri="http://schemas.microsoft.com/sharepoint/v3/contenttype/forms"/>
  </ds:schemaRefs>
</ds:datastoreItem>
</file>

<file path=customXml/itemProps2.xml><?xml version="1.0" encoding="utf-8"?>
<ds:datastoreItem xmlns:ds="http://schemas.openxmlformats.org/officeDocument/2006/customXml" ds:itemID="{9502DB9B-071D-4E5C-B498-DC641980E463}">
  <ds:schemaRefs>
    <ds:schemaRef ds:uri="http://schemas.microsoft.com/office/2006/metadata/properties"/>
    <ds:schemaRef ds:uri="http://schemas.microsoft.com/office/infopath/2007/PartnerControls"/>
    <ds:schemaRef ds:uri="dc379fb1-e443-490d-83c3-5a162dd70eeb"/>
    <ds:schemaRef ds:uri="7f35d26a-4140-43ec-9fda-33ed6b790edf"/>
  </ds:schemaRefs>
</ds:datastoreItem>
</file>

<file path=customXml/itemProps3.xml><?xml version="1.0" encoding="utf-8"?>
<ds:datastoreItem xmlns:ds="http://schemas.openxmlformats.org/officeDocument/2006/customXml" ds:itemID="{9A061107-AD41-4E59-86E2-B44A0FD7F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8056</TotalTime>
  <Words>3454</Words>
  <Application>Microsoft Office PowerPoint</Application>
  <PresentationFormat>Widescreen</PresentationFormat>
  <Paragraphs>290</Paragraphs>
  <Slides>34</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Arial Nova</vt:lpstr>
      <vt:lpstr>Articulate Light</vt:lpstr>
      <vt:lpstr>Calibri</vt:lpstr>
      <vt:lpstr>Calibri Light</vt:lpstr>
      <vt:lpstr>Courier New</vt:lpstr>
      <vt:lpstr>Microsoft Sans Serif</vt:lpstr>
      <vt:lpstr>Symbol</vt:lpstr>
      <vt:lpstr>Univers</vt:lpstr>
      <vt:lpstr>Office Theme</vt:lpstr>
      <vt:lpstr>White Massey</vt:lpstr>
      <vt:lpstr>Academic integrity and how to avoid plagiarism</vt:lpstr>
      <vt:lpstr>Learning Outcomes</vt:lpstr>
      <vt:lpstr>What plagiarism is</vt:lpstr>
      <vt:lpstr>Plagiarism and academic integrity</vt:lpstr>
      <vt:lpstr>The plagiarism spectrum</vt:lpstr>
      <vt:lpstr>Plagiarism and academic integrity</vt:lpstr>
      <vt:lpstr>Turnitin</vt:lpstr>
      <vt:lpstr>Three scenarios</vt:lpstr>
      <vt:lpstr>Scenario #1: Sarah</vt:lpstr>
      <vt:lpstr>Scenario #1: Verdict</vt:lpstr>
      <vt:lpstr>Scenario #1: Penalty</vt:lpstr>
      <vt:lpstr>Scenario #2: Thomas</vt:lpstr>
      <vt:lpstr>Scenario #2: Verdict</vt:lpstr>
      <vt:lpstr>Scenario #3: Taylor</vt:lpstr>
      <vt:lpstr>Scenario #3: Verdict</vt:lpstr>
      <vt:lpstr>Three ways to avoid plagiarism </vt:lpstr>
      <vt:lpstr>Who said what?</vt:lpstr>
      <vt:lpstr>When to provide a reference</vt:lpstr>
      <vt:lpstr>What is paraphrasing? </vt:lpstr>
      <vt:lpstr>Ways to paraphrase: #1 </vt:lpstr>
      <vt:lpstr>How to paraphrase: Example </vt:lpstr>
      <vt:lpstr>How to paraphrase: Example </vt:lpstr>
      <vt:lpstr>Ways to paraphrase: #2 </vt:lpstr>
      <vt:lpstr>Give it a go</vt:lpstr>
      <vt:lpstr>Give it a go</vt:lpstr>
      <vt:lpstr>When paraphrasing …</vt:lpstr>
      <vt:lpstr>Note-taking: Top tips</vt:lpstr>
      <vt:lpstr>PowerPoint Presentation</vt:lpstr>
      <vt:lpstr>Using Turnitin reports to review writing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Cherie Todd-Williamson</cp:lastModifiedBy>
  <cp:revision>50</cp:revision>
  <dcterms:created xsi:type="dcterms:W3CDTF">2023-11-14T21:06:43Z</dcterms:created>
  <dcterms:modified xsi:type="dcterms:W3CDTF">2024-03-05T02:55:22Z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D2C2A958-FB34-4FF9-9670-33D1481336D5</vt:lpwstr>
  </property>
  <property fmtid="{D5CDD505-2E9C-101B-9397-08002B2CF9AE}" pid="12" name="ArticulatePath">
    <vt:lpwstr>CLS StudyUp template 2023</vt:lpwstr>
  </property>
  <property fmtid="{D5CDD505-2E9C-101B-9397-08002B2CF9AE}" pid="13" name="ContentTypeId">
    <vt:lpwstr>0x0101008C07AA112A82F64F9B26E027F0CF1D98</vt:lpwstr>
  </property>
  <property fmtid="{D5CDD505-2E9C-101B-9397-08002B2CF9AE}" pid="14" name="MediaServiceImageTags">
    <vt:lpwstr/>
  </property>
</Properties>
</file>