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3"/>
  </p:notesMasterIdLst>
  <p:handoutMasterIdLst>
    <p:handoutMasterId r:id="rId34"/>
  </p:handoutMasterIdLst>
  <p:sldIdLst>
    <p:sldId id="264" r:id="rId3"/>
    <p:sldId id="265" r:id="rId4"/>
    <p:sldId id="302" r:id="rId5"/>
    <p:sldId id="361" r:id="rId6"/>
    <p:sldId id="363" r:id="rId7"/>
    <p:sldId id="308" r:id="rId8"/>
    <p:sldId id="309" r:id="rId9"/>
    <p:sldId id="307" r:id="rId10"/>
    <p:sldId id="310" r:id="rId11"/>
    <p:sldId id="358" r:id="rId12"/>
    <p:sldId id="312" r:id="rId13"/>
    <p:sldId id="313" r:id="rId14"/>
    <p:sldId id="350" r:id="rId15"/>
    <p:sldId id="315" r:id="rId16"/>
    <p:sldId id="319" r:id="rId17"/>
    <p:sldId id="320" r:id="rId18"/>
    <p:sldId id="321" r:id="rId19"/>
    <p:sldId id="322" r:id="rId20"/>
    <p:sldId id="323" r:id="rId21"/>
    <p:sldId id="324" r:id="rId22"/>
    <p:sldId id="325" r:id="rId23"/>
    <p:sldId id="362" r:id="rId24"/>
    <p:sldId id="328" r:id="rId25"/>
    <p:sldId id="355" r:id="rId26"/>
    <p:sldId id="336" r:id="rId27"/>
    <p:sldId id="337" r:id="rId28"/>
    <p:sldId id="338" r:id="rId29"/>
    <p:sldId id="339" r:id="rId30"/>
    <p:sldId id="341" r:id="rId31"/>
    <p:sldId id="342" r:id="rId32"/>
  </p:sldIdLst>
  <p:sldSz cx="10688638" cy="7562850"/>
  <p:notesSz cx="7099300" cy="10234613"/>
  <p:custDataLst>
    <p:tags r:id="rId35"/>
  </p:custDataLst>
  <p:defaultTextStyle>
    <a:defPPr>
      <a:defRPr lang="en-GB"/>
    </a:defPPr>
    <a:lvl1pPr algn="l" defTabSz="496888" rtl="0" fontAlgn="base">
      <a:spcBef>
        <a:spcPct val="0"/>
      </a:spcBef>
      <a:spcAft>
        <a:spcPct val="0"/>
      </a:spcAft>
      <a:defRPr sz="2000" kern="1200">
        <a:solidFill>
          <a:schemeClr val="tx1"/>
        </a:solidFill>
        <a:latin typeface="Arial" charset="0"/>
        <a:ea typeface="ＭＳ Ｐゴシック" pitchFamily="-28" charset="-128"/>
        <a:cs typeface="+mn-cs"/>
      </a:defRPr>
    </a:lvl1pPr>
    <a:lvl2pPr marL="496888" indent="-39688" algn="l" defTabSz="496888" rtl="0" fontAlgn="base">
      <a:spcBef>
        <a:spcPct val="0"/>
      </a:spcBef>
      <a:spcAft>
        <a:spcPct val="0"/>
      </a:spcAft>
      <a:defRPr sz="2000" kern="1200">
        <a:solidFill>
          <a:schemeClr val="tx1"/>
        </a:solidFill>
        <a:latin typeface="Arial" charset="0"/>
        <a:ea typeface="ＭＳ Ｐゴシック" pitchFamily="-28" charset="-128"/>
        <a:cs typeface="+mn-cs"/>
      </a:defRPr>
    </a:lvl2pPr>
    <a:lvl3pPr marL="995363" indent="-80963" algn="l" defTabSz="496888" rtl="0" fontAlgn="base">
      <a:spcBef>
        <a:spcPct val="0"/>
      </a:spcBef>
      <a:spcAft>
        <a:spcPct val="0"/>
      </a:spcAft>
      <a:defRPr sz="2000" kern="1200">
        <a:solidFill>
          <a:schemeClr val="tx1"/>
        </a:solidFill>
        <a:latin typeface="Arial" charset="0"/>
        <a:ea typeface="ＭＳ Ｐゴシック" pitchFamily="-28" charset="-128"/>
        <a:cs typeface="+mn-cs"/>
      </a:defRPr>
    </a:lvl3pPr>
    <a:lvl4pPr marL="1492250" indent="-120650" algn="l" defTabSz="496888" rtl="0" fontAlgn="base">
      <a:spcBef>
        <a:spcPct val="0"/>
      </a:spcBef>
      <a:spcAft>
        <a:spcPct val="0"/>
      </a:spcAft>
      <a:defRPr sz="2000" kern="1200">
        <a:solidFill>
          <a:schemeClr val="tx1"/>
        </a:solidFill>
        <a:latin typeface="Arial" charset="0"/>
        <a:ea typeface="ＭＳ Ｐゴシック" pitchFamily="-28" charset="-128"/>
        <a:cs typeface="+mn-cs"/>
      </a:defRPr>
    </a:lvl4pPr>
    <a:lvl5pPr marL="1990725" indent="-161925" algn="l" defTabSz="496888" rtl="0" fontAlgn="base">
      <a:spcBef>
        <a:spcPct val="0"/>
      </a:spcBef>
      <a:spcAft>
        <a:spcPct val="0"/>
      </a:spcAft>
      <a:defRPr sz="2000" kern="1200">
        <a:solidFill>
          <a:schemeClr val="tx1"/>
        </a:solidFill>
        <a:latin typeface="Arial" charset="0"/>
        <a:ea typeface="ＭＳ Ｐゴシック" pitchFamily="-28" charset="-128"/>
        <a:cs typeface="+mn-cs"/>
      </a:defRPr>
    </a:lvl5pPr>
    <a:lvl6pPr marL="2286000" algn="l" defTabSz="914400" rtl="0" eaLnBrk="1" latinLnBrk="0" hangingPunct="1">
      <a:defRPr sz="2000" kern="1200">
        <a:solidFill>
          <a:schemeClr val="tx1"/>
        </a:solidFill>
        <a:latin typeface="Arial" charset="0"/>
        <a:ea typeface="ＭＳ Ｐゴシック" pitchFamily="-28" charset="-128"/>
        <a:cs typeface="+mn-cs"/>
      </a:defRPr>
    </a:lvl6pPr>
    <a:lvl7pPr marL="2743200" algn="l" defTabSz="914400" rtl="0" eaLnBrk="1" latinLnBrk="0" hangingPunct="1">
      <a:defRPr sz="2000" kern="1200">
        <a:solidFill>
          <a:schemeClr val="tx1"/>
        </a:solidFill>
        <a:latin typeface="Arial" charset="0"/>
        <a:ea typeface="ＭＳ Ｐゴシック" pitchFamily="-28" charset="-128"/>
        <a:cs typeface="+mn-cs"/>
      </a:defRPr>
    </a:lvl7pPr>
    <a:lvl8pPr marL="3200400" algn="l" defTabSz="914400" rtl="0" eaLnBrk="1" latinLnBrk="0" hangingPunct="1">
      <a:defRPr sz="2000" kern="1200">
        <a:solidFill>
          <a:schemeClr val="tx1"/>
        </a:solidFill>
        <a:latin typeface="Arial" charset="0"/>
        <a:ea typeface="ＭＳ Ｐゴシック" pitchFamily="-28" charset="-128"/>
        <a:cs typeface="+mn-cs"/>
      </a:defRPr>
    </a:lvl8pPr>
    <a:lvl9pPr marL="3657600" algn="l" defTabSz="914400" rtl="0" eaLnBrk="1" latinLnBrk="0" hangingPunct="1">
      <a:defRPr sz="2000" kern="1200">
        <a:solidFill>
          <a:schemeClr val="tx1"/>
        </a:solidFill>
        <a:latin typeface="Arial" charset="0"/>
        <a:ea typeface="ＭＳ Ｐゴシック" pitchFamily="-28" charset="-128"/>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64"/>
    <a:srgbClr val="0000FF"/>
    <a:srgbClr val="FF9900"/>
    <a:srgbClr val="F6F1E2"/>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snapToObjects="1">
      <p:cViewPr varScale="1">
        <p:scale>
          <a:sx n="50" d="100"/>
          <a:sy n="50" d="100"/>
        </p:scale>
        <p:origin x="1746" y="36"/>
      </p:cViewPr>
      <p:guideLst>
        <p:guide orient="horz" pos="2382"/>
        <p:guide pos="3367"/>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42"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076363" cy="511731"/>
          </a:xfrm>
          <a:prstGeom prst="rect">
            <a:avLst/>
          </a:prstGeom>
          <a:noFill/>
          <a:ln w="9525">
            <a:noFill/>
            <a:miter lim="800000"/>
            <a:headEnd/>
            <a:tailEnd/>
          </a:ln>
          <a:effectLst/>
        </p:spPr>
        <p:txBody>
          <a:bodyPr vert="horz" wrap="square" lIns="94650" tIns="47325" rIns="94650" bIns="47325" numCol="1" anchor="t" anchorCtr="0" compatLnSpc="1">
            <a:prstTxWarp prst="textNoShape">
              <a:avLst/>
            </a:prstTxWarp>
          </a:bodyPr>
          <a:lstStyle>
            <a:lvl1pPr eaLnBrk="0" hangingPunct="0">
              <a:defRPr sz="1200"/>
            </a:lvl1pPr>
          </a:lstStyle>
          <a:p>
            <a:endParaRPr lang="en-GB"/>
          </a:p>
        </p:txBody>
      </p:sp>
      <p:sp>
        <p:nvSpPr>
          <p:cNvPr id="16387" name="Rectangle 3"/>
          <p:cNvSpPr>
            <a:spLocks noGrp="1" noChangeArrowheads="1"/>
          </p:cNvSpPr>
          <p:nvPr>
            <p:ph type="dt" sz="quarter" idx="1"/>
          </p:nvPr>
        </p:nvSpPr>
        <p:spPr bwMode="auto">
          <a:xfrm>
            <a:off x="4021705" y="0"/>
            <a:ext cx="3076363" cy="511731"/>
          </a:xfrm>
          <a:prstGeom prst="rect">
            <a:avLst/>
          </a:prstGeom>
          <a:noFill/>
          <a:ln w="9525">
            <a:noFill/>
            <a:miter lim="800000"/>
            <a:headEnd/>
            <a:tailEnd/>
          </a:ln>
          <a:effectLst/>
        </p:spPr>
        <p:txBody>
          <a:bodyPr vert="horz" wrap="square" lIns="94650" tIns="47325" rIns="94650" bIns="47325" numCol="1" anchor="t" anchorCtr="0" compatLnSpc="1">
            <a:prstTxWarp prst="textNoShape">
              <a:avLst/>
            </a:prstTxWarp>
          </a:bodyPr>
          <a:lstStyle>
            <a:lvl1pPr algn="r" eaLnBrk="0" hangingPunct="0">
              <a:defRPr sz="1200"/>
            </a:lvl1pPr>
          </a:lstStyle>
          <a:p>
            <a:fld id="{2F0A254F-E17C-4352-904C-A33A1237A49B}" type="datetime1">
              <a:rPr lang="en-GB"/>
              <a:pPr/>
              <a:t>04/02/2020</a:t>
            </a:fld>
            <a:endParaRPr lang="en-GB"/>
          </a:p>
        </p:txBody>
      </p:sp>
      <p:sp>
        <p:nvSpPr>
          <p:cNvPr id="16388" name="Rectangle 4"/>
          <p:cNvSpPr>
            <a:spLocks noGrp="1" noChangeArrowheads="1"/>
          </p:cNvSpPr>
          <p:nvPr>
            <p:ph type="ftr" sz="quarter" idx="2"/>
          </p:nvPr>
        </p:nvSpPr>
        <p:spPr bwMode="auto">
          <a:xfrm>
            <a:off x="1" y="9720514"/>
            <a:ext cx="3076363" cy="511731"/>
          </a:xfrm>
          <a:prstGeom prst="rect">
            <a:avLst/>
          </a:prstGeom>
          <a:noFill/>
          <a:ln w="9525">
            <a:noFill/>
            <a:miter lim="800000"/>
            <a:headEnd/>
            <a:tailEnd/>
          </a:ln>
          <a:effectLst/>
        </p:spPr>
        <p:txBody>
          <a:bodyPr vert="horz" wrap="square" lIns="94650" tIns="47325" rIns="94650" bIns="47325" numCol="1" anchor="b" anchorCtr="0" compatLnSpc="1">
            <a:prstTxWarp prst="textNoShape">
              <a:avLst/>
            </a:prstTxWarp>
          </a:bodyPr>
          <a:lstStyle>
            <a:lvl1pPr eaLnBrk="0" hangingPunct="0">
              <a:defRPr sz="1200"/>
            </a:lvl1pPr>
          </a:lstStyle>
          <a:p>
            <a:endParaRPr lang="en-GB"/>
          </a:p>
        </p:txBody>
      </p:sp>
      <p:sp>
        <p:nvSpPr>
          <p:cNvPr id="16389" name="Rectangle 5"/>
          <p:cNvSpPr>
            <a:spLocks noGrp="1" noChangeArrowheads="1"/>
          </p:cNvSpPr>
          <p:nvPr>
            <p:ph type="sldNum" sz="quarter" idx="3"/>
          </p:nvPr>
        </p:nvSpPr>
        <p:spPr bwMode="auto">
          <a:xfrm>
            <a:off x="4021705" y="9720514"/>
            <a:ext cx="3076363" cy="511731"/>
          </a:xfrm>
          <a:prstGeom prst="rect">
            <a:avLst/>
          </a:prstGeom>
          <a:noFill/>
          <a:ln w="9525">
            <a:noFill/>
            <a:miter lim="800000"/>
            <a:headEnd/>
            <a:tailEnd/>
          </a:ln>
          <a:effectLst/>
        </p:spPr>
        <p:txBody>
          <a:bodyPr vert="horz" wrap="square" lIns="94650" tIns="47325" rIns="94650" bIns="47325" numCol="1" anchor="b" anchorCtr="0" compatLnSpc="1">
            <a:prstTxWarp prst="textNoShape">
              <a:avLst/>
            </a:prstTxWarp>
          </a:bodyPr>
          <a:lstStyle>
            <a:lvl1pPr algn="r" eaLnBrk="0" hangingPunct="0">
              <a:defRPr sz="1200"/>
            </a:lvl1pPr>
          </a:lstStyle>
          <a:p>
            <a:fld id="{E7376BD4-52A9-44B7-B550-8B09E34CF939}" type="slidenum">
              <a:rPr lang="en-GB"/>
              <a:pPr/>
              <a:t>‹#›</a:t>
            </a:fld>
            <a:endParaRPr lang="en-GB"/>
          </a:p>
        </p:txBody>
      </p:sp>
    </p:spTree>
    <p:extLst>
      <p:ext uri="{BB962C8B-B14F-4D97-AF65-F5344CB8AC3E}">
        <p14:creationId xmlns:p14="http://schemas.microsoft.com/office/powerpoint/2010/main" val="4274307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650" tIns="47325" rIns="94650" bIns="47325" rtlCol="0"/>
          <a:lstStyle>
            <a:lvl1pPr algn="l">
              <a:defRPr sz="1200"/>
            </a:lvl1pPr>
          </a:lstStyle>
          <a:p>
            <a:endParaRPr lang="en-NZ"/>
          </a:p>
        </p:txBody>
      </p:sp>
      <p:sp>
        <p:nvSpPr>
          <p:cNvPr id="3" name="Date Placeholder 2"/>
          <p:cNvSpPr>
            <a:spLocks noGrp="1"/>
          </p:cNvSpPr>
          <p:nvPr>
            <p:ph type="dt" idx="1"/>
          </p:nvPr>
        </p:nvSpPr>
        <p:spPr>
          <a:xfrm>
            <a:off x="4021705" y="0"/>
            <a:ext cx="3076363" cy="511731"/>
          </a:xfrm>
          <a:prstGeom prst="rect">
            <a:avLst/>
          </a:prstGeom>
        </p:spPr>
        <p:txBody>
          <a:bodyPr vert="horz" lIns="94650" tIns="47325" rIns="94650" bIns="47325" rtlCol="0"/>
          <a:lstStyle>
            <a:lvl1pPr algn="r">
              <a:defRPr sz="1200"/>
            </a:lvl1pPr>
          </a:lstStyle>
          <a:p>
            <a:fld id="{7F7C9091-EDBF-42F9-AAB5-1D9241D168DC}" type="datetimeFigureOut">
              <a:rPr lang="en-US" smtClean="0"/>
              <a:pPr/>
              <a:t>2/4/2020</a:t>
            </a:fld>
            <a:endParaRPr lang="en-NZ"/>
          </a:p>
        </p:txBody>
      </p:sp>
      <p:sp>
        <p:nvSpPr>
          <p:cNvPr id="4" name="Slide Image Placeholder 3"/>
          <p:cNvSpPr>
            <a:spLocks noGrp="1" noRot="1" noChangeAspect="1"/>
          </p:cNvSpPr>
          <p:nvPr>
            <p:ph type="sldImg" idx="2"/>
          </p:nvPr>
        </p:nvSpPr>
        <p:spPr>
          <a:xfrm>
            <a:off x="838200" y="768350"/>
            <a:ext cx="5422900" cy="3836988"/>
          </a:xfrm>
          <a:prstGeom prst="rect">
            <a:avLst/>
          </a:prstGeom>
          <a:noFill/>
          <a:ln w="12700">
            <a:solidFill>
              <a:prstClr val="black"/>
            </a:solidFill>
          </a:ln>
        </p:spPr>
        <p:txBody>
          <a:bodyPr vert="horz" lIns="94650" tIns="47325" rIns="94650" bIns="47325" rtlCol="0" anchor="ctr"/>
          <a:lstStyle/>
          <a:p>
            <a:endParaRPr lang="en-NZ"/>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650" tIns="47325" rIns="94650" bIns="473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1" y="9720514"/>
            <a:ext cx="3076363" cy="511731"/>
          </a:xfrm>
          <a:prstGeom prst="rect">
            <a:avLst/>
          </a:prstGeom>
        </p:spPr>
        <p:txBody>
          <a:bodyPr vert="horz" lIns="94650" tIns="47325" rIns="94650" bIns="47325" rtlCol="0" anchor="b"/>
          <a:lstStyle>
            <a:lvl1pPr algn="l">
              <a:defRPr sz="1200"/>
            </a:lvl1pPr>
          </a:lstStyle>
          <a:p>
            <a:endParaRPr lang="en-NZ"/>
          </a:p>
        </p:txBody>
      </p:sp>
      <p:sp>
        <p:nvSpPr>
          <p:cNvPr id="7" name="Slide Number Placeholder 6"/>
          <p:cNvSpPr>
            <a:spLocks noGrp="1"/>
          </p:cNvSpPr>
          <p:nvPr>
            <p:ph type="sldNum" sz="quarter" idx="5"/>
          </p:nvPr>
        </p:nvSpPr>
        <p:spPr>
          <a:xfrm>
            <a:off x="4021705" y="9720514"/>
            <a:ext cx="3076363" cy="511731"/>
          </a:xfrm>
          <a:prstGeom prst="rect">
            <a:avLst/>
          </a:prstGeom>
        </p:spPr>
        <p:txBody>
          <a:bodyPr vert="horz" lIns="94650" tIns="47325" rIns="94650" bIns="47325" rtlCol="0" anchor="b"/>
          <a:lstStyle>
            <a:lvl1pPr algn="r">
              <a:defRPr sz="1200"/>
            </a:lvl1pPr>
          </a:lstStyle>
          <a:p>
            <a:fld id="{E4B077A9-BD45-43F6-BCD1-1CED4ADF92A2}" type="slidenum">
              <a:rPr lang="en-NZ" smtClean="0"/>
              <a:pPr/>
              <a:t>‹#›</a:t>
            </a:fld>
            <a:endParaRPr lang="en-NZ"/>
          </a:p>
        </p:txBody>
      </p:sp>
    </p:spTree>
    <p:extLst>
      <p:ext uri="{BB962C8B-B14F-4D97-AF65-F5344CB8AC3E}">
        <p14:creationId xmlns:p14="http://schemas.microsoft.com/office/powerpoint/2010/main" val="3545053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4C0A16-8AA2-4959-ABF1-FB2799D63ACF}" type="slidenum">
              <a:rPr lang="en-US" smtClean="0"/>
              <a:pPr/>
              <a:t>4</a:t>
            </a:fld>
            <a:endParaRPr lang="en-US"/>
          </a:p>
        </p:txBody>
      </p:sp>
      <p:sp>
        <p:nvSpPr>
          <p:cNvPr id="63491" name="Rectangle 2"/>
          <p:cNvSpPr>
            <a:spLocks noGrp="1" noRot="1" noChangeAspect="1" noChangeArrowheads="1" noTextEdit="1"/>
          </p:cNvSpPr>
          <p:nvPr>
            <p:ph type="sldImg"/>
          </p:nvPr>
        </p:nvSpPr>
        <p:spPr>
          <a:xfrm>
            <a:off x="838200" y="768350"/>
            <a:ext cx="5422900" cy="3836988"/>
          </a:xfrm>
          <a:ln/>
        </p:spPr>
      </p:sp>
      <p:sp>
        <p:nvSpPr>
          <p:cNvPr id="634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EDD0D01-5C4E-42A2-8A51-538E70CA6F88}" type="slidenum">
              <a:rPr lang="en-GB"/>
              <a:pPr/>
              <a:t>13</a:t>
            </a:fld>
            <a:endParaRPr lang="en-GB"/>
          </a:p>
        </p:txBody>
      </p:sp>
      <p:sp>
        <p:nvSpPr>
          <p:cNvPr id="47107" name="Rectangle 2"/>
          <p:cNvSpPr>
            <a:spLocks noGrp="1" noRot="1" noChangeAspect="1" noChangeArrowheads="1" noTextEdit="1"/>
          </p:cNvSpPr>
          <p:nvPr>
            <p:ph type="sldImg"/>
          </p:nvPr>
        </p:nvSpPr>
        <p:spPr>
          <a:xfrm>
            <a:off x="838200" y="768350"/>
            <a:ext cx="5422900" cy="3836988"/>
          </a:xfrm>
          <a:ln/>
        </p:spPr>
      </p:sp>
      <p:sp>
        <p:nvSpPr>
          <p:cNvPr id="47108" name="Rectangle 3"/>
          <p:cNvSpPr>
            <a:spLocks noGrp="1" noChangeArrowheads="1"/>
          </p:cNvSpPr>
          <p:nvPr>
            <p:ph type="body" idx="1"/>
          </p:nvPr>
        </p:nvSpPr>
        <p:spPr>
          <a:noFill/>
          <a:ln/>
        </p:spPr>
        <p:txBody>
          <a:bodyPr/>
          <a:lstStyle/>
          <a:p>
            <a:pPr eaLnBrk="1" hangingPunct="1"/>
            <a:r>
              <a:rPr lang="en-GB"/>
              <a:t>A </a:t>
            </a:r>
            <a:r>
              <a:rPr lang="en-GB" b="1"/>
              <a:t>variable</a:t>
            </a:r>
            <a:r>
              <a:rPr lang="en-GB"/>
              <a:t> is a measurable factor, characteristic, or attribute of an individual or a system—in other words, something that might be expected to vary over time or between individuals.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DE7395E-F7C6-4545-8E6D-C9CDD17E16BC}" type="slidenum">
              <a:rPr lang="en-GB"/>
              <a:pPr/>
              <a:t>16</a:t>
            </a:fld>
            <a:endParaRPr lang="en-GB"/>
          </a:p>
        </p:txBody>
      </p:sp>
      <p:sp>
        <p:nvSpPr>
          <p:cNvPr id="46083" name="Rectangle 2"/>
          <p:cNvSpPr>
            <a:spLocks noGrp="1" noRot="1" noChangeAspect="1" noChangeArrowheads="1" noTextEdit="1"/>
          </p:cNvSpPr>
          <p:nvPr>
            <p:ph type="sldImg"/>
          </p:nvPr>
        </p:nvSpPr>
        <p:spPr>
          <a:xfrm>
            <a:off x="838200" y="768350"/>
            <a:ext cx="5422900" cy="3836988"/>
          </a:xfrm>
          <a:ln/>
        </p:spPr>
      </p:sp>
      <p:sp>
        <p:nvSpPr>
          <p:cNvPr id="46084" name="Rectangle 3"/>
          <p:cNvSpPr>
            <a:spLocks noGrp="1" noChangeArrowheads="1"/>
          </p:cNvSpPr>
          <p:nvPr>
            <p:ph type="body" idx="1"/>
          </p:nvPr>
        </p:nvSpPr>
        <p:spPr>
          <a:noFill/>
          <a:ln/>
        </p:spPr>
        <p:txBody>
          <a:bodyPr/>
          <a:lstStyle/>
          <a:p>
            <a:pPr eaLnBrk="1" hangingPunct="1"/>
            <a:r>
              <a:rPr lang="en-NZ" b="1"/>
              <a:t>Correlates </a:t>
            </a:r>
            <a:r>
              <a:rPr lang="en-NZ"/>
              <a:t>of burnout: Factors related to burnout</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5160711"/>
            <a:ext cx="9085342" cy="906731"/>
          </a:xfrm>
          <a:prstGeom prst="rect">
            <a:avLst/>
          </a:prstGeom>
        </p:spPr>
        <p:txBody>
          <a:bodyPr/>
          <a:lstStyle>
            <a:lvl1pPr>
              <a:defRPr sz="4000">
                <a:solidFill>
                  <a:schemeClr val="bg1"/>
                </a:solidFill>
                <a:latin typeface="Times New Roman" pitchFamily="18" charset="0"/>
                <a:cs typeface="Times New Roman" pitchFamily="18" charset="0"/>
              </a:defRPr>
            </a:lvl1pPr>
          </a:lstStyle>
          <a:p>
            <a:r>
              <a:rPr lang="en-US"/>
              <a:t>Click to edit Master title style</a:t>
            </a:r>
            <a:endParaRPr lang="en-GB" dirty="0"/>
          </a:p>
        </p:txBody>
      </p:sp>
      <p:sp>
        <p:nvSpPr>
          <p:cNvPr id="3" name="Subtitle 2"/>
          <p:cNvSpPr>
            <a:spLocks noGrp="1"/>
          </p:cNvSpPr>
          <p:nvPr>
            <p:ph type="subTitle" idx="1"/>
          </p:nvPr>
        </p:nvSpPr>
        <p:spPr>
          <a:xfrm>
            <a:off x="1603297" y="6353193"/>
            <a:ext cx="7482047" cy="861158"/>
          </a:xfrm>
          <a:prstGeom prst="rect">
            <a:avLst/>
          </a:prstGeom>
        </p:spPr>
        <p:txBody>
          <a:bodyPr/>
          <a:lstStyle>
            <a:lvl1pPr marL="0" indent="0" algn="ctr">
              <a:buNone/>
              <a:defRPr sz="2800">
                <a:solidFill>
                  <a:schemeClr val="bg1"/>
                </a:solidFill>
                <a:latin typeface="Times New Roman" pitchFamily="18" charset="0"/>
                <a:cs typeface="Times New Roman" pitchFamily="18" charset="0"/>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en-US"/>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534988" y="303214"/>
            <a:ext cx="9618662" cy="620692"/>
          </a:xfrm>
          <a:prstGeom prst="rect">
            <a:avLst/>
          </a:prstGeom>
        </p:spPr>
        <p:txBody>
          <a:bodyPr rtlCol="0">
            <a:normAutofit/>
          </a:bodyPr>
          <a:lstStyle>
            <a:lvl1pPr>
              <a:defRPr b="0" i="0">
                <a:latin typeface="Times New Roman" pitchFamily="18" charset="0"/>
                <a:cs typeface="Times New Roman" pitchFamily="18" charset="0"/>
              </a:defRPr>
            </a:lvl1pPr>
          </a:lstStyle>
          <a:p>
            <a:r>
              <a:rPr lang="en-AU" dirty="0"/>
              <a:t>Click to edit Master title style</a:t>
            </a:r>
            <a:endParaRPr lang="en-GB" dirty="0"/>
          </a:p>
        </p:txBody>
      </p:sp>
      <p:sp>
        <p:nvSpPr>
          <p:cNvPr id="4" name="Text Placeholder 2"/>
          <p:cNvSpPr>
            <a:spLocks noGrp="1"/>
          </p:cNvSpPr>
          <p:nvPr>
            <p:ph idx="1"/>
          </p:nvPr>
        </p:nvSpPr>
        <p:spPr>
          <a:xfrm>
            <a:off x="534988" y="1066782"/>
            <a:ext cx="9618662" cy="5214974"/>
          </a:xfrm>
          <a:prstGeom prst="rect">
            <a:avLst/>
          </a:prstGeom>
        </p:spPr>
        <p:txBody>
          <a:bodyPr rtlCol="0">
            <a:normAutofit/>
          </a:bodyPr>
          <a:lstStyle>
            <a:lvl1pPr algn="l">
              <a:defRPr sz="3200" b="0" i="0">
                <a:latin typeface="Times New Roman" pitchFamily="18" charset="0"/>
                <a:cs typeface="Times New Roman" pitchFamily="18" charset="0"/>
              </a:defRPr>
            </a:lvl1pPr>
            <a:lvl2pPr algn="l">
              <a:defRPr sz="1400" b="0" i="0">
                <a:latin typeface="C Univers 57 Condensed"/>
                <a:cs typeface="C Univers 57 Condensed"/>
              </a:defRPr>
            </a:lvl2pPr>
            <a:lvl3pPr algn="l">
              <a:defRPr sz="1400" b="0" i="0">
                <a:latin typeface="C Univers 57 Condensed"/>
                <a:cs typeface="C Univers 57 Condensed"/>
              </a:defRPr>
            </a:lvl3pPr>
            <a:lvl4pPr algn="l">
              <a:defRPr sz="1400" b="0" i="0">
                <a:latin typeface="C Univers 57 Condensed"/>
                <a:cs typeface="C Univers 57 Condensed"/>
              </a:defRPr>
            </a:lvl4pPr>
            <a:lvl5pPr algn="l">
              <a:defRPr sz="1400" b="0" i="0">
                <a:latin typeface="C Univers 57 Condensed"/>
                <a:cs typeface="C Univers 57 Condensed"/>
              </a:defRPr>
            </a:lvl5pPr>
          </a:lstStyle>
          <a:p>
            <a:pPr lvl="0"/>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534433" y="6887096"/>
            <a:ext cx="2494016" cy="525198"/>
          </a:xfrm>
          <a:prstGeom prst="rect">
            <a:avLst/>
          </a:prstGeom>
          <a:ln/>
        </p:spPr>
        <p:txBody>
          <a:bodyPr lIns="104287" tIns="52144" rIns="104287" bIns="52144"/>
          <a:lstStyle>
            <a:lvl1pPr>
              <a:defRPr/>
            </a:lvl1pPr>
          </a:lstStyle>
          <a:p>
            <a:pPr>
              <a:defRPr/>
            </a:pPr>
            <a:endParaRPr lang="en-GB"/>
          </a:p>
        </p:txBody>
      </p:sp>
      <p:sp>
        <p:nvSpPr>
          <p:cNvPr id="3" name="Rectangle 5"/>
          <p:cNvSpPr>
            <a:spLocks noGrp="1" noChangeArrowheads="1"/>
          </p:cNvSpPr>
          <p:nvPr>
            <p:ph type="ftr" sz="quarter" idx="11"/>
          </p:nvPr>
        </p:nvSpPr>
        <p:spPr>
          <a:xfrm>
            <a:off x="3651953" y="6887096"/>
            <a:ext cx="3384735" cy="525198"/>
          </a:xfrm>
          <a:prstGeom prst="rect">
            <a:avLst/>
          </a:prstGeom>
          <a:ln/>
        </p:spPr>
        <p:txBody>
          <a:bodyPr lIns="104287" tIns="52144" rIns="104287" bIns="52144"/>
          <a:lstStyle>
            <a:lvl1pPr>
              <a:defRPr/>
            </a:lvl1pPr>
          </a:lstStyle>
          <a:p>
            <a:pPr>
              <a:defRPr/>
            </a:pPr>
            <a:endParaRPr lang="en-GB"/>
          </a:p>
        </p:txBody>
      </p:sp>
      <p:sp>
        <p:nvSpPr>
          <p:cNvPr id="4" name="Rectangle 6"/>
          <p:cNvSpPr>
            <a:spLocks noGrp="1" noChangeArrowheads="1"/>
          </p:cNvSpPr>
          <p:nvPr>
            <p:ph type="sldNum" sz="quarter" idx="12"/>
          </p:nvPr>
        </p:nvSpPr>
        <p:spPr>
          <a:xfrm>
            <a:off x="7660190" y="6887096"/>
            <a:ext cx="2494016" cy="525198"/>
          </a:xfrm>
          <a:prstGeom prst="rect">
            <a:avLst/>
          </a:prstGeom>
          <a:ln/>
        </p:spPr>
        <p:txBody>
          <a:bodyPr lIns="104287" tIns="52144" rIns="104287" bIns="52144"/>
          <a:lstStyle>
            <a:lvl1pPr>
              <a:defRPr/>
            </a:lvl1pPr>
          </a:lstStyle>
          <a:p>
            <a:pPr>
              <a:defRPr/>
            </a:pPr>
            <a:fld id="{56737357-7F36-4BFC-BB55-37051F22B85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xfrm>
            <a:off x="534433" y="6887096"/>
            <a:ext cx="2494016" cy="525198"/>
          </a:xfrm>
          <a:prstGeom prst="rect">
            <a:avLst/>
          </a:prstGeom>
          <a:ln/>
        </p:spPr>
        <p:txBody>
          <a:bodyPr lIns="104287" tIns="52144" rIns="104287" bIns="52144"/>
          <a:lstStyle>
            <a:lvl1pPr>
              <a:defRPr/>
            </a:lvl1pPr>
          </a:lstStyle>
          <a:p>
            <a:pPr>
              <a:defRPr/>
            </a:pPr>
            <a:endParaRPr lang="en-GB"/>
          </a:p>
        </p:txBody>
      </p:sp>
      <p:sp>
        <p:nvSpPr>
          <p:cNvPr id="5" name="Rectangle 5"/>
          <p:cNvSpPr>
            <a:spLocks noGrp="1" noChangeArrowheads="1"/>
          </p:cNvSpPr>
          <p:nvPr>
            <p:ph type="ftr" sz="quarter" idx="11"/>
          </p:nvPr>
        </p:nvSpPr>
        <p:spPr>
          <a:xfrm>
            <a:off x="3651953" y="6887096"/>
            <a:ext cx="3384735" cy="525198"/>
          </a:xfrm>
          <a:prstGeom prst="rect">
            <a:avLst/>
          </a:prstGeom>
          <a:ln/>
        </p:spPr>
        <p:txBody>
          <a:bodyPr lIns="104287" tIns="52144" rIns="104287" bIns="52144"/>
          <a:lstStyle>
            <a:lvl1pPr>
              <a:defRPr/>
            </a:lvl1pPr>
          </a:lstStyle>
          <a:p>
            <a:pPr>
              <a:defRPr/>
            </a:pPr>
            <a:endParaRPr lang="en-GB"/>
          </a:p>
        </p:txBody>
      </p:sp>
      <p:sp>
        <p:nvSpPr>
          <p:cNvPr id="6" name="Rectangle 6"/>
          <p:cNvSpPr>
            <a:spLocks noGrp="1" noChangeArrowheads="1"/>
          </p:cNvSpPr>
          <p:nvPr>
            <p:ph type="sldNum" sz="quarter" idx="12"/>
          </p:nvPr>
        </p:nvSpPr>
        <p:spPr>
          <a:xfrm>
            <a:off x="7660190" y="6887096"/>
            <a:ext cx="2494016" cy="525198"/>
          </a:xfrm>
          <a:prstGeom prst="rect">
            <a:avLst/>
          </a:prstGeom>
          <a:ln/>
        </p:spPr>
        <p:txBody>
          <a:bodyPr lIns="104287" tIns="52144" rIns="104287" bIns="52144"/>
          <a:lstStyle>
            <a:lvl1pPr>
              <a:defRPr/>
            </a:lvl1pPr>
          </a:lstStyle>
          <a:p>
            <a:pPr>
              <a:defRPr/>
            </a:pPr>
            <a:fld id="{A85C5AC9-FEBA-4466-ADDD-7B59B8AFF03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534434" y="1764667"/>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5433392" y="1764667"/>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noChangeArrowheads="1"/>
          </p:cNvSpPr>
          <p:nvPr>
            <p:ph type="dt" sz="half" idx="10"/>
          </p:nvPr>
        </p:nvSpPr>
        <p:spPr>
          <a:xfrm>
            <a:off x="534433" y="6887096"/>
            <a:ext cx="2494016" cy="525198"/>
          </a:xfrm>
          <a:prstGeom prst="rect">
            <a:avLst/>
          </a:prstGeom>
          <a:ln/>
        </p:spPr>
        <p:txBody>
          <a:bodyPr lIns="104287" tIns="52144" rIns="104287" bIns="52144"/>
          <a:lstStyle>
            <a:lvl1pPr>
              <a:defRPr/>
            </a:lvl1pPr>
          </a:lstStyle>
          <a:p>
            <a:pPr>
              <a:defRPr/>
            </a:pPr>
            <a:endParaRPr lang="en-GB"/>
          </a:p>
        </p:txBody>
      </p:sp>
      <p:sp>
        <p:nvSpPr>
          <p:cNvPr id="6" name="Footer Placeholder 5"/>
          <p:cNvSpPr>
            <a:spLocks noGrp="1" noChangeArrowheads="1"/>
          </p:cNvSpPr>
          <p:nvPr>
            <p:ph type="ftr" sz="quarter" idx="11"/>
          </p:nvPr>
        </p:nvSpPr>
        <p:spPr>
          <a:xfrm>
            <a:off x="3651953" y="6887096"/>
            <a:ext cx="3384735" cy="525198"/>
          </a:xfrm>
          <a:prstGeom prst="rect">
            <a:avLst/>
          </a:prstGeom>
          <a:ln/>
        </p:spPr>
        <p:txBody>
          <a:bodyPr lIns="104287" tIns="52144" rIns="104287" bIns="52144"/>
          <a:lstStyle>
            <a:lvl1pPr>
              <a:defRPr/>
            </a:lvl1pPr>
          </a:lstStyle>
          <a:p>
            <a:pPr>
              <a:defRPr/>
            </a:pPr>
            <a:endParaRPr lang="en-GB"/>
          </a:p>
        </p:txBody>
      </p:sp>
      <p:sp>
        <p:nvSpPr>
          <p:cNvPr id="7" name="Slide Number Placeholder 6"/>
          <p:cNvSpPr>
            <a:spLocks noGrp="1" noChangeArrowheads="1"/>
          </p:cNvSpPr>
          <p:nvPr>
            <p:ph type="sldNum" sz="quarter" idx="12"/>
          </p:nvPr>
        </p:nvSpPr>
        <p:spPr>
          <a:xfrm>
            <a:off x="7660190" y="6887096"/>
            <a:ext cx="2494016" cy="525198"/>
          </a:xfrm>
          <a:prstGeom prst="rect">
            <a:avLst/>
          </a:prstGeom>
          <a:ln/>
        </p:spPr>
        <p:txBody>
          <a:bodyPr lIns="104287" tIns="52144" rIns="104287" bIns="52144"/>
          <a:lstStyle>
            <a:lvl1pPr>
              <a:defRPr/>
            </a:lvl1pPr>
          </a:lstStyle>
          <a:p>
            <a:pPr>
              <a:defRPr/>
            </a:pPr>
            <a:fld id="{3A18FF9D-B595-4E5D-86B2-447F932433E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164"/>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026" name="Picture 4" descr="MU_logo_master_CMYKrev.eps"/>
          <p:cNvPicPr>
            <a:picLocks noChangeAspect="1"/>
          </p:cNvPicPr>
          <p:nvPr userDrawn="1"/>
        </p:nvPicPr>
        <p:blipFill>
          <a:blip r:embed="rId3"/>
          <a:srcRect/>
          <a:stretch>
            <a:fillRect/>
          </a:stretch>
        </p:blipFill>
        <p:spPr bwMode="auto">
          <a:xfrm>
            <a:off x="3424239" y="2562225"/>
            <a:ext cx="3978275" cy="1581150"/>
          </a:xfrm>
          <a:prstGeom prst="rect">
            <a:avLst/>
          </a:prstGeom>
          <a:noFill/>
          <a:ln w="9525">
            <a:noFill/>
            <a:miter lim="800000"/>
            <a:headEnd/>
            <a:tailEnd/>
          </a:ln>
        </p:spPr>
      </p:pic>
      <p:sp>
        <p:nvSpPr>
          <p:cNvPr id="2" name="Title Placeholder 1"/>
          <p:cNvSpPr>
            <a:spLocks noGrp="1"/>
          </p:cNvSpPr>
          <p:nvPr>
            <p:ph type="title"/>
          </p:nvPr>
        </p:nvSpPr>
        <p:spPr>
          <a:xfrm>
            <a:off x="534988" y="303214"/>
            <a:ext cx="9618662" cy="1260475"/>
          </a:xfrm>
          <a:prstGeom prst="rect">
            <a:avLst/>
          </a:prstGeom>
        </p:spPr>
        <p:txBody>
          <a:bodyPr vert="horz" lIns="91440" tIns="45720" rIns="91440" bIns="45720" rtlCol="0" anchor="ctr">
            <a:normAutofit/>
          </a:bodyPr>
          <a:lstStyle/>
          <a:p>
            <a:r>
              <a:rPr lang="en-US"/>
              <a:t>Click to edit Master title style</a:t>
            </a:r>
            <a:endParaRPr lang="en-NZ"/>
          </a:p>
        </p:txBody>
      </p:sp>
    </p:spTree>
  </p:cSld>
  <p:clrMap bg1="lt1" tx1="dk1" bg2="lt2" tx2="dk2" accent1="accent1" accent2="accent2" accent3="accent3" accent4="accent4" accent5="accent5" accent6="accent6" hlink="hlink" folHlink="folHlink"/>
  <p:sldLayoutIdLst>
    <p:sldLayoutId id="2147483673" r:id="rId1"/>
  </p:sldLayoutIdLst>
  <p:txStyles>
    <p:titleStyle>
      <a:lvl1pPr algn="ctr" defTabSz="496888" rtl="0" eaLnBrk="0" fontAlgn="base" hangingPunct="0">
        <a:spcBef>
          <a:spcPct val="0"/>
        </a:spcBef>
        <a:spcAft>
          <a:spcPct val="0"/>
        </a:spcAft>
        <a:defRPr sz="4800" kern="1200">
          <a:solidFill>
            <a:schemeClr val="tx1"/>
          </a:solidFill>
          <a:latin typeface="C Univers 57 Condensed"/>
          <a:ea typeface="ＭＳ Ｐゴシック" pitchFamily="-28" charset="-128"/>
          <a:cs typeface="C Univers 57 Condensed"/>
        </a:defRPr>
      </a:lvl1pPr>
      <a:lvl2pPr algn="ctr" defTabSz="496888" rtl="0" eaLnBrk="0" fontAlgn="base" hangingPunct="0">
        <a:spcBef>
          <a:spcPct val="0"/>
        </a:spcBef>
        <a:spcAft>
          <a:spcPct val="0"/>
        </a:spcAft>
        <a:defRPr sz="4800">
          <a:solidFill>
            <a:schemeClr val="tx1"/>
          </a:solidFill>
          <a:latin typeface="C Univers 57 Condensed" pitchFamily="-28" charset="0"/>
          <a:ea typeface="ＭＳ Ｐゴシック" pitchFamily="-28" charset="-128"/>
          <a:cs typeface="C Univers 57 Condensed" pitchFamily="-28" charset="0"/>
        </a:defRPr>
      </a:lvl2pPr>
      <a:lvl3pPr algn="ctr" defTabSz="496888" rtl="0" eaLnBrk="0" fontAlgn="base" hangingPunct="0">
        <a:spcBef>
          <a:spcPct val="0"/>
        </a:spcBef>
        <a:spcAft>
          <a:spcPct val="0"/>
        </a:spcAft>
        <a:defRPr sz="4800">
          <a:solidFill>
            <a:schemeClr val="tx1"/>
          </a:solidFill>
          <a:latin typeface="C Univers 57 Condensed" pitchFamily="-28" charset="0"/>
          <a:ea typeface="ＭＳ Ｐゴシック" pitchFamily="-28" charset="-128"/>
          <a:cs typeface="C Univers 57 Condensed" pitchFamily="-28" charset="0"/>
        </a:defRPr>
      </a:lvl3pPr>
      <a:lvl4pPr algn="ctr" defTabSz="496888" rtl="0" eaLnBrk="0" fontAlgn="base" hangingPunct="0">
        <a:spcBef>
          <a:spcPct val="0"/>
        </a:spcBef>
        <a:spcAft>
          <a:spcPct val="0"/>
        </a:spcAft>
        <a:defRPr sz="4800">
          <a:solidFill>
            <a:schemeClr val="tx1"/>
          </a:solidFill>
          <a:latin typeface="C Univers 57 Condensed" pitchFamily="-28" charset="0"/>
          <a:ea typeface="ＭＳ Ｐゴシック" pitchFamily="-28" charset="-128"/>
          <a:cs typeface="C Univers 57 Condensed" pitchFamily="-28" charset="0"/>
        </a:defRPr>
      </a:lvl4pPr>
      <a:lvl5pPr algn="ctr" defTabSz="496888" rtl="0" eaLnBrk="0" fontAlgn="base" hangingPunct="0">
        <a:spcBef>
          <a:spcPct val="0"/>
        </a:spcBef>
        <a:spcAft>
          <a:spcPct val="0"/>
        </a:spcAft>
        <a:defRPr sz="4800">
          <a:solidFill>
            <a:schemeClr val="tx1"/>
          </a:solidFill>
          <a:latin typeface="C Univers 57 Condensed" pitchFamily="-28" charset="0"/>
          <a:ea typeface="ＭＳ Ｐゴシック" pitchFamily="-28" charset="-128"/>
          <a:cs typeface="C Univers 57 Condensed" pitchFamily="-28" charset="0"/>
        </a:defRPr>
      </a:lvl5pPr>
      <a:lvl6pPr marL="457200" algn="ctr" defTabSz="496888" rtl="0" fontAlgn="base">
        <a:spcBef>
          <a:spcPct val="0"/>
        </a:spcBef>
        <a:spcAft>
          <a:spcPct val="0"/>
        </a:spcAft>
        <a:defRPr sz="4800">
          <a:solidFill>
            <a:schemeClr val="tx1"/>
          </a:solidFill>
          <a:latin typeface="C Univers 57 Condensed" pitchFamily="-28" charset="0"/>
          <a:ea typeface="ＭＳ Ｐゴシック" pitchFamily="-28" charset="-128"/>
        </a:defRPr>
      </a:lvl6pPr>
      <a:lvl7pPr marL="914400" algn="ctr" defTabSz="496888" rtl="0" fontAlgn="base">
        <a:spcBef>
          <a:spcPct val="0"/>
        </a:spcBef>
        <a:spcAft>
          <a:spcPct val="0"/>
        </a:spcAft>
        <a:defRPr sz="4800">
          <a:solidFill>
            <a:schemeClr val="tx1"/>
          </a:solidFill>
          <a:latin typeface="C Univers 57 Condensed" pitchFamily="-28" charset="0"/>
          <a:ea typeface="ＭＳ Ｐゴシック" pitchFamily="-28" charset="-128"/>
        </a:defRPr>
      </a:lvl7pPr>
      <a:lvl8pPr marL="1371600" algn="ctr" defTabSz="496888" rtl="0" fontAlgn="base">
        <a:spcBef>
          <a:spcPct val="0"/>
        </a:spcBef>
        <a:spcAft>
          <a:spcPct val="0"/>
        </a:spcAft>
        <a:defRPr sz="4800">
          <a:solidFill>
            <a:schemeClr val="tx1"/>
          </a:solidFill>
          <a:latin typeface="C Univers 57 Condensed" pitchFamily="-28" charset="0"/>
          <a:ea typeface="ＭＳ Ｐゴシック" pitchFamily="-28" charset="-128"/>
        </a:defRPr>
      </a:lvl8pPr>
      <a:lvl9pPr marL="1828800" algn="ctr" defTabSz="496888" rtl="0" fontAlgn="base">
        <a:spcBef>
          <a:spcPct val="0"/>
        </a:spcBef>
        <a:spcAft>
          <a:spcPct val="0"/>
        </a:spcAft>
        <a:defRPr sz="4800">
          <a:solidFill>
            <a:schemeClr val="tx1"/>
          </a:solidFill>
          <a:latin typeface="C Univers 57 Condensed" pitchFamily="-28" charset="0"/>
          <a:ea typeface="ＭＳ Ｐゴシック" pitchFamily="-28" charset="-128"/>
        </a:defRPr>
      </a:lvl9pPr>
    </p:titleStyle>
    <p:bodyStyle>
      <a:lvl1pPr marL="373063" indent="-373063" algn="l" defTabSz="496888" rtl="0" eaLnBrk="0" fontAlgn="base" hangingPunct="0">
        <a:spcBef>
          <a:spcPct val="20000"/>
        </a:spcBef>
        <a:spcAft>
          <a:spcPct val="0"/>
        </a:spcAft>
        <a:buFont typeface="Arial" charset="0"/>
        <a:buChar char="•"/>
        <a:defRPr sz="3500" kern="1200">
          <a:solidFill>
            <a:schemeClr val="tx1"/>
          </a:solidFill>
          <a:latin typeface="+mn-lt"/>
          <a:ea typeface="ＭＳ Ｐゴシック" pitchFamily="-28" charset="-128"/>
          <a:cs typeface="ＭＳ Ｐゴシック" pitchFamily="-28" charset="-128"/>
        </a:defRPr>
      </a:lvl1pPr>
      <a:lvl2pPr marL="808038" indent="-309563" algn="l" defTabSz="496888" rtl="0" eaLnBrk="0" fontAlgn="base" hangingPunct="0">
        <a:spcBef>
          <a:spcPct val="20000"/>
        </a:spcBef>
        <a:spcAft>
          <a:spcPct val="0"/>
        </a:spcAft>
        <a:buFont typeface="Arial" charset="0"/>
        <a:buChar char="–"/>
        <a:defRPr sz="3000" kern="1200">
          <a:solidFill>
            <a:schemeClr val="tx1"/>
          </a:solidFill>
          <a:latin typeface="+mn-lt"/>
          <a:ea typeface="ＭＳ Ｐゴシック" pitchFamily="-28" charset="-128"/>
          <a:cs typeface="+mn-cs"/>
        </a:defRPr>
      </a:lvl2pPr>
      <a:lvl3pPr marL="1243013" indent="-247650" algn="l" defTabSz="496888" rtl="0" eaLnBrk="0" fontAlgn="base" hangingPunct="0">
        <a:spcBef>
          <a:spcPct val="20000"/>
        </a:spcBef>
        <a:spcAft>
          <a:spcPct val="0"/>
        </a:spcAft>
        <a:buFont typeface="Arial" charset="0"/>
        <a:buChar char="•"/>
        <a:defRPr sz="2600" kern="1200">
          <a:solidFill>
            <a:schemeClr val="tx1"/>
          </a:solidFill>
          <a:latin typeface="+mn-lt"/>
          <a:ea typeface="ＭＳ Ｐゴシック" pitchFamily="-28" charset="-128"/>
          <a:cs typeface="+mn-cs"/>
        </a:defRPr>
      </a:lvl3pPr>
      <a:lvl4pPr marL="1741488" indent="-247650" algn="l" defTabSz="496888" rtl="0" eaLnBrk="0" fontAlgn="base" hangingPunct="0">
        <a:spcBef>
          <a:spcPct val="20000"/>
        </a:spcBef>
        <a:spcAft>
          <a:spcPct val="0"/>
        </a:spcAft>
        <a:buFont typeface="Arial" charset="0"/>
        <a:buChar char="–"/>
        <a:defRPr sz="2200" kern="1200">
          <a:solidFill>
            <a:schemeClr val="tx1"/>
          </a:solidFill>
          <a:latin typeface="+mn-lt"/>
          <a:ea typeface="ＭＳ Ｐゴシック" pitchFamily="-28" charset="-128"/>
          <a:cs typeface="+mn-cs"/>
        </a:defRPr>
      </a:lvl4pPr>
      <a:lvl5pPr marL="2238375" indent="-247650" algn="l" defTabSz="496888" rtl="0" eaLnBrk="0" fontAlgn="base" hangingPunct="0">
        <a:spcBef>
          <a:spcPct val="20000"/>
        </a:spcBef>
        <a:spcAft>
          <a:spcPct val="0"/>
        </a:spcAft>
        <a:buFont typeface="Arial" charset="0"/>
        <a:buChar char="»"/>
        <a:defRPr sz="2200" kern="1200">
          <a:solidFill>
            <a:schemeClr val="tx1"/>
          </a:solidFill>
          <a:latin typeface="+mn-lt"/>
          <a:ea typeface="ＭＳ Ｐゴシック" pitchFamily="-28" charset="-128"/>
          <a:cs typeface="+mn-cs"/>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GB"/>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4" descr="powerpointbottom.jpg"/>
          <p:cNvPicPr>
            <a:picLocks noChangeAspect="1"/>
          </p:cNvPicPr>
          <p:nvPr userDrawn="1"/>
        </p:nvPicPr>
        <p:blipFill>
          <a:blip r:embed="rId6"/>
          <a:srcRect/>
          <a:stretch>
            <a:fillRect/>
          </a:stretch>
        </p:blipFill>
        <p:spPr bwMode="auto">
          <a:xfrm>
            <a:off x="0" y="6430963"/>
            <a:ext cx="10688638" cy="1160462"/>
          </a:xfrm>
          <a:prstGeom prst="rect">
            <a:avLst/>
          </a:prstGeom>
          <a:noFill/>
          <a:ln w="9525">
            <a:noFill/>
            <a:miter lim="800000"/>
            <a:headEnd/>
            <a:tailEnd/>
          </a:ln>
        </p:spPr>
      </p:pic>
      <p:sp>
        <p:nvSpPr>
          <p:cNvPr id="3075" name="Title Placeholder 1"/>
          <p:cNvSpPr>
            <a:spLocks noGrp="1"/>
          </p:cNvSpPr>
          <p:nvPr>
            <p:ph type="title"/>
          </p:nvPr>
        </p:nvSpPr>
        <p:spPr bwMode="auto">
          <a:xfrm>
            <a:off x="534988" y="303213"/>
            <a:ext cx="9618662" cy="7635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endParaRPr lang="en-GB"/>
          </a:p>
        </p:txBody>
      </p:sp>
      <p:sp>
        <p:nvSpPr>
          <p:cNvPr id="3076" name="Text Placeholder 2"/>
          <p:cNvSpPr>
            <a:spLocks noGrp="1"/>
          </p:cNvSpPr>
          <p:nvPr>
            <p:ph type="body" idx="1"/>
          </p:nvPr>
        </p:nvSpPr>
        <p:spPr bwMode="auto">
          <a:xfrm>
            <a:off x="534988" y="1209676"/>
            <a:ext cx="9618662"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Tree>
  </p:cSld>
  <p:clrMap bg1="lt1" tx1="dk1" bg2="lt2" tx2="dk2" accent1="accent1" accent2="accent2" accent3="accent3" accent4="accent4" accent5="accent5" accent6="accent6" hlink="hlink" folHlink="folHlink"/>
  <p:sldLayoutIdLst>
    <p:sldLayoutId id="2147483674" r:id="rId1"/>
    <p:sldLayoutId id="2147483678" r:id="rId2"/>
    <p:sldLayoutId id="2147483679" r:id="rId3"/>
    <p:sldLayoutId id="2147483680" r:id="rId4"/>
  </p:sldLayoutIdLst>
  <p:txStyles>
    <p:titleStyle>
      <a:lvl1pPr algn="ctr" defTabSz="457200" rtl="0" eaLnBrk="0" fontAlgn="base" hangingPunct="0">
        <a:spcBef>
          <a:spcPct val="0"/>
        </a:spcBef>
        <a:spcAft>
          <a:spcPct val="0"/>
        </a:spcAft>
        <a:defRPr sz="4400" kern="1200">
          <a:solidFill>
            <a:schemeClr val="tx1"/>
          </a:solidFill>
          <a:latin typeface="Times New Roman" pitchFamily="18" charset="0"/>
          <a:ea typeface="ＭＳ Ｐゴシック" pitchFamily="-28" charset="-128"/>
          <a:cs typeface="Times New Roman" pitchFamily="18" charset="0"/>
        </a:defRPr>
      </a:lvl1pPr>
      <a:lvl2pPr algn="ctr" defTabSz="457200" rtl="0" eaLnBrk="0" fontAlgn="base" hangingPunct="0">
        <a:spcBef>
          <a:spcPct val="0"/>
        </a:spcBef>
        <a:spcAft>
          <a:spcPct val="0"/>
        </a:spcAft>
        <a:defRPr sz="4400">
          <a:solidFill>
            <a:schemeClr val="tx1"/>
          </a:solidFill>
          <a:latin typeface="Times New Roman" pitchFamily="-28" charset="0"/>
          <a:ea typeface="ＭＳ Ｐゴシック" pitchFamily="-28" charset="-128"/>
          <a:cs typeface="Times New Roman" pitchFamily="-28" charset="0"/>
        </a:defRPr>
      </a:lvl2pPr>
      <a:lvl3pPr algn="ctr" defTabSz="457200" rtl="0" eaLnBrk="0" fontAlgn="base" hangingPunct="0">
        <a:spcBef>
          <a:spcPct val="0"/>
        </a:spcBef>
        <a:spcAft>
          <a:spcPct val="0"/>
        </a:spcAft>
        <a:defRPr sz="4400">
          <a:solidFill>
            <a:schemeClr val="tx1"/>
          </a:solidFill>
          <a:latin typeface="Times New Roman" pitchFamily="-28" charset="0"/>
          <a:ea typeface="ＭＳ Ｐゴシック" pitchFamily="-28" charset="-128"/>
          <a:cs typeface="Times New Roman" pitchFamily="-28" charset="0"/>
        </a:defRPr>
      </a:lvl3pPr>
      <a:lvl4pPr algn="ctr" defTabSz="457200" rtl="0" eaLnBrk="0" fontAlgn="base" hangingPunct="0">
        <a:spcBef>
          <a:spcPct val="0"/>
        </a:spcBef>
        <a:spcAft>
          <a:spcPct val="0"/>
        </a:spcAft>
        <a:defRPr sz="4400">
          <a:solidFill>
            <a:schemeClr val="tx1"/>
          </a:solidFill>
          <a:latin typeface="Times New Roman" pitchFamily="-28" charset="0"/>
          <a:ea typeface="ＭＳ Ｐゴシック" pitchFamily="-28" charset="-128"/>
          <a:cs typeface="Times New Roman" pitchFamily="-28" charset="0"/>
        </a:defRPr>
      </a:lvl4pPr>
      <a:lvl5pPr algn="ctr" defTabSz="457200" rtl="0" eaLnBrk="0" fontAlgn="base" hangingPunct="0">
        <a:spcBef>
          <a:spcPct val="0"/>
        </a:spcBef>
        <a:spcAft>
          <a:spcPct val="0"/>
        </a:spcAft>
        <a:defRPr sz="4400">
          <a:solidFill>
            <a:schemeClr val="tx1"/>
          </a:solidFill>
          <a:latin typeface="Times New Roman" pitchFamily="-28" charset="0"/>
          <a:ea typeface="ＭＳ Ｐゴシック" pitchFamily="-28" charset="-128"/>
          <a:cs typeface="Times New Roman" pitchFamily="-28" charset="0"/>
        </a:defRPr>
      </a:lvl5pPr>
      <a:lvl6pPr marL="457200" algn="ctr" defTabSz="457200" rtl="0" fontAlgn="base">
        <a:spcBef>
          <a:spcPct val="0"/>
        </a:spcBef>
        <a:spcAft>
          <a:spcPct val="0"/>
        </a:spcAft>
        <a:defRPr sz="4400">
          <a:solidFill>
            <a:schemeClr val="tx1"/>
          </a:solidFill>
          <a:latin typeface="C Univers 57 Condensed" pitchFamily="-28" charset="0"/>
          <a:ea typeface="ＭＳ Ｐゴシック" pitchFamily="-28" charset="-128"/>
        </a:defRPr>
      </a:lvl6pPr>
      <a:lvl7pPr marL="914400" algn="ctr" defTabSz="457200" rtl="0" fontAlgn="base">
        <a:spcBef>
          <a:spcPct val="0"/>
        </a:spcBef>
        <a:spcAft>
          <a:spcPct val="0"/>
        </a:spcAft>
        <a:defRPr sz="4400">
          <a:solidFill>
            <a:schemeClr val="tx1"/>
          </a:solidFill>
          <a:latin typeface="C Univers 57 Condensed" pitchFamily="-28" charset="0"/>
          <a:ea typeface="ＭＳ Ｐゴシック" pitchFamily="-28" charset="-128"/>
        </a:defRPr>
      </a:lvl7pPr>
      <a:lvl8pPr marL="1371600" algn="ctr" defTabSz="457200" rtl="0" fontAlgn="base">
        <a:spcBef>
          <a:spcPct val="0"/>
        </a:spcBef>
        <a:spcAft>
          <a:spcPct val="0"/>
        </a:spcAft>
        <a:defRPr sz="4400">
          <a:solidFill>
            <a:schemeClr val="tx1"/>
          </a:solidFill>
          <a:latin typeface="C Univers 57 Condensed" pitchFamily="-28" charset="0"/>
          <a:ea typeface="ＭＳ Ｐゴシック" pitchFamily="-28" charset="-128"/>
        </a:defRPr>
      </a:lvl8pPr>
      <a:lvl9pPr marL="1828800" algn="ctr" defTabSz="457200" rtl="0" fontAlgn="base">
        <a:spcBef>
          <a:spcPct val="0"/>
        </a:spcBef>
        <a:spcAft>
          <a:spcPct val="0"/>
        </a:spcAft>
        <a:defRPr sz="4400">
          <a:solidFill>
            <a:schemeClr val="tx1"/>
          </a:solidFill>
          <a:latin typeface="C Univers 57 Condensed" pitchFamily="-28" charset="0"/>
          <a:ea typeface="ＭＳ Ｐゴシック" pitchFamily="-2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Times New Roman" pitchFamily="18" charset="0"/>
          <a:ea typeface="ＭＳ Ｐゴシック" pitchFamily="-28" charset="-128"/>
          <a:cs typeface="Times New Roman" pitchFamily="18"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Times New Roman" pitchFamily="18" charset="0"/>
          <a:ea typeface="ＭＳ Ｐゴシック" pitchFamily="-28" charset="-128"/>
          <a:cs typeface="Times New Roman" pitchFamily="18"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Times New Roman" pitchFamily="18" charset="0"/>
          <a:ea typeface="ＭＳ Ｐゴシック" pitchFamily="-28" charset="-128"/>
          <a:cs typeface="Times New Roman" pitchFamily="18"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Times New Roman" pitchFamily="18" charset="0"/>
          <a:ea typeface="ＭＳ Ｐゴシック" pitchFamily="-28" charset="-128"/>
          <a:cs typeface="Times New Roman" pitchFamily="18"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Times New Roman" pitchFamily="18" charset="0"/>
          <a:ea typeface="ＭＳ Ｐゴシック" pitchFamily="-28" charset="-128"/>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massey.ac.nz/massey/staffroom/teaching-and-learning/centres_tl/centres_tl_home.cf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phrasebank.manchester.ac.uk/sources.htm"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owll.massey.ac.nz/index.php" TargetMode="External"/><Relationship Id="rId2" Type="http://schemas.openxmlformats.org/officeDocument/2006/relationships/hyperlink" Target="http://www.massey.ac.nz/ctlcontacts"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ubtitle 4"/>
          <p:cNvSpPr>
            <a:spLocks noGrp="1"/>
          </p:cNvSpPr>
          <p:nvPr>
            <p:ph type="subTitle" idx="1"/>
          </p:nvPr>
        </p:nvSpPr>
        <p:spPr bwMode="auto">
          <a:xfrm>
            <a:off x="1603376" y="6157690"/>
            <a:ext cx="7481888" cy="860425"/>
          </a:xfrm>
          <a:noFill/>
          <a:ln>
            <a:miter lim="800000"/>
            <a:headEnd/>
            <a:tailEnd/>
          </a:ln>
        </p:spPr>
        <p:txBody>
          <a:bodyPr vert="horz" wrap="square" lIns="91440" tIns="45720" rIns="91440" bIns="45720" numCol="1" anchor="t" anchorCtr="0" compatLnSpc="1">
            <a:prstTxWarp prst="textNoShape">
              <a:avLst/>
            </a:prstTxWarp>
          </a:bodyPr>
          <a:lstStyle/>
          <a:p>
            <a:r>
              <a:rPr lang="en-NZ" sz="2400" dirty="0"/>
              <a:t>Presenter: </a:t>
            </a:r>
            <a:r>
              <a:rPr lang="en-US" altLang="zh-CN" sz="2400" dirty="0"/>
              <a:t>Jiayan Lin</a:t>
            </a:r>
          </a:p>
          <a:p>
            <a:r>
              <a:rPr lang="en-NZ" sz="2400" dirty="0"/>
              <a:t>Centre for Teaching and Learning</a:t>
            </a:r>
          </a:p>
        </p:txBody>
      </p:sp>
      <p:sp>
        <p:nvSpPr>
          <p:cNvPr id="4" name="Text Box 5"/>
          <p:cNvSpPr txBox="1">
            <a:spLocks noGrp="1" noChangeArrowheads="1"/>
          </p:cNvSpPr>
          <p:nvPr>
            <p:ph type="ctrTitle"/>
          </p:nvPr>
        </p:nvSpPr>
        <p:spPr bwMode="auto">
          <a:xfrm>
            <a:off x="801688" y="5160963"/>
            <a:ext cx="9085262" cy="646331"/>
          </a:xfrm>
          <a:prstGeom prst="rect">
            <a:avLst/>
          </a:prstGeom>
          <a:noFill/>
          <a:ln w="9525">
            <a:noFill/>
            <a:miter lim="800000"/>
            <a:headEnd/>
            <a:tailEnd/>
          </a:ln>
        </p:spPr>
        <p:txBody>
          <a:bodyPr>
            <a:spAutoFit/>
          </a:bodyPr>
          <a:lstStyle/>
          <a:p>
            <a:pPr algn="ctr">
              <a:spcBef>
                <a:spcPct val="50000"/>
              </a:spcBef>
            </a:pPr>
            <a:r>
              <a:rPr lang="en-NZ" sz="3600" b="1" dirty="0">
                <a:latin typeface="+mj-lt"/>
              </a:rPr>
              <a:t>Literature Reviews: An Introduction</a:t>
            </a:r>
          </a:p>
        </p:txBody>
      </p:sp>
      <p:pic>
        <p:nvPicPr>
          <p:cNvPr id="5" name="Picture 4">
            <a:hlinkClick r:id="rId2"/>
            <a:extLst>
              <a:ext uri="{FF2B5EF4-FFF2-40B4-BE49-F238E27FC236}">
                <a16:creationId xmlns:a16="http://schemas.microsoft.com/office/drawing/2014/main" id="{AF07DE52-7248-4233-B865-56FB1354B55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7322" y="6287244"/>
            <a:ext cx="1992776" cy="12756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137266" y="865102"/>
            <a:ext cx="8388933" cy="782415"/>
          </a:xfrm>
          <a:prstGeom prst="rect">
            <a:avLst/>
          </a:prstGeom>
          <a:noFill/>
          <a:ln w="9525">
            <a:noFill/>
            <a:miter lim="800000"/>
            <a:headEnd/>
            <a:tailEnd/>
          </a:ln>
        </p:spPr>
        <p:txBody>
          <a:bodyPr wrap="square" lIns="104287" tIns="52144" rIns="104287" bIns="52144">
            <a:spAutoFit/>
          </a:bodyPr>
          <a:lstStyle/>
          <a:p>
            <a:pPr algn="ctr">
              <a:spcBef>
                <a:spcPct val="50000"/>
              </a:spcBef>
            </a:pPr>
            <a:r>
              <a:rPr lang="en-NZ" sz="2200" b="1" dirty="0">
                <a:solidFill>
                  <a:srgbClr val="003164"/>
                </a:solidFill>
                <a:latin typeface="+mn-lt"/>
              </a:rPr>
              <a:t>Topic: What are the most effective measures to prevent smoking onset amongst adolescents?</a:t>
            </a:r>
            <a:endParaRPr lang="en-GB" sz="2200" b="1" dirty="0">
              <a:solidFill>
                <a:srgbClr val="003164"/>
              </a:solidFill>
              <a:latin typeface="+mn-lt"/>
            </a:endParaRPr>
          </a:p>
        </p:txBody>
      </p:sp>
      <p:sp>
        <p:nvSpPr>
          <p:cNvPr id="9219" name="Text Box 3"/>
          <p:cNvSpPr txBox="1">
            <a:spLocks noChangeArrowheads="1"/>
          </p:cNvSpPr>
          <p:nvPr/>
        </p:nvSpPr>
        <p:spPr bwMode="auto">
          <a:xfrm>
            <a:off x="339369" y="1535272"/>
            <a:ext cx="5871224" cy="5691451"/>
          </a:xfrm>
          <a:prstGeom prst="rect">
            <a:avLst/>
          </a:prstGeom>
          <a:noFill/>
          <a:ln w="9525">
            <a:noFill/>
            <a:miter lim="800000"/>
            <a:headEnd/>
            <a:tailEnd/>
          </a:ln>
        </p:spPr>
        <p:txBody>
          <a:bodyPr wrap="square" lIns="104287" tIns="52144" rIns="104287" bIns="52144">
            <a:spAutoFit/>
          </a:bodyPr>
          <a:lstStyle/>
          <a:p>
            <a:pPr>
              <a:lnSpc>
                <a:spcPct val="130000"/>
              </a:lnSpc>
            </a:pPr>
            <a:r>
              <a:rPr lang="en-NZ" sz="2200" i="1" dirty="0">
                <a:solidFill>
                  <a:srgbClr val="003164"/>
                </a:solidFill>
                <a:latin typeface="+mn-lt"/>
              </a:rPr>
              <a:t>Restrictions on tobacco advertising</a:t>
            </a:r>
            <a:endParaRPr lang="en-GB" sz="2200" i="1" dirty="0">
              <a:solidFill>
                <a:srgbClr val="003164"/>
              </a:solidFill>
              <a:latin typeface="+mn-lt"/>
            </a:endParaRPr>
          </a:p>
          <a:p>
            <a:pPr>
              <a:lnSpc>
                <a:spcPct val="120000"/>
              </a:lnSpc>
            </a:pPr>
            <a:r>
              <a:rPr lang="en-NZ" sz="2200" i="1" dirty="0">
                <a:solidFill>
                  <a:srgbClr val="003164"/>
                </a:solidFill>
                <a:latin typeface="+mn-lt"/>
              </a:rPr>
              <a:t>  </a:t>
            </a:r>
            <a:r>
              <a:rPr lang="en-NZ" sz="2200" dirty="0">
                <a:solidFill>
                  <a:srgbClr val="003164"/>
                </a:solidFill>
                <a:latin typeface="+mn-lt"/>
              </a:rPr>
              <a:t>     </a:t>
            </a:r>
            <a:r>
              <a:rPr lang="en-GB" sz="2200" dirty="0">
                <a:solidFill>
                  <a:srgbClr val="003164"/>
                </a:solidFill>
                <a:latin typeface="+mn-lt"/>
              </a:rPr>
              <a:t>Tobacco advertising and smoking initiation</a:t>
            </a:r>
          </a:p>
          <a:p>
            <a:pPr>
              <a:lnSpc>
                <a:spcPct val="120000"/>
              </a:lnSpc>
            </a:pPr>
            <a:r>
              <a:rPr lang="en-NZ" sz="2200" dirty="0">
                <a:solidFill>
                  <a:srgbClr val="003164"/>
                </a:solidFill>
                <a:latin typeface="+mn-lt"/>
              </a:rPr>
              <a:t>       </a:t>
            </a:r>
            <a:r>
              <a:rPr lang="en-GB" sz="2200" dirty="0">
                <a:solidFill>
                  <a:srgbClr val="003164"/>
                </a:solidFill>
                <a:latin typeface="+mn-lt"/>
              </a:rPr>
              <a:t>Effectiveness of banning advertising </a:t>
            </a:r>
            <a:r>
              <a:rPr lang="en-NZ" sz="2200" dirty="0">
                <a:solidFill>
                  <a:srgbClr val="003164"/>
                </a:solidFill>
                <a:latin typeface="+mn-lt"/>
              </a:rPr>
              <a:t> </a:t>
            </a:r>
          </a:p>
          <a:p>
            <a:pPr>
              <a:lnSpc>
                <a:spcPct val="120000"/>
              </a:lnSpc>
            </a:pPr>
            <a:r>
              <a:rPr lang="en-NZ" sz="2200" dirty="0">
                <a:solidFill>
                  <a:srgbClr val="003164"/>
                </a:solidFill>
                <a:latin typeface="+mn-lt"/>
              </a:rPr>
              <a:t>       </a:t>
            </a:r>
            <a:r>
              <a:rPr lang="en-GB" sz="2200" dirty="0">
                <a:solidFill>
                  <a:srgbClr val="003164"/>
                </a:solidFill>
                <a:latin typeface="+mn-lt"/>
              </a:rPr>
              <a:t>Alternative forms of tobacco promotion </a:t>
            </a:r>
          </a:p>
          <a:p>
            <a:pPr>
              <a:lnSpc>
                <a:spcPct val="130000"/>
              </a:lnSpc>
              <a:spcBef>
                <a:spcPct val="20000"/>
              </a:spcBef>
            </a:pPr>
            <a:r>
              <a:rPr lang="en-GB" sz="2200" i="1" dirty="0">
                <a:solidFill>
                  <a:srgbClr val="003164"/>
                </a:solidFill>
                <a:latin typeface="+mn-lt"/>
              </a:rPr>
              <a:t>Restrictions on sales to adolescents</a:t>
            </a:r>
          </a:p>
          <a:p>
            <a:pPr>
              <a:lnSpc>
                <a:spcPct val="120000"/>
              </a:lnSpc>
            </a:pPr>
            <a:r>
              <a:rPr lang="en-GB" sz="2200" dirty="0">
                <a:solidFill>
                  <a:srgbClr val="003164"/>
                </a:solidFill>
                <a:latin typeface="+mn-lt"/>
              </a:rPr>
              <a:t>       Age limits</a:t>
            </a:r>
          </a:p>
          <a:p>
            <a:pPr>
              <a:lnSpc>
                <a:spcPct val="120000"/>
              </a:lnSpc>
            </a:pPr>
            <a:r>
              <a:rPr lang="en-GB" sz="2200" dirty="0">
                <a:solidFill>
                  <a:srgbClr val="003164"/>
                </a:solidFill>
                <a:latin typeface="+mn-lt"/>
              </a:rPr>
              <a:t>       Restricting sales to tobacconists only </a:t>
            </a:r>
          </a:p>
          <a:p>
            <a:pPr>
              <a:lnSpc>
                <a:spcPct val="130000"/>
              </a:lnSpc>
              <a:spcBef>
                <a:spcPct val="20000"/>
              </a:spcBef>
            </a:pPr>
            <a:r>
              <a:rPr lang="en-GB" sz="2200" i="1" dirty="0">
                <a:solidFill>
                  <a:srgbClr val="003164"/>
                </a:solidFill>
                <a:latin typeface="+mn-lt"/>
              </a:rPr>
              <a:t>Product regulation</a:t>
            </a:r>
          </a:p>
          <a:p>
            <a:pPr>
              <a:lnSpc>
                <a:spcPct val="120000"/>
              </a:lnSpc>
            </a:pPr>
            <a:r>
              <a:rPr lang="en-GB" sz="2200" dirty="0">
                <a:solidFill>
                  <a:srgbClr val="003164"/>
                </a:solidFill>
                <a:latin typeface="+mn-lt"/>
              </a:rPr>
              <a:t>       Labelling</a:t>
            </a:r>
          </a:p>
          <a:p>
            <a:pPr>
              <a:lnSpc>
                <a:spcPct val="120000"/>
              </a:lnSpc>
            </a:pPr>
            <a:r>
              <a:rPr lang="en-GB" sz="2200" dirty="0">
                <a:solidFill>
                  <a:srgbClr val="003164"/>
                </a:solidFill>
                <a:latin typeface="+mn-lt"/>
              </a:rPr>
              <a:t>       Ban on small packaging</a:t>
            </a:r>
          </a:p>
          <a:p>
            <a:pPr>
              <a:lnSpc>
                <a:spcPct val="130000"/>
              </a:lnSpc>
              <a:spcBef>
                <a:spcPct val="20000"/>
              </a:spcBef>
            </a:pPr>
            <a:r>
              <a:rPr lang="en-GB" sz="2200" i="1" dirty="0">
                <a:solidFill>
                  <a:srgbClr val="003164"/>
                </a:solidFill>
                <a:latin typeface="+mn-lt"/>
              </a:rPr>
              <a:t>Health education</a:t>
            </a:r>
          </a:p>
          <a:p>
            <a:pPr>
              <a:lnSpc>
                <a:spcPct val="115000"/>
              </a:lnSpc>
            </a:pPr>
            <a:r>
              <a:rPr lang="en-GB" sz="2200" dirty="0">
                <a:solidFill>
                  <a:srgbClr val="003164"/>
                </a:solidFill>
                <a:latin typeface="+mn-lt"/>
              </a:rPr>
              <a:t>       Mass-media campaigns targeted at youth  </a:t>
            </a:r>
          </a:p>
          <a:p>
            <a:pPr>
              <a:lnSpc>
                <a:spcPct val="115000"/>
              </a:lnSpc>
            </a:pPr>
            <a:r>
              <a:rPr lang="en-NZ" sz="2200" dirty="0">
                <a:solidFill>
                  <a:srgbClr val="003164"/>
                </a:solidFill>
                <a:latin typeface="+mn-lt"/>
              </a:rPr>
              <a:t>       </a:t>
            </a:r>
            <a:r>
              <a:rPr lang="en-GB" sz="2200" dirty="0">
                <a:solidFill>
                  <a:srgbClr val="003164"/>
                </a:solidFill>
                <a:latin typeface="+mn-lt"/>
              </a:rPr>
              <a:t>Smoking prevention programmes in schools </a:t>
            </a:r>
            <a:r>
              <a:rPr lang="en-NZ" sz="2200" dirty="0">
                <a:solidFill>
                  <a:srgbClr val="003164"/>
                </a:solidFill>
                <a:latin typeface="+mn-lt"/>
              </a:rPr>
              <a:t>      </a:t>
            </a:r>
            <a:r>
              <a:rPr lang="en-NZ" sz="2200" dirty="0">
                <a:solidFill>
                  <a:srgbClr val="003164"/>
                </a:solidFill>
              </a:rPr>
              <a:t>  </a:t>
            </a:r>
            <a:endParaRPr lang="en-GB" sz="2200" dirty="0">
              <a:solidFill>
                <a:srgbClr val="003164"/>
              </a:solidFill>
            </a:endParaRPr>
          </a:p>
        </p:txBody>
      </p:sp>
      <p:sp>
        <p:nvSpPr>
          <p:cNvPr id="175108" name="Text Box 4"/>
          <p:cNvSpPr txBox="1">
            <a:spLocks noChangeArrowheads="1"/>
          </p:cNvSpPr>
          <p:nvPr/>
        </p:nvSpPr>
        <p:spPr bwMode="auto">
          <a:xfrm>
            <a:off x="6748474" y="2921767"/>
            <a:ext cx="3262563" cy="825818"/>
          </a:xfrm>
          <a:prstGeom prst="rect">
            <a:avLst/>
          </a:prstGeom>
          <a:solidFill>
            <a:srgbClr val="FFC000"/>
          </a:solidFill>
          <a:ln w="9525">
            <a:noFill/>
            <a:miter lim="800000"/>
            <a:headEnd/>
            <a:tailEnd/>
          </a:ln>
        </p:spPr>
        <p:txBody>
          <a:bodyPr wrap="square" lIns="104287" tIns="52144" rIns="104287" bIns="52144">
            <a:spAutoFit/>
          </a:bodyPr>
          <a:lstStyle/>
          <a:p>
            <a:pPr algn="ctr">
              <a:spcBef>
                <a:spcPct val="50000"/>
              </a:spcBef>
            </a:pPr>
            <a:r>
              <a:rPr lang="en-NZ" sz="2300" b="1" dirty="0">
                <a:solidFill>
                  <a:srgbClr val="003164"/>
                </a:solidFill>
                <a:latin typeface="+mn-lt"/>
              </a:rPr>
              <a:t>Themes/issues that emerge in the literature</a:t>
            </a:r>
            <a:endParaRPr lang="en-GB" sz="2300" b="1" dirty="0">
              <a:solidFill>
                <a:srgbClr val="003164"/>
              </a:solidFill>
              <a:latin typeface="+mn-lt"/>
            </a:endParaRPr>
          </a:p>
        </p:txBody>
      </p:sp>
      <p:sp>
        <p:nvSpPr>
          <p:cNvPr id="175109" name="Text Box 5"/>
          <p:cNvSpPr txBox="1">
            <a:spLocks noChangeArrowheads="1"/>
          </p:cNvSpPr>
          <p:nvPr/>
        </p:nvSpPr>
        <p:spPr bwMode="auto">
          <a:xfrm>
            <a:off x="6748474" y="4450988"/>
            <a:ext cx="3262563" cy="825818"/>
          </a:xfrm>
          <a:prstGeom prst="rect">
            <a:avLst/>
          </a:prstGeom>
          <a:solidFill>
            <a:srgbClr val="FFC000"/>
          </a:solidFill>
          <a:ln w="9525">
            <a:noFill/>
            <a:miter lim="800000"/>
            <a:headEnd/>
            <a:tailEnd/>
          </a:ln>
        </p:spPr>
        <p:txBody>
          <a:bodyPr wrap="square" lIns="104287" tIns="52144" rIns="104287" bIns="52144">
            <a:spAutoFit/>
          </a:bodyPr>
          <a:lstStyle/>
          <a:p>
            <a:pPr algn="ctr">
              <a:spcBef>
                <a:spcPct val="50000"/>
              </a:spcBef>
            </a:pPr>
            <a:r>
              <a:rPr lang="en-NZ" sz="2300" b="1" dirty="0">
                <a:solidFill>
                  <a:srgbClr val="003164"/>
                </a:solidFill>
                <a:latin typeface="+mn-lt"/>
              </a:rPr>
              <a:t>Set out under headings and sub-headings</a:t>
            </a:r>
            <a:endParaRPr lang="en-GB" sz="2300" b="1" dirty="0">
              <a:solidFill>
                <a:srgbClr val="003164"/>
              </a:solidFill>
              <a:latin typeface="+mn-lt"/>
            </a:endParaRPr>
          </a:p>
        </p:txBody>
      </p:sp>
      <p:sp>
        <p:nvSpPr>
          <p:cNvPr id="9228" name="Text Box 12"/>
          <p:cNvSpPr txBox="1">
            <a:spLocks noChangeArrowheads="1"/>
          </p:cNvSpPr>
          <p:nvPr/>
        </p:nvSpPr>
        <p:spPr bwMode="auto">
          <a:xfrm>
            <a:off x="6984727" y="7226723"/>
            <a:ext cx="3703911" cy="351528"/>
          </a:xfrm>
          <a:prstGeom prst="rect">
            <a:avLst/>
          </a:prstGeom>
          <a:noFill/>
          <a:ln w="9525">
            <a:noFill/>
            <a:miter lim="800000"/>
            <a:headEnd/>
            <a:tailEnd/>
          </a:ln>
        </p:spPr>
        <p:txBody>
          <a:bodyPr lIns="104287" tIns="52144" rIns="104287" bIns="52144">
            <a:spAutoFit/>
          </a:bodyPr>
          <a:lstStyle/>
          <a:p>
            <a:pPr>
              <a:spcBef>
                <a:spcPct val="50000"/>
              </a:spcBef>
            </a:pPr>
            <a:r>
              <a:rPr lang="en-US" sz="1600" dirty="0"/>
              <a:t>(Source:  Roberts &amp; Pettigrew, 2007)  </a:t>
            </a:r>
          </a:p>
        </p:txBody>
      </p:sp>
      <p:cxnSp>
        <p:nvCxnSpPr>
          <p:cNvPr id="8" name="Straight Connector 7"/>
          <p:cNvCxnSpPr/>
          <p:nvPr/>
        </p:nvCxnSpPr>
        <p:spPr>
          <a:xfrm>
            <a:off x="504069" y="1981225"/>
            <a:ext cx="4012159" cy="0"/>
          </a:xfrm>
          <a:prstGeom prst="line">
            <a:avLst/>
          </a:prstGeom>
          <a:ln>
            <a:solidFill>
              <a:srgbClr val="003164"/>
            </a:solidFill>
            <a:prstDash val="sysDash"/>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06802" y="3722770"/>
            <a:ext cx="4441845" cy="0"/>
          </a:xfrm>
          <a:prstGeom prst="line">
            <a:avLst/>
          </a:prstGeom>
          <a:ln>
            <a:solidFill>
              <a:srgbClr val="003164"/>
            </a:solidFill>
            <a:prstDash val="sysDash"/>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06800" y="5005561"/>
            <a:ext cx="2220922" cy="0"/>
          </a:xfrm>
          <a:prstGeom prst="line">
            <a:avLst/>
          </a:prstGeom>
          <a:ln>
            <a:solidFill>
              <a:srgbClr val="003164"/>
            </a:solidFill>
            <a:prstDash val="sysDash"/>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59744" y="87043"/>
            <a:ext cx="9679763" cy="490027"/>
          </a:xfrm>
          <a:prstGeom prst="rect">
            <a:avLst/>
          </a:prstGeom>
          <a:solidFill>
            <a:srgbClr val="FFC000"/>
          </a:solidFill>
        </p:spPr>
        <p:txBody>
          <a:bodyPr wrap="square" lIns="104287" tIns="52144" rIns="104287" bIns="52144" rtlCol="0">
            <a:spAutoFit/>
          </a:bodyPr>
          <a:lstStyle/>
          <a:p>
            <a:r>
              <a:rPr lang="en-NZ" sz="2500" b="1" dirty="0">
                <a:solidFill>
                  <a:schemeClr val="tx2"/>
                </a:solidFill>
                <a:latin typeface="+mn-lt"/>
              </a:rPr>
              <a:t>Organised by key themes or findings</a:t>
            </a:r>
          </a:p>
        </p:txBody>
      </p:sp>
    </p:spTree>
    <p:extLst>
      <p:ext uri="{BB962C8B-B14F-4D97-AF65-F5344CB8AC3E}">
        <p14:creationId xmlns:p14="http://schemas.microsoft.com/office/powerpoint/2010/main" val="420844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5108"/>
                                        </p:tgtEl>
                                        <p:attrNameLst>
                                          <p:attrName>style.visibility</p:attrName>
                                        </p:attrNameLst>
                                      </p:cBhvr>
                                      <p:to>
                                        <p:strVal val="visible"/>
                                      </p:to>
                                    </p:set>
                                    <p:animEffect transition="in" filter="fade">
                                      <p:cBhvr>
                                        <p:cTn id="7" dur="1000"/>
                                        <p:tgtEl>
                                          <p:spTgt spid="17510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5109"/>
                                        </p:tgtEl>
                                        <p:attrNameLst>
                                          <p:attrName>style.visibility</p:attrName>
                                        </p:attrNameLst>
                                      </p:cBhvr>
                                      <p:to>
                                        <p:strVal val="visible"/>
                                      </p:to>
                                    </p:set>
                                    <p:animEffect transition="in" filter="fade">
                                      <p:cBhvr>
                                        <p:cTn id="12" dur="1000"/>
                                        <p:tgtEl>
                                          <p:spTgt spid="175109"/>
                                        </p:tgtEl>
                                      </p:cBhvr>
                                    </p:animEffect>
                                  </p:childTnLst>
                                </p:cTn>
                              </p:par>
                              <p:par>
                                <p:cTn id="13" presetID="22" presetClass="entr" presetSubtype="8"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animBg="1"/>
      <p:bldP spid="17510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547424" y="1522396"/>
            <a:ext cx="9426786" cy="562355"/>
          </a:xfrm>
          <a:prstGeom prst="rect">
            <a:avLst/>
          </a:prstGeom>
          <a:noFill/>
          <a:ln w="9525">
            <a:noFill/>
            <a:miter lim="800000"/>
            <a:headEnd/>
            <a:tailEnd/>
          </a:ln>
        </p:spPr>
        <p:txBody>
          <a:bodyPr lIns="104287" tIns="52144" rIns="104287" bIns="52144">
            <a:spAutoFit/>
          </a:bodyPr>
          <a:lstStyle/>
          <a:p>
            <a:pPr>
              <a:lnSpc>
                <a:spcPct val="110000"/>
              </a:lnSpc>
            </a:pPr>
            <a:r>
              <a:rPr lang="en-NZ" sz="2700" dirty="0">
                <a:solidFill>
                  <a:schemeClr val="tx2"/>
                </a:solidFill>
              </a:rPr>
              <a:t>A literature review is </a:t>
            </a:r>
            <a:r>
              <a:rPr lang="en-NZ" sz="2700" u="sng" dirty="0">
                <a:solidFill>
                  <a:schemeClr val="tx2"/>
                </a:solidFill>
              </a:rPr>
              <a:t>not</a:t>
            </a:r>
            <a:r>
              <a:rPr lang="en-NZ" sz="2700" dirty="0">
                <a:solidFill>
                  <a:schemeClr val="tx2"/>
                </a:solidFill>
              </a:rPr>
              <a:t> just a collection of summaries</a:t>
            </a:r>
            <a:r>
              <a:rPr lang="en-NZ" sz="2700" b="1" dirty="0">
                <a:solidFill>
                  <a:schemeClr val="tx2"/>
                </a:solidFill>
              </a:rPr>
              <a:t>:   </a:t>
            </a:r>
          </a:p>
        </p:txBody>
      </p:sp>
      <p:sp>
        <p:nvSpPr>
          <p:cNvPr id="176131" name="Text Box 3"/>
          <p:cNvSpPr txBox="1">
            <a:spLocks noChangeArrowheads="1"/>
          </p:cNvSpPr>
          <p:nvPr/>
        </p:nvSpPr>
        <p:spPr bwMode="auto">
          <a:xfrm>
            <a:off x="3239994" y="2748536"/>
            <a:ext cx="3956281" cy="459249"/>
          </a:xfrm>
          <a:prstGeom prst="rect">
            <a:avLst/>
          </a:prstGeom>
          <a:solidFill>
            <a:srgbClr val="FFC000"/>
          </a:solidFill>
          <a:ln w="38100">
            <a:solidFill>
              <a:srgbClr val="003164"/>
            </a:solidFill>
            <a:miter lim="800000"/>
            <a:headEnd/>
            <a:tailEnd/>
          </a:ln>
        </p:spPr>
        <p:txBody>
          <a:bodyPr lIns="104287" tIns="52144" rIns="104287" bIns="52144">
            <a:spAutoFit/>
          </a:bodyPr>
          <a:lstStyle/>
          <a:p>
            <a:pPr algn="ctr">
              <a:spcBef>
                <a:spcPct val="50000"/>
              </a:spcBef>
            </a:pPr>
            <a:r>
              <a:rPr lang="en-NZ" sz="2300" b="1" dirty="0">
                <a:solidFill>
                  <a:srgbClr val="003164"/>
                </a:solidFill>
              </a:rPr>
              <a:t>Research by Brown (2002)</a:t>
            </a:r>
          </a:p>
        </p:txBody>
      </p:sp>
      <p:sp>
        <p:nvSpPr>
          <p:cNvPr id="176132" name="Text Box 4"/>
          <p:cNvSpPr txBox="1">
            <a:spLocks noChangeArrowheads="1"/>
          </p:cNvSpPr>
          <p:nvPr/>
        </p:nvSpPr>
        <p:spPr bwMode="auto">
          <a:xfrm>
            <a:off x="3239994" y="3860206"/>
            <a:ext cx="3956281" cy="459249"/>
          </a:xfrm>
          <a:prstGeom prst="rect">
            <a:avLst/>
          </a:prstGeom>
          <a:solidFill>
            <a:srgbClr val="FFC000"/>
          </a:solidFill>
          <a:ln w="38100">
            <a:solidFill>
              <a:srgbClr val="003164"/>
            </a:solidFill>
            <a:miter lim="800000"/>
            <a:headEnd/>
            <a:tailEnd/>
          </a:ln>
        </p:spPr>
        <p:txBody>
          <a:bodyPr lIns="104287" tIns="52144" rIns="104287" bIns="52144">
            <a:spAutoFit/>
          </a:bodyPr>
          <a:lstStyle/>
          <a:p>
            <a:pPr algn="ctr">
              <a:spcBef>
                <a:spcPct val="50000"/>
              </a:spcBef>
            </a:pPr>
            <a:r>
              <a:rPr lang="en-NZ" sz="2300" b="1" dirty="0">
                <a:solidFill>
                  <a:srgbClr val="003164"/>
                </a:solidFill>
              </a:rPr>
              <a:t>Research by Smith (2005)</a:t>
            </a:r>
          </a:p>
        </p:txBody>
      </p:sp>
      <p:sp>
        <p:nvSpPr>
          <p:cNvPr id="176133" name="Text Box 5"/>
          <p:cNvSpPr txBox="1">
            <a:spLocks noChangeArrowheads="1"/>
          </p:cNvSpPr>
          <p:nvPr/>
        </p:nvSpPr>
        <p:spPr bwMode="auto">
          <a:xfrm>
            <a:off x="3239994" y="5052404"/>
            <a:ext cx="4039786" cy="459249"/>
          </a:xfrm>
          <a:prstGeom prst="rect">
            <a:avLst/>
          </a:prstGeom>
          <a:solidFill>
            <a:srgbClr val="FFC000"/>
          </a:solidFill>
          <a:ln w="38100">
            <a:solidFill>
              <a:srgbClr val="003164"/>
            </a:solidFill>
            <a:miter lim="800000"/>
            <a:headEnd/>
            <a:tailEnd/>
          </a:ln>
        </p:spPr>
        <p:txBody>
          <a:bodyPr lIns="104287" tIns="52144" rIns="104287" bIns="52144">
            <a:spAutoFit/>
          </a:bodyPr>
          <a:lstStyle/>
          <a:p>
            <a:pPr algn="ctr">
              <a:spcBef>
                <a:spcPct val="50000"/>
              </a:spcBef>
            </a:pPr>
            <a:r>
              <a:rPr lang="en-NZ" sz="2300" b="1" dirty="0">
                <a:solidFill>
                  <a:srgbClr val="003164"/>
                </a:solidFill>
              </a:rPr>
              <a:t>Research by </a:t>
            </a:r>
            <a:r>
              <a:rPr lang="en-NZ" sz="2300" b="1" dirty="0" err="1">
                <a:solidFill>
                  <a:srgbClr val="003164"/>
                </a:solidFill>
              </a:rPr>
              <a:t>Atken</a:t>
            </a:r>
            <a:r>
              <a:rPr lang="en-NZ" sz="2300" b="1">
                <a:solidFill>
                  <a:srgbClr val="003164"/>
                </a:solidFill>
              </a:rPr>
              <a:t> (2007</a:t>
            </a:r>
            <a:r>
              <a:rPr lang="en-NZ" sz="2300" b="1" dirty="0">
                <a:solidFill>
                  <a:srgbClr val="003164"/>
                </a:solidFill>
              </a:rPr>
              <a:t>)</a:t>
            </a:r>
          </a:p>
        </p:txBody>
      </p:sp>
      <p:sp>
        <p:nvSpPr>
          <p:cNvPr id="10246" name="Text Box 6"/>
          <p:cNvSpPr txBox="1">
            <a:spLocks noChangeArrowheads="1"/>
          </p:cNvSpPr>
          <p:nvPr/>
        </p:nvSpPr>
        <p:spPr bwMode="auto">
          <a:xfrm>
            <a:off x="883298" y="585983"/>
            <a:ext cx="9090910" cy="613138"/>
          </a:xfrm>
          <a:prstGeom prst="rect">
            <a:avLst/>
          </a:prstGeom>
          <a:noFill/>
          <a:ln w="9525">
            <a:noFill/>
            <a:miter lim="800000"/>
            <a:headEnd/>
            <a:tailEnd/>
          </a:ln>
        </p:spPr>
        <p:txBody>
          <a:bodyPr lIns="104287" tIns="52144" rIns="104287" bIns="52144">
            <a:spAutoFit/>
          </a:bodyPr>
          <a:lstStyle/>
          <a:p>
            <a:pPr>
              <a:spcBef>
                <a:spcPct val="50000"/>
              </a:spcBef>
            </a:pPr>
            <a:r>
              <a:rPr lang="en-NZ" sz="3300" b="1" dirty="0">
                <a:solidFill>
                  <a:schemeClr val="tx2"/>
                </a:solidFill>
              </a:rPr>
              <a:t>Synthesise information on existing research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6130"/>
                                        </p:tgtEl>
                                        <p:attrNameLst>
                                          <p:attrName>style.visibility</p:attrName>
                                        </p:attrNameLst>
                                      </p:cBhvr>
                                      <p:to>
                                        <p:strVal val="visible"/>
                                      </p:to>
                                    </p:set>
                                    <p:animEffect transition="in" filter="fade">
                                      <p:cBhvr>
                                        <p:cTn id="7" dur="1000"/>
                                        <p:tgtEl>
                                          <p:spTgt spid="1761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6131"/>
                                        </p:tgtEl>
                                        <p:attrNameLst>
                                          <p:attrName>style.visibility</p:attrName>
                                        </p:attrNameLst>
                                      </p:cBhvr>
                                      <p:to>
                                        <p:strVal val="visible"/>
                                      </p:to>
                                    </p:set>
                                    <p:animEffect transition="in" filter="fade">
                                      <p:cBhvr>
                                        <p:cTn id="12" dur="1000"/>
                                        <p:tgtEl>
                                          <p:spTgt spid="1761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6132"/>
                                        </p:tgtEl>
                                        <p:attrNameLst>
                                          <p:attrName>style.visibility</p:attrName>
                                        </p:attrNameLst>
                                      </p:cBhvr>
                                      <p:to>
                                        <p:strVal val="visible"/>
                                      </p:to>
                                    </p:set>
                                    <p:animEffect transition="in" filter="fade">
                                      <p:cBhvr>
                                        <p:cTn id="17" dur="1000"/>
                                        <p:tgtEl>
                                          <p:spTgt spid="1761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6133"/>
                                        </p:tgtEl>
                                        <p:attrNameLst>
                                          <p:attrName>style.visibility</p:attrName>
                                        </p:attrNameLst>
                                      </p:cBhvr>
                                      <p:to>
                                        <p:strVal val="visible"/>
                                      </p:to>
                                    </p:set>
                                    <p:animEffect transition="in" filter="fade">
                                      <p:cBhvr>
                                        <p:cTn id="22" dur="1000"/>
                                        <p:tgtEl>
                                          <p:spTgt spid="176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p:bldP spid="176131" grpId="0" animBg="1"/>
      <p:bldP spid="176132" grpId="0" animBg="1"/>
      <p:bldP spid="17613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290196" y="2270581"/>
            <a:ext cx="3872775" cy="459249"/>
          </a:xfrm>
          <a:prstGeom prst="rect">
            <a:avLst/>
          </a:prstGeom>
          <a:solidFill>
            <a:srgbClr val="FFC000"/>
          </a:solidFill>
          <a:ln w="38100">
            <a:solidFill>
              <a:srgbClr val="003164"/>
            </a:solidFill>
            <a:miter lim="800000"/>
            <a:headEnd/>
            <a:tailEnd/>
          </a:ln>
        </p:spPr>
        <p:txBody>
          <a:bodyPr lIns="104287" tIns="52144" rIns="104287" bIns="52144">
            <a:spAutoFit/>
          </a:bodyPr>
          <a:lstStyle/>
          <a:p>
            <a:pPr algn="ctr">
              <a:spcBef>
                <a:spcPct val="50000"/>
              </a:spcBef>
            </a:pPr>
            <a:r>
              <a:rPr lang="en-NZ" sz="2300" b="1" dirty="0">
                <a:solidFill>
                  <a:srgbClr val="003164"/>
                </a:solidFill>
                <a:latin typeface="+mn-lt"/>
              </a:rPr>
              <a:t>Research by Brown (2002)</a:t>
            </a:r>
          </a:p>
        </p:txBody>
      </p:sp>
      <p:sp>
        <p:nvSpPr>
          <p:cNvPr id="11267" name="Text Box 3"/>
          <p:cNvSpPr txBox="1">
            <a:spLocks noChangeArrowheads="1"/>
          </p:cNvSpPr>
          <p:nvPr/>
        </p:nvSpPr>
        <p:spPr bwMode="auto">
          <a:xfrm>
            <a:off x="3156490" y="4139707"/>
            <a:ext cx="3872775" cy="459249"/>
          </a:xfrm>
          <a:prstGeom prst="rect">
            <a:avLst/>
          </a:prstGeom>
          <a:solidFill>
            <a:srgbClr val="FFC000"/>
          </a:solidFill>
          <a:ln w="38100">
            <a:solidFill>
              <a:srgbClr val="003164"/>
            </a:solidFill>
            <a:miter lim="800000"/>
            <a:headEnd/>
            <a:tailEnd/>
          </a:ln>
        </p:spPr>
        <p:txBody>
          <a:bodyPr lIns="104287" tIns="52144" rIns="104287" bIns="52144">
            <a:spAutoFit/>
          </a:bodyPr>
          <a:lstStyle/>
          <a:p>
            <a:pPr algn="ctr">
              <a:spcBef>
                <a:spcPct val="50000"/>
              </a:spcBef>
            </a:pPr>
            <a:r>
              <a:rPr lang="en-NZ" sz="2300" b="1" dirty="0">
                <a:solidFill>
                  <a:srgbClr val="003164"/>
                </a:solidFill>
                <a:latin typeface="+mn-lt"/>
              </a:rPr>
              <a:t>Research by Smith (2005)</a:t>
            </a:r>
          </a:p>
        </p:txBody>
      </p:sp>
      <p:sp>
        <p:nvSpPr>
          <p:cNvPr id="11268" name="Text Box 4"/>
          <p:cNvSpPr txBox="1">
            <a:spLocks noChangeArrowheads="1"/>
          </p:cNvSpPr>
          <p:nvPr/>
        </p:nvSpPr>
        <p:spPr bwMode="auto">
          <a:xfrm>
            <a:off x="3169676" y="5836989"/>
            <a:ext cx="3870920" cy="459249"/>
          </a:xfrm>
          <a:prstGeom prst="rect">
            <a:avLst/>
          </a:prstGeom>
          <a:solidFill>
            <a:srgbClr val="FFC000"/>
          </a:solidFill>
          <a:ln w="38100">
            <a:solidFill>
              <a:srgbClr val="003164"/>
            </a:solidFill>
            <a:miter lim="800000"/>
            <a:headEnd/>
            <a:tailEnd/>
          </a:ln>
        </p:spPr>
        <p:txBody>
          <a:bodyPr lIns="104287" tIns="52144" rIns="104287" bIns="52144">
            <a:spAutoFit/>
          </a:bodyPr>
          <a:lstStyle/>
          <a:p>
            <a:pPr algn="ctr">
              <a:spcBef>
                <a:spcPct val="50000"/>
              </a:spcBef>
            </a:pPr>
            <a:r>
              <a:rPr lang="en-NZ" sz="2300" b="1" dirty="0">
                <a:solidFill>
                  <a:srgbClr val="003164"/>
                </a:solidFill>
                <a:latin typeface="+mn-lt"/>
              </a:rPr>
              <a:t>Research by </a:t>
            </a:r>
            <a:r>
              <a:rPr lang="en-NZ" sz="2300" b="1" dirty="0" err="1">
                <a:solidFill>
                  <a:srgbClr val="003164"/>
                </a:solidFill>
                <a:latin typeface="+mn-lt"/>
              </a:rPr>
              <a:t>Atken</a:t>
            </a:r>
            <a:r>
              <a:rPr lang="en-NZ" sz="2300" b="1" dirty="0">
                <a:solidFill>
                  <a:srgbClr val="003164"/>
                </a:solidFill>
                <a:latin typeface="+mn-lt"/>
              </a:rPr>
              <a:t> (2007)</a:t>
            </a:r>
          </a:p>
        </p:txBody>
      </p:sp>
      <p:sp>
        <p:nvSpPr>
          <p:cNvPr id="177157" name="Line 5"/>
          <p:cNvSpPr>
            <a:spLocks noChangeShapeType="1"/>
          </p:cNvSpPr>
          <p:nvPr/>
        </p:nvSpPr>
        <p:spPr bwMode="auto">
          <a:xfrm>
            <a:off x="1737083" y="1558087"/>
            <a:ext cx="1178349" cy="0"/>
          </a:xfrm>
          <a:prstGeom prst="line">
            <a:avLst/>
          </a:prstGeom>
          <a:noFill/>
          <a:ln w="38100">
            <a:solidFill>
              <a:srgbClr val="003164"/>
            </a:solidFill>
            <a:round/>
            <a:headEnd/>
            <a:tailEnd type="triangle" w="med" len="med"/>
          </a:ln>
        </p:spPr>
        <p:txBody>
          <a:bodyPr lIns="104287" tIns="52144" rIns="104287" bIns="52144"/>
          <a:lstStyle/>
          <a:p>
            <a:endParaRPr lang="en-NZ"/>
          </a:p>
        </p:txBody>
      </p:sp>
      <p:sp>
        <p:nvSpPr>
          <p:cNvPr id="177158" name="Line 6"/>
          <p:cNvSpPr>
            <a:spLocks noChangeShapeType="1"/>
          </p:cNvSpPr>
          <p:nvPr/>
        </p:nvSpPr>
        <p:spPr bwMode="auto">
          <a:xfrm>
            <a:off x="1640408" y="3442654"/>
            <a:ext cx="1178349" cy="0"/>
          </a:xfrm>
          <a:prstGeom prst="line">
            <a:avLst/>
          </a:prstGeom>
          <a:noFill/>
          <a:ln w="38100">
            <a:solidFill>
              <a:srgbClr val="003164"/>
            </a:solidFill>
            <a:round/>
            <a:headEnd/>
            <a:tailEnd type="triangle" w="med" len="med"/>
          </a:ln>
        </p:spPr>
        <p:txBody>
          <a:bodyPr lIns="104287" tIns="52144" rIns="104287" bIns="52144"/>
          <a:lstStyle/>
          <a:p>
            <a:endParaRPr lang="en-NZ"/>
          </a:p>
        </p:txBody>
      </p:sp>
      <p:sp>
        <p:nvSpPr>
          <p:cNvPr id="177159" name="Text Box 7"/>
          <p:cNvSpPr txBox="1">
            <a:spLocks noChangeArrowheads="1"/>
          </p:cNvSpPr>
          <p:nvPr/>
        </p:nvSpPr>
        <p:spPr bwMode="auto">
          <a:xfrm>
            <a:off x="2994594" y="974520"/>
            <a:ext cx="7070088" cy="1167136"/>
          </a:xfrm>
          <a:prstGeom prst="rect">
            <a:avLst/>
          </a:prstGeom>
          <a:noFill/>
          <a:ln w="9525">
            <a:noFill/>
            <a:miter lim="800000"/>
            <a:headEnd/>
            <a:tailEnd/>
          </a:ln>
        </p:spPr>
        <p:txBody>
          <a:bodyPr lIns="104287" tIns="52144" rIns="104287" bIns="52144">
            <a:spAutoFit/>
          </a:bodyPr>
          <a:lstStyle/>
          <a:p>
            <a:pPr>
              <a:spcBef>
                <a:spcPct val="50000"/>
              </a:spcBef>
            </a:pPr>
            <a:r>
              <a:rPr lang="en-NZ" sz="2300" b="1" i="1" dirty="0">
                <a:solidFill>
                  <a:schemeClr val="tx2"/>
                </a:solidFill>
                <a:latin typeface="+mn-lt"/>
              </a:rPr>
              <a:t>Where is your voice here?</a:t>
            </a:r>
            <a:r>
              <a:rPr lang="en-NZ" sz="2300" dirty="0">
                <a:solidFill>
                  <a:schemeClr val="tx2"/>
                </a:solidFill>
                <a:latin typeface="+mn-lt"/>
              </a:rPr>
              <a:t> What is the point you’re making about the topic in this paragraph? Which issue does the research highlight?</a:t>
            </a:r>
          </a:p>
        </p:txBody>
      </p:sp>
      <p:sp>
        <p:nvSpPr>
          <p:cNvPr id="177160" name="Text Box 8"/>
          <p:cNvSpPr txBox="1">
            <a:spLocks noChangeArrowheads="1"/>
          </p:cNvSpPr>
          <p:nvPr/>
        </p:nvSpPr>
        <p:spPr bwMode="auto">
          <a:xfrm>
            <a:off x="3073464" y="3025342"/>
            <a:ext cx="7238953" cy="825818"/>
          </a:xfrm>
          <a:prstGeom prst="rect">
            <a:avLst/>
          </a:prstGeom>
          <a:noFill/>
          <a:ln w="9525">
            <a:noFill/>
            <a:miter lim="800000"/>
            <a:headEnd/>
            <a:tailEnd/>
          </a:ln>
        </p:spPr>
        <p:txBody>
          <a:bodyPr lIns="104287" tIns="52144" rIns="104287" bIns="52144">
            <a:spAutoFit/>
          </a:bodyPr>
          <a:lstStyle/>
          <a:p>
            <a:pPr>
              <a:spcBef>
                <a:spcPct val="50000"/>
              </a:spcBef>
            </a:pPr>
            <a:r>
              <a:rPr lang="en-NZ" sz="2300" b="1" i="1" dirty="0">
                <a:solidFill>
                  <a:schemeClr val="tx2"/>
                </a:solidFill>
                <a:latin typeface="+mn-lt"/>
              </a:rPr>
              <a:t>Where is your voice here?</a:t>
            </a:r>
            <a:r>
              <a:rPr lang="en-NZ" sz="2300" dirty="0">
                <a:solidFill>
                  <a:schemeClr val="tx2"/>
                </a:solidFill>
                <a:latin typeface="+mn-lt"/>
              </a:rPr>
              <a:t> What is the relationship between Brown’s research and Smith’s research?</a:t>
            </a:r>
          </a:p>
        </p:txBody>
      </p:sp>
      <p:sp>
        <p:nvSpPr>
          <p:cNvPr id="177161" name="Line 9"/>
          <p:cNvSpPr>
            <a:spLocks noChangeShapeType="1"/>
          </p:cNvSpPr>
          <p:nvPr/>
        </p:nvSpPr>
        <p:spPr bwMode="auto">
          <a:xfrm>
            <a:off x="1688746" y="5253312"/>
            <a:ext cx="1178349" cy="0"/>
          </a:xfrm>
          <a:prstGeom prst="line">
            <a:avLst/>
          </a:prstGeom>
          <a:noFill/>
          <a:ln w="38100">
            <a:solidFill>
              <a:srgbClr val="003164"/>
            </a:solidFill>
            <a:round/>
            <a:headEnd/>
            <a:tailEnd type="triangle" w="med" len="med"/>
          </a:ln>
        </p:spPr>
        <p:txBody>
          <a:bodyPr lIns="104287" tIns="52144" rIns="104287" bIns="52144"/>
          <a:lstStyle/>
          <a:p>
            <a:endParaRPr lang="en-NZ"/>
          </a:p>
        </p:txBody>
      </p:sp>
      <p:sp>
        <p:nvSpPr>
          <p:cNvPr id="177162" name="Text Box 10"/>
          <p:cNvSpPr txBox="1">
            <a:spLocks noChangeArrowheads="1"/>
          </p:cNvSpPr>
          <p:nvPr/>
        </p:nvSpPr>
        <p:spPr bwMode="auto">
          <a:xfrm>
            <a:off x="2987624" y="4823513"/>
            <a:ext cx="7238955" cy="825818"/>
          </a:xfrm>
          <a:prstGeom prst="rect">
            <a:avLst/>
          </a:prstGeom>
          <a:noFill/>
          <a:ln w="9525">
            <a:noFill/>
            <a:miter lim="800000"/>
            <a:headEnd/>
            <a:tailEnd/>
          </a:ln>
        </p:spPr>
        <p:txBody>
          <a:bodyPr lIns="104287" tIns="52144" rIns="104287" bIns="52144">
            <a:spAutoFit/>
          </a:bodyPr>
          <a:lstStyle/>
          <a:p>
            <a:pPr>
              <a:spcBef>
                <a:spcPct val="50000"/>
              </a:spcBef>
            </a:pPr>
            <a:r>
              <a:rPr lang="en-NZ" sz="2300" b="1" i="1" dirty="0">
                <a:solidFill>
                  <a:srgbClr val="003164"/>
                </a:solidFill>
                <a:latin typeface="+mn-lt"/>
              </a:rPr>
              <a:t>Where is your voice here?</a:t>
            </a:r>
            <a:r>
              <a:rPr lang="en-NZ" sz="2300" b="1" dirty="0">
                <a:solidFill>
                  <a:srgbClr val="003164"/>
                </a:solidFill>
                <a:latin typeface="+mn-lt"/>
              </a:rPr>
              <a:t> </a:t>
            </a:r>
            <a:r>
              <a:rPr lang="en-NZ" sz="2300" dirty="0">
                <a:solidFill>
                  <a:srgbClr val="003164"/>
                </a:solidFill>
                <a:latin typeface="+mn-lt"/>
              </a:rPr>
              <a:t>What is the relationship between </a:t>
            </a:r>
            <a:r>
              <a:rPr lang="en-NZ" sz="2300" dirty="0" err="1">
                <a:solidFill>
                  <a:srgbClr val="003164"/>
                </a:solidFill>
                <a:latin typeface="+mn-lt"/>
              </a:rPr>
              <a:t>Atken’s</a:t>
            </a:r>
            <a:r>
              <a:rPr lang="en-NZ" sz="2300" dirty="0">
                <a:solidFill>
                  <a:srgbClr val="003164"/>
                </a:solidFill>
                <a:latin typeface="+mn-lt"/>
              </a:rPr>
              <a:t> research and that of Brown and of Smith?</a:t>
            </a:r>
          </a:p>
        </p:txBody>
      </p:sp>
      <p:sp>
        <p:nvSpPr>
          <p:cNvPr id="177163" name="Text Box 11"/>
          <p:cNvSpPr txBox="1">
            <a:spLocks noChangeArrowheads="1"/>
          </p:cNvSpPr>
          <p:nvPr/>
        </p:nvSpPr>
        <p:spPr bwMode="auto">
          <a:xfrm>
            <a:off x="2971739" y="6393699"/>
            <a:ext cx="7491326" cy="459249"/>
          </a:xfrm>
          <a:prstGeom prst="rect">
            <a:avLst/>
          </a:prstGeom>
          <a:noFill/>
          <a:ln w="9525">
            <a:noFill/>
            <a:miter lim="800000"/>
            <a:headEnd/>
            <a:tailEnd/>
          </a:ln>
        </p:spPr>
        <p:txBody>
          <a:bodyPr lIns="104287" tIns="52144" rIns="104287" bIns="52144">
            <a:spAutoFit/>
          </a:bodyPr>
          <a:lstStyle/>
          <a:p>
            <a:pPr>
              <a:spcBef>
                <a:spcPct val="50000"/>
              </a:spcBef>
            </a:pPr>
            <a:r>
              <a:rPr lang="en-NZ" sz="2300" b="1" dirty="0">
                <a:solidFill>
                  <a:srgbClr val="003164"/>
                </a:solidFill>
                <a:latin typeface="+mn-lt"/>
              </a:rPr>
              <a:t>How are all these linked to your research question?</a:t>
            </a:r>
          </a:p>
        </p:txBody>
      </p:sp>
      <p:sp>
        <p:nvSpPr>
          <p:cNvPr id="11276" name="Text Box 13"/>
          <p:cNvSpPr txBox="1">
            <a:spLocks noChangeArrowheads="1"/>
          </p:cNvSpPr>
          <p:nvPr/>
        </p:nvSpPr>
        <p:spPr bwMode="auto">
          <a:xfrm>
            <a:off x="721403" y="287109"/>
            <a:ext cx="9343279" cy="520805"/>
          </a:xfrm>
          <a:prstGeom prst="rect">
            <a:avLst/>
          </a:prstGeom>
          <a:noFill/>
          <a:ln w="9525">
            <a:noFill/>
            <a:miter lim="800000"/>
            <a:headEnd/>
            <a:tailEnd/>
          </a:ln>
        </p:spPr>
        <p:txBody>
          <a:bodyPr lIns="104287" tIns="52144" rIns="104287" bIns="52144">
            <a:spAutoFit/>
          </a:bodyPr>
          <a:lstStyle/>
          <a:p>
            <a:pPr>
              <a:spcBef>
                <a:spcPct val="50000"/>
              </a:spcBef>
            </a:pPr>
            <a:r>
              <a:rPr lang="en-NZ" sz="2700" i="1" dirty="0">
                <a:solidFill>
                  <a:schemeClr val="tx2"/>
                </a:solidFill>
                <a:latin typeface="+mn-lt"/>
              </a:rPr>
              <a:t>Synthesise information on existing research on the topic</a:t>
            </a:r>
            <a:endParaRPr lang="en-GB" sz="2700" i="1"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7157"/>
                                        </p:tgtEl>
                                        <p:attrNameLst>
                                          <p:attrName>style.visibility</p:attrName>
                                        </p:attrNameLst>
                                      </p:cBhvr>
                                      <p:to>
                                        <p:strVal val="visible"/>
                                      </p:to>
                                    </p:set>
                                    <p:animEffect transition="in" filter="wipe(left)">
                                      <p:cBhvr>
                                        <p:cTn id="7" dur="500"/>
                                        <p:tgtEl>
                                          <p:spTgt spid="17715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7159"/>
                                        </p:tgtEl>
                                        <p:attrNameLst>
                                          <p:attrName>style.visibility</p:attrName>
                                        </p:attrNameLst>
                                      </p:cBhvr>
                                      <p:to>
                                        <p:strVal val="visible"/>
                                      </p:to>
                                    </p:set>
                                    <p:animEffect transition="in" filter="fade">
                                      <p:cBhvr>
                                        <p:cTn id="11" dur="1000"/>
                                        <p:tgtEl>
                                          <p:spTgt spid="17715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77158"/>
                                        </p:tgtEl>
                                        <p:attrNameLst>
                                          <p:attrName>style.visibility</p:attrName>
                                        </p:attrNameLst>
                                      </p:cBhvr>
                                      <p:to>
                                        <p:strVal val="visible"/>
                                      </p:to>
                                    </p:set>
                                    <p:animEffect transition="in" filter="wipe(left)">
                                      <p:cBhvr>
                                        <p:cTn id="16" dur="500"/>
                                        <p:tgtEl>
                                          <p:spTgt spid="17715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77160"/>
                                        </p:tgtEl>
                                        <p:attrNameLst>
                                          <p:attrName>style.visibility</p:attrName>
                                        </p:attrNameLst>
                                      </p:cBhvr>
                                      <p:to>
                                        <p:strVal val="visible"/>
                                      </p:to>
                                    </p:set>
                                    <p:animEffect transition="in" filter="fade">
                                      <p:cBhvr>
                                        <p:cTn id="20" dur="1000"/>
                                        <p:tgtEl>
                                          <p:spTgt spid="17716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77161"/>
                                        </p:tgtEl>
                                        <p:attrNameLst>
                                          <p:attrName>style.visibility</p:attrName>
                                        </p:attrNameLst>
                                      </p:cBhvr>
                                      <p:to>
                                        <p:strVal val="visible"/>
                                      </p:to>
                                    </p:set>
                                    <p:animEffect transition="in" filter="wipe(left)">
                                      <p:cBhvr>
                                        <p:cTn id="25" dur="500"/>
                                        <p:tgtEl>
                                          <p:spTgt spid="177161"/>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77162"/>
                                        </p:tgtEl>
                                        <p:attrNameLst>
                                          <p:attrName>style.visibility</p:attrName>
                                        </p:attrNameLst>
                                      </p:cBhvr>
                                      <p:to>
                                        <p:strVal val="visible"/>
                                      </p:to>
                                    </p:set>
                                    <p:animEffect transition="in" filter="fade">
                                      <p:cBhvr>
                                        <p:cTn id="29" dur="1000"/>
                                        <p:tgtEl>
                                          <p:spTgt spid="17716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77163"/>
                                        </p:tgtEl>
                                        <p:attrNameLst>
                                          <p:attrName>style.visibility</p:attrName>
                                        </p:attrNameLst>
                                      </p:cBhvr>
                                      <p:to>
                                        <p:strVal val="visible"/>
                                      </p:to>
                                    </p:set>
                                    <p:animEffect transition="in" filter="wipe(left)">
                                      <p:cBhvr>
                                        <p:cTn id="34" dur="500"/>
                                        <p:tgtEl>
                                          <p:spTgt spid="177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7" grpId="0" animBg="1"/>
      <p:bldP spid="177158" grpId="0" animBg="1"/>
      <p:bldP spid="177159" grpId="0"/>
      <p:bldP spid="177160" grpId="0"/>
      <p:bldP spid="177161" grpId="0" animBg="1"/>
      <p:bldP spid="177162" grpId="0"/>
      <p:bldP spid="17716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62061" y="208330"/>
            <a:ext cx="9512147" cy="520805"/>
          </a:xfrm>
          <a:prstGeom prst="rect">
            <a:avLst/>
          </a:prstGeom>
          <a:solidFill>
            <a:srgbClr val="FFC000"/>
          </a:solidFill>
          <a:ln w="9525">
            <a:noFill/>
            <a:miter lim="800000"/>
            <a:headEnd/>
            <a:tailEnd/>
          </a:ln>
        </p:spPr>
        <p:txBody>
          <a:bodyPr lIns="104287" tIns="52144" rIns="104287" bIns="52144">
            <a:spAutoFit/>
          </a:bodyPr>
          <a:lstStyle/>
          <a:p>
            <a:pPr>
              <a:spcBef>
                <a:spcPct val="50000"/>
              </a:spcBef>
            </a:pPr>
            <a:r>
              <a:rPr lang="en-GB" sz="2700" b="1" dirty="0">
                <a:solidFill>
                  <a:srgbClr val="002060"/>
                </a:solidFill>
                <a:latin typeface="+mn-lt"/>
              </a:rPr>
              <a:t>Synthesise existing research on topic</a:t>
            </a:r>
          </a:p>
        </p:txBody>
      </p:sp>
      <p:sp>
        <p:nvSpPr>
          <p:cNvPr id="24579" name="Text Box 3"/>
          <p:cNvSpPr txBox="1">
            <a:spLocks noChangeArrowheads="1"/>
          </p:cNvSpPr>
          <p:nvPr/>
        </p:nvSpPr>
        <p:spPr bwMode="auto">
          <a:xfrm>
            <a:off x="462063" y="1001378"/>
            <a:ext cx="9595649" cy="5980761"/>
          </a:xfrm>
          <a:prstGeom prst="rect">
            <a:avLst/>
          </a:prstGeom>
          <a:noFill/>
          <a:ln w="9525">
            <a:noFill/>
            <a:miter lim="800000"/>
            <a:headEnd/>
            <a:tailEnd/>
          </a:ln>
        </p:spPr>
        <p:txBody>
          <a:bodyPr wrap="square" lIns="104287" tIns="52144" rIns="104287" bIns="52144">
            <a:spAutoFit/>
          </a:bodyPr>
          <a:lstStyle/>
          <a:p>
            <a:pPr>
              <a:lnSpc>
                <a:spcPct val="120000"/>
              </a:lnSpc>
              <a:spcBef>
                <a:spcPct val="50000"/>
              </a:spcBef>
            </a:pPr>
            <a:r>
              <a:rPr lang="en-NZ" sz="2300" b="1" dirty="0">
                <a:solidFill>
                  <a:srgbClr val="002060"/>
                </a:solidFill>
                <a:latin typeface="+mn-lt"/>
              </a:rPr>
              <a:t>Correlates of Burnout</a:t>
            </a:r>
          </a:p>
          <a:p>
            <a:pPr>
              <a:lnSpc>
                <a:spcPct val="120000"/>
              </a:lnSpc>
            </a:pPr>
            <a:r>
              <a:rPr lang="en-NZ" sz="2300" dirty="0">
                <a:solidFill>
                  <a:srgbClr val="002060"/>
                </a:solidFill>
                <a:latin typeface="+mn-lt"/>
              </a:rPr>
              <a:t>Correlates of burnout can be grouped into three major categories: individual (or personal), job, and organisational…</a:t>
            </a:r>
          </a:p>
          <a:p>
            <a:pPr>
              <a:lnSpc>
                <a:spcPct val="120000"/>
              </a:lnSpc>
              <a:spcBef>
                <a:spcPct val="50000"/>
              </a:spcBef>
            </a:pPr>
            <a:r>
              <a:rPr lang="en-NZ" sz="2300" b="1" i="1" dirty="0">
                <a:solidFill>
                  <a:srgbClr val="002060"/>
                </a:solidFill>
                <a:latin typeface="+mn-lt"/>
              </a:rPr>
              <a:t>Individual Level Correlates</a:t>
            </a:r>
          </a:p>
          <a:p>
            <a:pPr>
              <a:lnSpc>
                <a:spcPct val="120000"/>
              </a:lnSpc>
            </a:pPr>
            <a:r>
              <a:rPr lang="en-NZ" sz="2300" dirty="0">
                <a:solidFill>
                  <a:srgbClr val="002060"/>
                </a:solidFill>
                <a:latin typeface="+mn-lt"/>
              </a:rPr>
              <a:t>Demographic variables (such as gender and age) represent examples of variables studied at the individual level. Gender has been frequently investigated as a correlate of burnout, although findings for this variable are varied. Although there are some studies showing that burnout occurs more often among women than among men (Bussing &amp; </a:t>
            </a:r>
            <a:r>
              <a:rPr lang="en-NZ" sz="2300" dirty="0" err="1">
                <a:solidFill>
                  <a:srgbClr val="002060"/>
                </a:solidFill>
                <a:latin typeface="+mn-lt"/>
              </a:rPr>
              <a:t>Perrar</a:t>
            </a:r>
            <a:r>
              <a:rPr lang="en-NZ" sz="2300" dirty="0">
                <a:solidFill>
                  <a:srgbClr val="002060"/>
                </a:solidFill>
                <a:latin typeface="+mn-lt"/>
              </a:rPr>
              <a:t>, 1991; </a:t>
            </a:r>
            <a:r>
              <a:rPr lang="en-NZ" sz="2300" dirty="0" err="1">
                <a:solidFill>
                  <a:srgbClr val="002060"/>
                </a:solidFill>
                <a:latin typeface="+mn-lt"/>
              </a:rPr>
              <a:t>Maslach</a:t>
            </a:r>
            <a:r>
              <a:rPr lang="en-NZ" sz="2300" dirty="0">
                <a:solidFill>
                  <a:srgbClr val="002060"/>
                </a:solidFill>
                <a:latin typeface="+mn-lt"/>
              </a:rPr>
              <a:t> &amp; Jackson, 1998b; </a:t>
            </a:r>
            <a:r>
              <a:rPr lang="en-NZ" sz="2300" dirty="0" err="1">
                <a:solidFill>
                  <a:srgbClr val="002060"/>
                </a:solidFill>
                <a:latin typeface="+mn-lt"/>
              </a:rPr>
              <a:t>Poulin</a:t>
            </a:r>
            <a:r>
              <a:rPr lang="en-NZ" sz="2300" dirty="0">
                <a:solidFill>
                  <a:srgbClr val="002060"/>
                </a:solidFill>
                <a:latin typeface="+mn-lt"/>
              </a:rPr>
              <a:t> &amp; Walter, 1993a), the opposite is also found (Price &amp; Spence, 1994; Van Horn et al., 1997)…</a:t>
            </a:r>
          </a:p>
          <a:p>
            <a:pPr>
              <a:lnSpc>
                <a:spcPct val="120000"/>
              </a:lnSpc>
              <a:spcBef>
                <a:spcPct val="50000"/>
              </a:spcBef>
            </a:pPr>
            <a:r>
              <a:rPr lang="en-NZ" sz="2300" dirty="0">
                <a:solidFill>
                  <a:srgbClr val="002060"/>
                </a:solidFill>
                <a:latin typeface="+mn-lt"/>
              </a:rPr>
              <a:t>Age is the most consistent factor related to burnout (Birch et al., 1986; </a:t>
            </a:r>
            <a:r>
              <a:rPr lang="en-NZ" sz="2300" dirty="0" err="1">
                <a:solidFill>
                  <a:srgbClr val="002060"/>
                </a:solidFill>
                <a:latin typeface="+mn-lt"/>
              </a:rPr>
              <a:t>Mor</a:t>
            </a:r>
            <a:r>
              <a:rPr lang="en-NZ" sz="2300" dirty="0">
                <a:solidFill>
                  <a:srgbClr val="002060"/>
                </a:solidFill>
                <a:latin typeface="+mn-lt"/>
              </a:rPr>
              <a:t> &amp; </a:t>
            </a:r>
            <a:r>
              <a:rPr lang="en-NZ" sz="2300" dirty="0" err="1">
                <a:solidFill>
                  <a:srgbClr val="002060"/>
                </a:solidFill>
                <a:latin typeface="+mn-lt"/>
              </a:rPr>
              <a:t>Laliberte</a:t>
            </a:r>
            <a:r>
              <a:rPr lang="en-NZ" sz="2300" dirty="0">
                <a:solidFill>
                  <a:srgbClr val="002060"/>
                </a:solidFill>
                <a:latin typeface="+mn-lt"/>
              </a:rPr>
              <a:t>, 1984; Poulin &amp; Walter, 1993a)… </a:t>
            </a:r>
            <a:endParaRPr lang="en-GB" sz="2300" dirty="0">
              <a:solidFill>
                <a:srgbClr val="002060"/>
              </a:solidFill>
              <a:latin typeface="+mn-lt"/>
            </a:endParaRPr>
          </a:p>
        </p:txBody>
      </p:sp>
      <p:sp>
        <p:nvSpPr>
          <p:cNvPr id="24580" name="Text Box 4"/>
          <p:cNvSpPr txBox="1">
            <a:spLocks noChangeArrowheads="1"/>
          </p:cNvSpPr>
          <p:nvPr/>
        </p:nvSpPr>
        <p:spPr bwMode="auto">
          <a:xfrm>
            <a:off x="799794" y="6242854"/>
            <a:ext cx="9007403"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4581" name="Text Box 5"/>
          <p:cNvSpPr txBox="1">
            <a:spLocks noChangeArrowheads="1"/>
          </p:cNvSpPr>
          <p:nvPr/>
        </p:nvSpPr>
        <p:spPr bwMode="auto">
          <a:xfrm>
            <a:off x="714433" y="6242854"/>
            <a:ext cx="9343279"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7660" name="Text Box 12"/>
          <p:cNvSpPr txBox="1">
            <a:spLocks noChangeArrowheads="1"/>
          </p:cNvSpPr>
          <p:nvPr/>
        </p:nvSpPr>
        <p:spPr bwMode="auto">
          <a:xfrm>
            <a:off x="4082467" y="1001378"/>
            <a:ext cx="6311122" cy="413083"/>
          </a:xfrm>
          <a:prstGeom prst="rect">
            <a:avLst/>
          </a:prstGeom>
          <a:noFill/>
          <a:ln w="9525">
            <a:noFill/>
            <a:miter lim="800000"/>
            <a:headEnd/>
            <a:tailEnd/>
          </a:ln>
        </p:spPr>
        <p:txBody>
          <a:bodyPr lIns="104287" tIns="52144" rIns="104287" bIns="52144">
            <a:spAutoFit/>
          </a:bodyPr>
          <a:lstStyle/>
          <a:p>
            <a:pPr>
              <a:spcBef>
                <a:spcPct val="50000"/>
              </a:spcBef>
            </a:pPr>
            <a:r>
              <a:rPr lang="en-US" b="1" i="1" dirty="0">
                <a:solidFill>
                  <a:srgbClr val="FF0000"/>
                </a:solidFill>
              </a:rPr>
              <a:t>Introduce information before going into detail</a:t>
            </a:r>
          </a:p>
        </p:txBody>
      </p:sp>
      <p:sp>
        <p:nvSpPr>
          <p:cNvPr id="7" name="Text Box 12"/>
          <p:cNvSpPr txBox="1">
            <a:spLocks noChangeArrowheads="1"/>
          </p:cNvSpPr>
          <p:nvPr/>
        </p:nvSpPr>
        <p:spPr bwMode="auto">
          <a:xfrm>
            <a:off x="4082467" y="2377269"/>
            <a:ext cx="6311122" cy="413083"/>
          </a:xfrm>
          <a:prstGeom prst="rect">
            <a:avLst/>
          </a:prstGeom>
          <a:noFill/>
          <a:ln w="9525">
            <a:noFill/>
            <a:miter lim="800000"/>
            <a:headEnd/>
            <a:tailEnd/>
          </a:ln>
        </p:spPr>
        <p:txBody>
          <a:bodyPr lIns="104287" tIns="52144" rIns="104287" bIns="52144">
            <a:spAutoFit/>
          </a:bodyPr>
          <a:lstStyle/>
          <a:p>
            <a:pPr>
              <a:spcBef>
                <a:spcPct val="50000"/>
              </a:spcBef>
            </a:pPr>
            <a:r>
              <a:rPr lang="en-US" b="1" i="1" dirty="0">
                <a:solidFill>
                  <a:srgbClr val="FF0000"/>
                </a:solidFill>
              </a:rPr>
              <a:t>Your voice must guide the discussion</a:t>
            </a:r>
          </a:p>
        </p:txBody>
      </p:sp>
      <p:cxnSp>
        <p:nvCxnSpPr>
          <p:cNvPr id="9" name="Straight Connector 8"/>
          <p:cNvCxnSpPr/>
          <p:nvPr/>
        </p:nvCxnSpPr>
        <p:spPr>
          <a:xfrm>
            <a:off x="1347875" y="4571020"/>
            <a:ext cx="8208912" cy="0"/>
          </a:xfrm>
          <a:prstGeom prst="line">
            <a:avLst/>
          </a:prstGeom>
          <a:ln w="38100">
            <a:prstDash val="sysDash"/>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591791" y="4969558"/>
            <a:ext cx="4626344" cy="2"/>
          </a:xfrm>
          <a:prstGeom prst="line">
            <a:avLst/>
          </a:prstGeom>
          <a:ln w="38100">
            <a:prstDash val="sysDash"/>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5386568" y="5401606"/>
            <a:ext cx="3162108" cy="15785"/>
          </a:xfrm>
          <a:prstGeom prst="line">
            <a:avLst/>
          </a:prstGeom>
          <a:ln w="38100">
            <a:prstDash val="sysDash"/>
          </a:ln>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a:off x="591790" y="6449394"/>
            <a:ext cx="622869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303498" y="3745421"/>
            <a:ext cx="33531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62063" y="4177469"/>
            <a:ext cx="9094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91791" y="4573513"/>
            <a:ext cx="756085" cy="0"/>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 Box 4"/>
          <p:cNvSpPr txBox="1">
            <a:spLocks noChangeArrowheads="1"/>
          </p:cNvSpPr>
          <p:nvPr/>
        </p:nvSpPr>
        <p:spPr bwMode="auto">
          <a:xfrm>
            <a:off x="6215560" y="7066348"/>
            <a:ext cx="3917291" cy="320750"/>
          </a:xfrm>
          <a:prstGeom prst="rect">
            <a:avLst/>
          </a:prstGeom>
          <a:noFill/>
          <a:ln w="9525">
            <a:noFill/>
            <a:miter lim="800000"/>
            <a:headEnd/>
            <a:tailEnd/>
          </a:ln>
        </p:spPr>
        <p:txBody>
          <a:bodyPr wrap="square" lIns="104287" tIns="52144" rIns="104287" bIns="52144">
            <a:spAutoFit/>
          </a:bodyPr>
          <a:lstStyle/>
          <a:p>
            <a:pPr>
              <a:spcBef>
                <a:spcPct val="50000"/>
              </a:spcBef>
            </a:pPr>
            <a:r>
              <a:rPr lang="en-NZ" sz="1400" dirty="0"/>
              <a:t>(Adapted from Whitehead, 2001, pp. 38-39)</a:t>
            </a:r>
            <a:endParaRPr lang="en-GB" sz="1400" dirty="0"/>
          </a:p>
        </p:txBody>
      </p:sp>
    </p:spTree>
    <p:extLst>
      <p:ext uri="{BB962C8B-B14F-4D97-AF65-F5344CB8AC3E}">
        <p14:creationId xmlns:p14="http://schemas.microsoft.com/office/powerpoint/2010/main" val="383751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60"/>
                                        </p:tgtEl>
                                        <p:attrNameLst>
                                          <p:attrName>style.visibility</p:attrName>
                                        </p:attrNameLst>
                                      </p:cBhvr>
                                      <p:to>
                                        <p:strVal val="visible"/>
                                      </p:to>
                                    </p:set>
                                    <p:animEffect transition="in" filter="wipe(left)">
                                      <p:cBhvr>
                                        <p:cTn id="7" dur="500"/>
                                        <p:tgtEl>
                                          <p:spTgt spid="2766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par>
                                <p:cTn id="18" presetID="22" presetClass="entr" presetSubtype="8"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par>
                                <p:cTn id="21" presetID="22" presetClass="entr" presetSubtype="8"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par>
                                <p:cTn id="29" presetID="22" presetClass="entr" presetSubtype="8"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left)">
                                      <p:cBhvr>
                                        <p:cTn id="4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0"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906551" y="721086"/>
            <a:ext cx="8928992" cy="720860"/>
          </a:xfrm>
          <a:prstGeom prst="rect">
            <a:avLst/>
          </a:prstGeom>
          <a:noFill/>
          <a:ln w="9525">
            <a:noFill/>
            <a:miter lim="800000"/>
            <a:headEnd/>
            <a:tailEnd/>
          </a:ln>
        </p:spPr>
        <p:txBody>
          <a:bodyPr wrap="square" lIns="104287" tIns="52144" rIns="104287" bIns="52144">
            <a:spAutoFit/>
          </a:bodyPr>
          <a:lstStyle/>
          <a:p>
            <a:pPr algn="ctr">
              <a:spcBef>
                <a:spcPct val="50000"/>
              </a:spcBef>
            </a:pPr>
            <a:r>
              <a:rPr lang="en-NZ" sz="4000" b="1" dirty="0">
                <a:solidFill>
                  <a:srgbClr val="003164"/>
                </a:solidFill>
                <a:latin typeface="+mj-lt"/>
              </a:rPr>
              <a:t>Critiquing existing research  on the topic</a:t>
            </a:r>
            <a:endParaRPr lang="en-GB" sz="4000" b="1" dirty="0">
              <a:solidFill>
                <a:srgbClr val="003164"/>
              </a:solidFill>
              <a:latin typeface="+mj-lt"/>
            </a:endParaRPr>
          </a:p>
        </p:txBody>
      </p:sp>
      <p:sp>
        <p:nvSpPr>
          <p:cNvPr id="13315" name="Text Box 5"/>
          <p:cNvSpPr txBox="1">
            <a:spLocks noChangeArrowheads="1"/>
          </p:cNvSpPr>
          <p:nvPr/>
        </p:nvSpPr>
        <p:spPr bwMode="auto">
          <a:xfrm>
            <a:off x="1219173" y="2352888"/>
            <a:ext cx="8669674"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13316" name="Text Box 6"/>
          <p:cNvSpPr txBox="1">
            <a:spLocks noChangeArrowheads="1"/>
          </p:cNvSpPr>
          <p:nvPr/>
        </p:nvSpPr>
        <p:spPr bwMode="auto">
          <a:xfrm>
            <a:off x="1089711" y="1623992"/>
            <a:ext cx="8562672" cy="956481"/>
          </a:xfrm>
          <a:prstGeom prst="rect">
            <a:avLst/>
          </a:prstGeom>
          <a:noFill/>
          <a:ln w="9525">
            <a:noFill/>
            <a:miter lim="800000"/>
            <a:headEnd/>
            <a:tailEnd/>
          </a:ln>
        </p:spPr>
        <p:txBody>
          <a:bodyPr wrap="square" lIns="104287" tIns="52144" rIns="104287" bIns="52144">
            <a:spAutoFit/>
          </a:bodyPr>
          <a:lstStyle/>
          <a:p>
            <a:pPr>
              <a:spcBef>
                <a:spcPct val="50000"/>
              </a:spcBef>
            </a:pPr>
            <a:r>
              <a:rPr lang="en-NZ" sz="2700" i="1" dirty="0">
                <a:solidFill>
                  <a:srgbClr val="003164"/>
                </a:solidFill>
                <a:latin typeface="+mn-lt"/>
              </a:rPr>
              <a:t>What are the strengths and limitations of the existing research in </a:t>
            </a:r>
            <a:r>
              <a:rPr lang="en-NZ" sz="2700" b="1" i="1" dirty="0">
                <a:solidFill>
                  <a:srgbClr val="003164"/>
                </a:solidFill>
                <a:latin typeface="+mn-lt"/>
              </a:rPr>
              <a:t>relation to your topic</a:t>
            </a:r>
            <a:r>
              <a:rPr lang="en-NZ" sz="2700" i="1" dirty="0">
                <a:solidFill>
                  <a:srgbClr val="003164"/>
                </a:solidFill>
                <a:latin typeface="+mn-lt"/>
              </a:rPr>
              <a:t>?</a:t>
            </a:r>
            <a:endParaRPr lang="en-GB" sz="2700" i="1" dirty="0">
              <a:solidFill>
                <a:srgbClr val="003164"/>
              </a:solidFill>
              <a:latin typeface="+mn-lt"/>
            </a:endParaRPr>
          </a:p>
        </p:txBody>
      </p:sp>
      <p:sp>
        <p:nvSpPr>
          <p:cNvPr id="21513" name="Text Box 9"/>
          <p:cNvSpPr txBox="1">
            <a:spLocks noChangeArrowheads="1"/>
          </p:cNvSpPr>
          <p:nvPr/>
        </p:nvSpPr>
        <p:spPr bwMode="auto">
          <a:xfrm>
            <a:off x="1961260" y="2953334"/>
            <a:ext cx="6819574" cy="1751911"/>
          </a:xfrm>
          <a:prstGeom prst="rect">
            <a:avLst/>
          </a:prstGeom>
          <a:noFill/>
          <a:ln w="9525">
            <a:noFill/>
            <a:miter lim="800000"/>
            <a:headEnd/>
            <a:tailEnd/>
          </a:ln>
        </p:spPr>
        <p:txBody>
          <a:bodyPr lIns="104287" tIns="52144" rIns="104287" bIns="52144">
            <a:spAutoFit/>
          </a:bodyPr>
          <a:lstStyle/>
          <a:p>
            <a:pPr>
              <a:spcBef>
                <a:spcPct val="50000"/>
              </a:spcBef>
              <a:buFontTx/>
              <a:buChar char="•"/>
            </a:pPr>
            <a:r>
              <a:rPr lang="en-NZ" sz="2900" dirty="0">
                <a:solidFill>
                  <a:srgbClr val="003164"/>
                </a:solidFill>
                <a:latin typeface="+mn-lt"/>
              </a:rPr>
              <a:t>   Contributions to the topic area</a:t>
            </a:r>
          </a:p>
          <a:p>
            <a:pPr>
              <a:spcBef>
                <a:spcPts val="1200"/>
              </a:spcBef>
              <a:buFontTx/>
              <a:buChar char="•"/>
            </a:pPr>
            <a:r>
              <a:rPr lang="en-NZ" sz="2900" dirty="0">
                <a:solidFill>
                  <a:srgbClr val="003164"/>
                </a:solidFill>
                <a:latin typeface="+mn-lt"/>
              </a:rPr>
              <a:t>   Limitations in terms of the topic area</a:t>
            </a:r>
          </a:p>
          <a:p>
            <a:pPr>
              <a:spcBef>
                <a:spcPts val="1200"/>
              </a:spcBef>
              <a:buFontTx/>
              <a:buChar char="•"/>
            </a:pPr>
            <a:r>
              <a:rPr lang="en-NZ" sz="2900" dirty="0">
                <a:solidFill>
                  <a:srgbClr val="003164"/>
                </a:solidFill>
                <a:latin typeface="+mn-lt"/>
              </a:rPr>
              <a:t>   What are the gaps in the research?</a:t>
            </a:r>
            <a:endParaRPr lang="en-GB" sz="2900" dirty="0">
              <a:solidFill>
                <a:srgbClr val="003164"/>
              </a:solidFill>
              <a:latin typeface="+mn-lt"/>
            </a:endParaRPr>
          </a:p>
        </p:txBody>
      </p:sp>
      <p:sp>
        <p:nvSpPr>
          <p:cNvPr id="21515" name="Rectangle 11"/>
          <p:cNvSpPr>
            <a:spLocks noChangeArrowheads="1"/>
          </p:cNvSpPr>
          <p:nvPr/>
        </p:nvSpPr>
        <p:spPr bwMode="auto">
          <a:xfrm>
            <a:off x="1458376" y="5617630"/>
            <a:ext cx="7322459" cy="1044677"/>
          </a:xfrm>
          <a:prstGeom prst="rect">
            <a:avLst/>
          </a:prstGeom>
          <a:noFill/>
          <a:ln w="38100">
            <a:noFill/>
            <a:miter lim="800000"/>
            <a:headEnd/>
            <a:tailEnd/>
          </a:ln>
        </p:spPr>
        <p:txBody>
          <a:bodyPr lIns="104287" tIns="52144" rIns="104287" bIns="52144">
            <a:spAutoFit/>
          </a:bodyPr>
          <a:lstStyle/>
          <a:p>
            <a:pPr algn="ctr">
              <a:lnSpc>
                <a:spcPct val="110000"/>
              </a:lnSpc>
              <a:spcBef>
                <a:spcPct val="20000"/>
              </a:spcBef>
            </a:pPr>
            <a:r>
              <a:rPr lang="en-NZ" dirty="0">
                <a:solidFill>
                  <a:srgbClr val="003164"/>
                </a:solidFill>
              </a:rPr>
              <a:t> </a:t>
            </a:r>
            <a:r>
              <a:rPr lang="en-NZ" sz="2700" i="1" dirty="0">
                <a:solidFill>
                  <a:srgbClr val="003164"/>
                </a:solidFill>
              </a:rPr>
              <a:t>You’re constructing </a:t>
            </a:r>
            <a:r>
              <a:rPr lang="en-NZ" sz="2700" b="1" i="1" dirty="0">
                <a:solidFill>
                  <a:srgbClr val="003164"/>
                </a:solidFill>
              </a:rPr>
              <a:t>an argument</a:t>
            </a:r>
            <a:r>
              <a:rPr lang="en-NZ" sz="2700" i="1" dirty="0">
                <a:solidFill>
                  <a:srgbClr val="003164"/>
                </a:solidFill>
              </a:rPr>
              <a:t> about previous research on the topic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1000"/>
                                        <p:tgtEl>
                                          <p:spTgt spid="133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13"/>
                                        </p:tgtEl>
                                        <p:attrNameLst>
                                          <p:attrName>style.visibility</p:attrName>
                                        </p:attrNameLst>
                                      </p:cBhvr>
                                      <p:to>
                                        <p:strVal val="visible"/>
                                      </p:to>
                                    </p:set>
                                    <p:animEffect transition="in" filter="fade">
                                      <p:cBhvr>
                                        <p:cTn id="12" dur="1000"/>
                                        <p:tgtEl>
                                          <p:spTgt spid="215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15"/>
                                        </p:tgtEl>
                                        <p:attrNameLst>
                                          <p:attrName>style.visibility</p:attrName>
                                        </p:attrNameLst>
                                      </p:cBhvr>
                                      <p:to>
                                        <p:strVal val="visible"/>
                                      </p:to>
                                    </p:set>
                                    <p:animEffect transition="in" filter="wipe(left)">
                                      <p:cBhvr>
                                        <p:cTn id="17" dur="500"/>
                                        <p:tgtEl>
                                          <p:spTgt spid="21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21513" grpId="0"/>
      <p:bldP spid="2151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7216528" y="7037653"/>
            <a:ext cx="3113808" cy="351528"/>
          </a:xfrm>
          <a:prstGeom prst="rect">
            <a:avLst/>
          </a:prstGeom>
          <a:noFill/>
          <a:ln w="9525">
            <a:noFill/>
            <a:miter lim="800000"/>
            <a:headEnd/>
            <a:tailEnd/>
          </a:ln>
        </p:spPr>
        <p:txBody>
          <a:bodyPr wrap="square" lIns="104287" tIns="52144" rIns="104287" bIns="52144">
            <a:spAutoFit/>
          </a:bodyPr>
          <a:lstStyle/>
          <a:p>
            <a:pPr>
              <a:spcBef>
                <a:spcPct val="50000"/>
              </a:spcBef>
            </a:pPr>
            <a:r>
              <a:rPr lang="en-NZ" sz="1600" dirty="0">
                <a:solidFill>
                  <a:srgbClr val="003164"/>
                </a:solidFill>
              </a:rPr>
              <a:t>(Adapted from Hart, 1998)</a:t>
            </a:r>
          </a:p>
        </p:txBody>
      </p:sp>
      <p:sp>
        <p:nvSpPr>
          <p:cNvPr id="17411" name="Rectangle 3"/>
          <p:cNvSpPr>
            <a:spLocks noGrp="1" noChangeArrowheads="1"/>
          </p:cNvSpPr>
          <p:nvPr>
            <p:ph type="title"/>
          </p:nvPr>
        </p:nvSpPr>
        <p:spPr>
          <a:xfrm>
            <a:off x="835018" y="315096"/>
            <a:ext cx="9174414" cy="1349759"/>
          </a:xfrm>
          <a:solidFill>
            <a:srgbClr val="FFC000"/>
          </a:solidFill>
        </p:spPr>
        <p:txBody>
          <a:bodyPr/>
          <a:lstStyle/>
          <a:p>
            <a:pPr eaLnBrk="1" hangingPunct="1"/>
            <a:r>
              <a:rPr lang="en-NZ" sz="4100" b="1" dirty="0">
                <a:solidFill>
                  <a:srgbClr val="003164"/>
                </a:solidFill>
                <a:latin typeface="+mj-lt"/>
              </a:rPr>
              <a:t>Existing knowledge on your topic:     What do you include?</a:t>
            </a:r>
            <a:endParaRPr lang="en-GB" sz="4100" b="1" dirty="0">
              <a:solidFill>
                <a:srgbClr val="003164"/>
              </a:solidFill>
              <a:latin typeface="+mj-lt"/>
            </a:endParaRPr>
          </a:p>
        </p:txBody>
      </p:sp>
      <p:sp>
        <p:nvSpPr>
          <p:cNvPr id="22533" name="Text Box 5"/>
          <p:cNvSpPr txBox="1">
            <a:spLocks noChangeArrowheads="1"/>
          </p:cNvSpPr>
          <p:nvPr/>
        </p:nvSpPr>
        <p:spPr bwMode="auto">
          <a:xfrm>
            <a:off x="2397523" y="5766675"/>
            <a:ext cx="3366179" cy="520805"/>
          </a:xfrm>
          <a:prstGeom prst="rect">
            <a:avLst/>
          </a:prstGeom>
          <a:noFill/>
          <a:ln w="9525">
            <a:noFill/>
            <a:miter lim="800000"/>
            <a:headEnd/>
            <a:tailEnd/>
          </a:ln>
        </p:spPr>
        <p:txBody>
          <a:bodyPr lIns="104287" tIns="52144" rIns="104287" bIns="52144">
            <a:spAutoFit/>
          </a:bodyPr>
          <a:lstStyle/>
          <a:p>
            <a:pPr algn="ctr">
              <a:spcBef>
                <a:spcPct val="50000"/>
              </a:spcBef>
            </a:pPr>
            <a:r>
              <a:rPr lang="en-NZ" sz="2700" b="1" dirty="0">
                <a:solidFill>
                  <a:srgbClr val="003164"/>
                </a:solidFill>
                <a:latin typeface="+mn-lt"/>
              </a:rPr>
              <a:t>Trends in the research</a:t>
            </a:r>
            <a:endParaRPr lang="en-GB" sz="2700" b="1" dirty="0">
              <a:solidFill>
                <a:srgbClr val="003164"/>
              </a:solidFill>
              <a:latin typeface="+mn-lt"/>
            </a:endParaRPr>
          </a:p>
        </p:txBody>
      </p:sp>
      <p:sp>
        <p:nvSpPr>
          <p:cNvPr id="22534" name="Text Box 6"/>
          <p:cNvSpPr txBox="1">
            <a:spLocks noChangeArrowheads="1"/>
          </p:cNvSpPr>
          <p:nvPr/>
        </p:nvSpPr>
        <p:spPr bwMode="auto">
          <a:xfrm>
            <a:off x="5763700" y="1955488"/>
            <a:ext cx="3793087" cy="956481"/>
          </a:xfrm>
          <a:prstGeom prst="rect">
            <a:avLst/>
          </a:prstGeom>
          <a:noFill/>
          <a:ln w="9525">
            <a:noFill/>
            <a:miter lim="800000"/>
            <a:headEnd/>
            <a:tailEnd/>
          </a:ln>
        </p:spPr>
        <p:txBody>
          <a:bodyPr wrap="square" lIns="104287" tIns="52144" rIns="104287" bIns="52144">
            <a:spAutoFit/>
          </a:bodyPr>
          <a:lstStyle/>
          <a:p>
            <a:pPr algn="ctr">
              <a:spcBef>
                <a:spcPct val="50000"/>
              </a:spcBef>
            </a:pPr>
            <a:r>
              <a:rPr lang="en-NZ" sz="2700" b="1" dirty="0">
                <a:solidFill>
                  <a:srgbClr val="003164"/>
                </a:solidFill>
                <a:latin typeface="+mn-lt"/>
              </a:rPr>
              <a:t>Origins and definitions of the topic</a:t>
            </a:r>
            <a:endParaRPr lang="en-GB" sz="2700" b="1" dirty="0">
              <a:solidFill>
                <a:srgbClr val="003164"/>
              </a:solidFill>
              <a:latin typeface="+mn-lt"/>
            </a:endParaRPr>
          </a:p>
        </p:txBody>
      </p:sp>
      <p:sp>
        <p:nvSpPr>
          <p:cNvPr id="22535" name="Text Box 7"/>
          <p:cNvSpPr txBox="1">
            <a:spLocks noChangeArrowheads="1"/>
          </p:cNvSpPr>
          <p:nvPr/>
        </p:nvSpPr>
        <p:spPr bwMode="auto">
          <a:xfrm>
            <a:off x="6439163" y="4655005"/>
            <a:ext cx="3618550" cy="1351802"/>
          </a:xfrm>
          <a:prstGeom prst="rect">
            <a:avLst/>
          </a:prstGeom>
          <a:noFill/>
          <a:ln w="9525">
            <a:noFill/>
            <a:miter lim="800000"/>
            <a:headEnd/>
            <a:tailEnd/>
          </a:ln>
        </p:spPr>
        <p:txBody>
          <a:bodyPr lIns="104287" tIns="52144" rIns="104287" bIns="52144">
            <a:spAutoFit/>
          </a:bodyPr>
          <a:lstStyle/>
          <a:p>
            <a:pPr algn="ctr">
              <a:spcBef>
                <a:spcPct val="50000"/>
              </a:spcBef>
            </a:pPr>
            <a:r>
              <a:rPr lang="en-NZ" sz="2700" b="1" dirty="0">
                <a:solidFill>
                  <a:srgbClr val="003164"/>
                </a:solidFill>
                <a:latin typeface="+mn-lt"/>
              </a:rPr>
              <a:t>Main questions and problems that have been addressed </a:t>
            </a:r>
            <a:endParaRPr lang="en-GB" sz="2700" b="1" dirty="0">
              <a:solidFill>
                <a:srgbClr val="003164"/>
              </a:solidFill>
              <a:latin typeface="+mn-lt"/>
            </a:endParaRPr>
          </a:p>
        </p:txBody>
      </p:sp>
      <p:sp>
        <p:nvSpPr>
          <p:cNvPr id="22536" name="Text Box 8"/>
          <p:cNvSpPr txBox="1">
            <a:spLocks noChangeArrowheads="1"/>
          </p:cNvSpPr>
          <p:nvPr/>
        </p:nvSpPr>
        <p:spPr bwMode="auto">
          <a:xfrm>
            <a:off x="714435" y="4257605"/>
            <a:ext cx="2505650" cy="956481"/>
          </a:xfrm>
          <a:prstGeom prst="rect">
            <a:avLst/>
          </a:prstGeom>
          <a:noFill/>
          <a:ln w="9525">
            <a:noFill/>
            <a:miter lim="800000"/>
            <a:headEnd/>
            <a:tailEnd/>
          </a:ln>
        </p:spPr>
        <p:txBody>
          <a:bodyPr wrap="square" lIns="104287" tIns="52144" rIns="104287" bIns="52144">
            <a:spAutoFit/>
          </a:bodyPr>
          <a:lstStyle/>
          <a:p>
            <a:pPr algn="ctr">
              <a:spcBef>
                <a:spcPct val="50000"/>
              </a:spcBef>
            </a:pPr>
            <a:r>
              <a:rPr lang="en-NZ" sz="2700" b="1" dirty="0">
                <a:solidFill>
                  <a:srgbClr val="003164"/>
                </a:solidFill>
                <a:latin typeface="+mn-lt"/>
              </a:rPr>
              <a:t>Major issues and debates</a:t>
            </a:r>
            <a:endParaRPr lang="en-GB" sz="2700" b="1" dirty="0">
              <a:solidFill>
                <a:srgbClr val="003164"/>
              </a:solidFill>
              <a:latin typeface="+mn-lt"/>
            </a:endParaRPr>
          </a:p>
        </p:txBody>
      </p:sp>
      <p:sp>
        <p:nvSpPr>
          <p:cNvPr id="22537" name="Text Box 9"/>
          <p:cNvSpPr txBox="1">
            <a:spLocks noChangeArrowheads="1"/>
          </p:cNvSpPr>
          <p:nvPr/>
        </p:nvSpPr>
        <p:spPr bwMode="auto">
          <a:xfrm>
            <a:off x="7027409" y="3305246"/>
            <a:ext cx="2529378" cy="956481"/>
          </a:xfrm>
          <a:prstGeom prst="rect">
            <a:avLst/>
          </a:prstGeom>
          <a:noFill/>
          <a:ln w="9525">
            <a:noFill/>
            <a:miter lim="800000"/>
            <a:headEnd/>
            <a:tailEnd/>
          </a:ln>
        </p:spPr>
        <p:txBody>
          <a:bodyPr wrap="square" lIns="104287" tIns="52144" rIns="104287" bIns="52144">
            <a:spAutoFit/>
          </a:bodyPr>
          <a:lstStyle/>
          <a:p>
            <a:pPr algn="ctr">
              <a:spcBef>
                <a:spcPct val="50000"/>
              </a:spcBef>
            </a:pPr>
            <a:r>
              <a:rPr lang="en-NZ" sz="2700" b="1" dirty="0">
                <a:solidFill>
                  <a:srgbClr val="003164"/>
                </a:solidFill>
                <a:latin typeface="+mn-lt"/>
              </a:rPr>
              <a:t>Theories about the topic</a:t>
            </a:r>
            <a:endParaRPr lang="en-GB" sz="2700" b="1" dirty="0">
              <a:solidFill>
                <a:srgbClr val="003164"/>
              </a:solidFill>
              <a:latin typeface="+mn-lt"/>
            </a:endParaRPr>
          </a:p>
        </p:txBody>
      </p:sp>
      <p:sp>
        <p:nvSpPr>
          <p:cNvPr id="22538" name="Text Box 10"/>
          <p:cNvSpPr txBox="1">
            <a:spLocks noChangeArrowheads="1"/>
          </p:cNvSpPr>
          <p:nvPr/>
        </p:nvSpPr>
        <p:spPr bwMode="auto">
          <a:xfrm>
            <a:off x="293197" y="2431667"/>
            <a:ext cx="4123291" cy="948858"/>
          </a:xfrm>
          <a:prstGeom prst="rect">
            <a:avLst/>
          </a:prstGeom>
          <a:noFill/>
          <a:ln w="38100">
            <a:noFill/>
            <a:miter lim="800000"/>
            <a:headEnd/>
            <a:tailEnd/>
          </a:ln>
        </p:spPr>
        <p:txBody>
          <a:bodyPr lIns="104287" tIns="52144" rIns="104287" bIns="52144">
            <a:spAutoFit/>
          </a:bodyPr>
          <a:lstStyle/>
          <a:p>
            <a:pPr algn="ctr">
              <a:spcBef>
                <a:spcPct val="50000"/>
              </a:spcBef>
            </a:pPr>
            <a:r>
              <a:rPr lang="en-NZ" sz="2700" b="1" dirty="0">
                <a:solidFill>
                  <a:srgbClr val="003164"/>
                </a:solidFill>
                <a:latin typeface="+mn-lt"/>
              </a:rPr>
              <a:t>Critical evaluation of existing knowledge</a:t>
            </a:r>
            <a:endParaRPr lang="en-GB" sz="2700" b="1" dirty="0">
              <a:solidFill>
                <a:srgbClr val="003164"/>
              </a:solidFill>
              <a:latin typeface="+mn-lt"/>
            </a:endParaRPr>
          </a:p>
        </p:txBody>
      </p:sp>
      <p:sp>
        <p:nvSpPr>
          <p:cNvPr id="22539" name="Text Box 11"/>
          <p:cNvSpPr txBox="1">
            <a:spLocks noChangeArrowheads="1"/>
          </p:cNvSpPr>
          <p:nvPr/>
        </p:nvSpPr>
        <p:spPr bwMode="auto">
          <a:xfrm>
            <a:off x="3913604" y="3781425"/>
            <a:ext cx="2525561" cy="597749"/>
          </a:xfrm>
          <a:prstGeom prst="rect">
            <a:avLst/>
          </a:prstGeom>
          <a:noFill/>
          <a:ln w="28575">
            <a:solidFill>
              <a:srgbClr val="003164"/>
            </a:solidFill>
            <a:miter lim="800000"/>
            <a:headEnd/>
            <a:tailEnd/>
          </a:ln>
        </p:spPr>
        <p:txBody>
          <a:bodyPr lIns="104287" tIns="52144" rIns="104287" bIns="52144">
            <a:spAutoFit/>
          </a:bodyPr>
          <a:lstStyle/>
          <a:p>
            <a:pPr>
              <a:spcBef>
                <a:spcPct val="50000"/>
              </a:spcBef>
            </a:pPr>
            <a:r>
              <a:rPr lang="en-NZ" sz="3200" b="1" i="1" dirty="0">
                <a:solidFill>
                  <a:srgbClr val="003164"/>
                </a:solidFill>
              </a:rPr>
              <a:t>Your Topic</a:t>
            </a:r>
            <a:endParaRPr lang="en-GB" sz="3200" b="1" i="1" dirty="0">
              <a:solidFill>
                <a:srgbClr val="0031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fade">
                                      <p:cBhvr>
                                        <p:cTn id="7" dur="1000"/>
                                        <p:tgtEl>
                                          <p:spTgt spid="225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7"/>
                                        </p:tgtEl>
                                        <p:attrNameLst>
                                          <p:attrName>style.visibility</p:attrName>
                                        </p:attrNameLst>
                                      </p:cBhvr>
                                      <p:to>
                                        <p:strVal val="visible"/>
                                      </p:to>
                                    </p:set>
                                    <p:animEffect transition="in" filter="fade">
                                      <p:cBhvr>
                                        <p:cTn id="12" dur="1000"/>
                                        <p:tgtEl>
                                          <p:spTgt spid="225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5"/>
                                        </p:tgtEl>
                                        <p:attrNameLst>
                                          <p:attrName>style.visibility</p:attrName>
                                        </p:attrNameLst>
                                      </p:cBhvr>
                                      <p:to>
                                        <p:strVal val="visible"/>
                                      </p:to>
                                    </p:set>
                                    <p:animEffect transition="in" filter="fade">
                                      <p:cBhvr>
                                        <p:cTn id="17" dur="1000"/>
                                        <p:tgtEl>
                                          <p:spTgt spid="225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3"/>
                                        </p:tgtEl>
                                        <p:attrNameLst>
                                          <p:attrName>style.visibility</p:attrName>
                                        </p:attrNameLst>
                                      </p:cBhvr>
                                      <p:to>
                                        <p:strVal val="visible"/>
                                      </p:to>
                                    </p:set>
                                    <p:animEffect transition="in" filter="fade">
                                      <p:cBhvr>
                                        <p:cTn id="22" dur="1000"/>
                                        <p:tgtEl>
                                          <p:spTgt spid="225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536"/>
                                        </p:tgtEl>
                                        <p:attrNameLst>
                                          <p:attrName>style.visibility</p:attrName>
                                        </p:attrNameLst>
                                      </p:cBhvr>
                                      <p:to>
                                        <p:strVal val="visible"/>
                                      </p:to>
                                    </p:set>
                                    <p:animEffect transition="in" filter="fade">
                                      <p:cBhvr>
                                        <p:cTn id="27" dur="1000"/>
                                        <p:tgtEl>
                                          <p:spTgt spid="2253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538"/>
                                        </p:tgtEl>
                                        <p:attrNameLst>
                                          <p:attrName>style.visibility</p:attrName>
                                        </p:attrNameLst>
                                      </p:cBhvr>
                                      <p:to>
                                        <p:strVal val="visible"/>
                                      </p:to>
                                    </p:set>
                                    <p:animEffect transition="in" filter="fade">
                                      <p:cBhvr>
                                        <p:cTn id="32" dur="10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22534" grpId="0"/>
      <p:bldP spid="22535" grpId="0"/>
      <p:bldP spid="22536" grpId="0"/>
      <p:bldP spid="22537" grpId="0"/>
      <p:bldP spid="2253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3758" y="219677"/>
            <a:ext cx="10549173" cy="443861"/>
          </a:xfrm>
          <a:prstGeom prst="rect">
            <a:avLst/>
          </a:prstGeom>
          <a:noFill/>
          <a:ln w="9525">
            <a:noFill/>
            <a:miter lim="800000"/>
            <a:headEnd/>
            <a:tailEnd/>
          </a:ln>
        </p:spPr>
        <p:txBody>
          <a:bodyPr wrap="square" lIns="104287" tIns="52144" rIns="104287" bIns="52144">
            <a:spAutoFit/>
          </a:bodyPr>
          <a:lstStyle/>
          <a:p>
            <a:pPr>
              <a:spcBef>
                <a:spcPct val="20000"/>
              </a:spcBef>
            </a:pPr>
            <a:r>
              <a:rPr lang="en-NZ" sz="2200" b="1" dirty="0">
                <a:solidFill>
                  <a:srgbClr val="003164"/>
                </a:solidFill>
                <a:latin typeface="+mn-lt"/>
              </a:rPr>
              <a:t>Teacher Burnout: A Study of Occupational Stress and Burnout in New Zealand Schools </a:t>
            </a:r>
            <a:endParaRPr lang="en-GB" sz="2200" b="1" dirty="0">
              <a:solidFill>
                <a:srgbClr val="003164"/>
              </a:solidFill>
              <a:latin typeface="+mn-lt"/>
            </a:endParaRPr>
          </a:p>
        </p:txBody>
      </p:sp>
      <p:sp>
        <p:nvSpPr>
          <p:cNvPr id="34819" name="Line 3"/>
          <p:cNvSpPr>
            <a:spLocks noChangeShapeType="1"/>
          </p:cNvSpPr>
          <p:nvPr/>
        </p:nvSpPr>
        <p:spPr bwMode="auto">
          <a:xfrm>
            <a:off x="3720397" y="572827"/>
            <a:ext cx="2694427" cy="0"/>
          </a:xfrm>
          <a:prstGeom prst="line">
            <a:avLst/>
          </a:prstGeom>
          <a:noFill/>
          <a:ln w="28575">
            <a:solidFill>
              <a:schemeClr val="accent6"/>
            </a:solidFill>
            <a:round/>
            <a:headEnd/>
            <a:tailEnd/>
          </a:ln>
        </p:spPr>
        <p:txBody>
          <a:bodyPr lIns="104287" tIns="52144" rIns="104287" bIns="52144"/>
          <a:lstStyle/>
          <a:p>
            <a:endParaRPr lang="en-NZ"/>
          </a:p>
        </p:txBody>
      </p:sp>
      <p:sp>
        <p:nvSpPr>
          <p:cNvPr id="34820" name="Line 4"/>
          <p:cNvSpPr>
            <a:spLocks noChangeShapeType="1"/>
          </p:cNvSpPr>
          <p:nvPr/>
        </p:nvSpPr>
        <p:spPr bwMode="auto">
          <a:xfrm flipV="1">
            <a:off x="6589737" y="572828"/>
            <a:ext cx="914825" cy="1235"/>
          </a:xfrm>
          <a:prstGeom prst="line">
            <a:avLst/>
          </a:prstGeom>
          <a:noFill/>
          <a:ln w="28575">
            <a:solidFill>
              <a:schemeClr val="accent6"/>
            </a:solidFill>
            <a:round/>
            <a:headEnd/>
            <a:tailEnd/>
          </a:ln>
        </p:spPr>
        <p:txBody>
          <a:bodyPr lIns="104287" tIns="52144" rIns="104287" bIns="52144"/>
          <a:lstStyle/>
          <a:p>
            <a:endParaRPr lang="en-NZ"/>
          </a:p>
        </p:txBody>
      </p:sp>
      <p:sp>
        <p:nvSpPr>
          <p:cNvPr id="18437" name="Text Box 5"/>
          <p:cNvSpPr txBox="1">
            <a:spLocks noChangeArrowheads="1"/>
          </p:cNvSpPr>
          <p:nvPr/>
        </p:nvSpPr>
        <p:spPr bwMode="auto">
          <a:xfrm>
            <a:off x="462385" y="695891"/>
            <a:ext cx="9510289" cy="6944102"/>
          </a:xfrm>
          <a:prstGeom prst="rect">
            <a:avLst/>
          </a:prstGeom>
          <a:noFill/>
          <a:ln w="9525">
            <a:noFill/>
            <a:miter lim="800000"/>
            <a:headEnd/>
            <a:tailEnd/>
          </a:ln>
        </p:spPr>
        <p:txBody>
          <a:bodyPr lIns="104287" tIns="52144" rIns="104287" bIns="52144">
            <a:spAutoFit/>
          </a:bodyPr>
          <a:lstStyle/>
          <a:p>
            <a:pPr marL="391077" indent="-391077">
              <a:spcBef>
                <a:spcPct val="20000"/>
              </a:spcBef>
            </a:pPr>
            <a:r>
              <a:rPr lang="en-NZ" sz="2200" dirty="0">
                <a:solidFill>
                  <a:schemeClr val="tx2"/>
                </a:solidFill>
                <a:latin typeface="+mn-lt"/>
              </a:rPr>
              <a:t>2.1.    The Nature of Stress</a:t>
            </a:r>
          </a:p>
          <a:p>
            <a:pPr marL="391077" indent="-391077">
              <a:spcBef>
                <a:spcPct val="20000"/>
              </a:spcBef>
            </a:pPr>
            <a:r>
              <a:rPr lang="en-NZ" sz="2200" dirty="0">
                <a:solidFill>
                  <a:schemeClr val="tx2"/>
                </a:solidFill>
                <a:latin typeface="+mn-lt"/>
              </a:rPr>
              <a:t>2.2.    History of the Stress Concept</a:t>
            </a:r>
          </a:p>
          <a:p>
            <a:pPr marL="391077" indent="-391077">
              <a:spcBef>
                <a:spcPct val="20000"/>
              </a:spcBef>
            </a:pPr>
            <a:r>
              <a:rPr lang="en-NZ" sz="2200" dirty="0">
                <a:solidFill>
                  <a:schemeClr val="tx2"/>
                </a:solidFill>
                <a:latin typeface="+mn-lt"/>
              </a:rPr>
              <a:t>2.3.    Main Approaches to Definitions of Stress</a:t>
            </a:r>
          </a:p>
          <a:p>
            <a:pPr marL="391077" indent="-391077">
              <a:spcBef>
                <a:spcPct val="20000"/>
              </a:spcBef>
            </a:pPr>
            <a:r>
              <a:rPr lang="en-NZ" sz="2200" dirty="0">
                <a:solidFill>
                  <a:schemeClr val="tx2"/>
                </a:solidFill>
                <a:latin typeface="+mn-lt"/>
              </a:rPr>
              <a:t>2.4.    The Stimulus Based Definition</a:t>
            </a:r>
          </a:p>
          <a:p>
            <a:pPr marL="391077" indent="-391077">
              <a:spcBef>
                <a:spcPct val="20000"/>
              </a:spcBef>
            </a:pPr>
            <a:r>
              <a:rPr lang="en-NZ" sz="2200" dirty="0">
                <a:solidFill>
                  <a:schemeClr val="tx2"/>
                </a:solidFill>
                <a:latin typeface="+mn-lt"/>
              </a:rPr>
              <a:t>2.5.    The Response Based Definition</a:t>
            </a:r>
          </a:p>
          <a:p>
            <a:pPr marL="391077" indent="-391077">
              <a:spcBef>
                <a:spcPct val="20000"/>
              </a:spcBef>
            </a:pPr>
            <a:r>
              <a:rPr lang="en-NZ" sz="2200" dirty="0">
                <a:solidFill>
                  <a:schemeClr val="tx2"/>
                </a:solidFill>
                <a:latin typeface="+mn-lt"/>
              </a:rPr>
              <a:t>2.6.    Summary of Response and Stimulus  Approaches</a:t>
            </a:r>
          </a:p>
          <a:p>
            <a:pPr marL="391077" indent="-391077">
              <a:spcBef>
                <a:spcPct val="20000"/>
              </a:spcBef>
            </a:pPr>
            <a:r>
              <a:rPr lang="en-NZ" sz="2200" dirty="0">
                <a:solidFill>
                  <a:schemeClr val="tx2"/>
                </a:solidFill>
                <a:latin typeface="+mn-lt"/>
              </a:rPr>
              <a:t>2.7.    The Transactional or Interactional Definition of Stress</a:t>
            </a:r>
          </a:p>
          <a:p>
            <a:pPr marL="391077" indent="-391077">
              <a:spcBef>
                <a:spcPct val="20000"/>
              </a:spcBef>
            </a:pPr>
            <a:r>
              <a:rPr lang="en-NZ" sz="2200" dirty="0">
                <a:solidFill>
                  <a:schemeClr val="tx2"/>
                </a:solidFill>
                <a:latin typeface="+mn-lt"/>
              </a:rPr>
              <a:t>2.8.    The Burnout Concept</a:t>
            </a:r>
          </a:p>
          <a:p>
            <a:pPr marL="391077" indent="-391077">
              <a:spcBef>
                <a:spcPct val="20000"/>
              </a:spcBef>
            </a:pPr>
            <a:r>
              <a:rPr lang="en-NZ" sz="2200" dirty="0">
                <a:solidFill>
                  <a:schemeClr val="tx2"/>
                </a:solidFill>
                <a:latin typeface="+mn-lt"/>
              </a:rPr>
              <a:t>2.9.    Defining Burnout</a:t>
            </a:r>
          </a:p>
          <a:p>
            <a:pPr marL="391077" indent="-391077">
              <a:spcBef>
                <a:spcPct val="20000"/>
              </a:spcBef>
            </a:pPr>
            <a:r>
              <a:rPr lang="en-NZ" sz="2200" dirty="0">
                <a:solidFill>
                  <a:schemeClr val="tx2"/>
                </a:solidFill>
                <a:latin typeface="+mn-lt"/>
              </a:rPr>
              <a:t>2.10.  </a:t>
            </a:r>
            <a:r>
              <a:rPr lang="en-NZ" sz="2200" dirty="0" err="1">
                <a:solidFill>
                  <a:schemeClr val="tx2"/>
                </a:solidFill>
                <a:latin typeface="+mn-lt"/>
              </a:rPr>
              <a:t>Cherniss’s</a:t>
            </a:r>
            <a:r>
              <a:rPr lang="en-NZ" sz="2200" dirty="0">
                <a:solidFill>
                  <a:schemeClr val="tx2"/>
                </a:solidFill>
                <a:latin typeface="+mn-lt"/>
              </a:rPr>
              <a:t> Model of Burnout </a:t>
            </a:r>
          </a:p>
          <a:p>
            <a:pPr marL="391077" indent="-391077">
              <a:spcBef>
                <a:spcPct val="20000"/>
              </a:spcBef>
            </a:pPr>
            <a:r>
              <a:rPr lang="en-NZ" sz="2200" dirty="0">
                <a:solidFill>
                  <a:schemeClr val="tx2"/>
                </a:solidFill>
                <a:latin typeface="+mn-lt"/>
              </a:rPr>
              <a:t>2.11.  </a:t>
            </a:r>
            <a:r>
              <a:rPr lang="en-NZ" sz="2200" dirty="0" err="1">
                <a:solidFill>
                  <a:schemeClr val="tx2"/>
                </a:solidFill>
                <a:latin typeface="+mn-lt"/>
              </a:rPr>
              <a:t>Golebiewski’s</a:t>
            </a:r>
            <a:r>
              <a:rPr lang="en-NZ" sz="2200" dirty="0">
                <a:solidFill>
                  <a:schemeClr val="tx2"/>
                </a:solidFill>
                <a:latin typeface="+mn-lt"/>
              </a:rPr>
              <a:t> Model of Burnout</a:t>
            </a:r>
          </a:p>
          <a:p>
            <a:pPr marL="391077" indent="-391077">
              <a:spcBef>
                <a:spcPct val="20000"/>
              </a:spcBef>
            </a:pPr>
            <a:r>
              <a:rPr lang="en-NZ" sz="2200" dirty="0">
                <a:solidFill>
                  <a:schemeClr val="tx2"/>
                </a:solidFill>
                <a:latin typeface="+mn-lt"/>
              </a:rPr>
              <a:t>2.12.  Conservation of Resources (COR) Theory</a:t>
            </a:r>
          </a:p>
          <a:p>
            <a:pPr marL="391077" indent="-391077">
              <a:spcBef>
                <a:spcPct val="20000"/>
              </a:spcBef>
            </a:pPr>
            <a:r>
              <a:rPr lang="en-NZ" sz="2200" dirty="0">
                <a:solidFill>
                  <a:schemeClr val="tx2"/>
                </a:solidFill>
                <a:latin typeface="+mn-lt"/>
              </a:rPr>
              <a:t>2.13.  Conceptual Framework</a:t>
            </a:r>
          </a:p>
          <a:p>
            <a:pPr marL="391077" indent="-391077">
              <a:spcBef>
                <a:spcPct val="20000"/>
              </a:spcBef>
            </a:pPr>
            <a:r>
              <a:rPr lang="en-NZ" sz="2200" dirty="0">
                <a:solidFill>
                  <a:schemeClr val="tx2"/>
                </a:solidFill>
                <a:latin typeface="+mn-lt"/>
              </a:rPr>
              <a:t>2.14.  Measurement of  Burnout</a:t>
            </a:r>
          </a:p>
          <a:p>
            <a:pPr marL="391077" indent="-391077">
              <a:spcBef>
                <a:spcPct val="20000"/>
              </a:spcBef>
            </a:pPr>
            <a:r>
              <a:rPr lang="en-NZ" sz="2200" dirty="0">
                <a:solidFill>
                  <a:schemeClr val="tx2"/>
                </a:solidFill>
                <a:latin typeface="+mn-lt"/>
              </a:rPr>
              <a:t>2.15.  Correlates of Burnout </a:t>
            </a:r>
          </a:p>
          <a:p>
            <a:pPr marL="391077" indent="-391077">
              <a:spcBef>
                <a:spcPct val="20000"/>
              </a:spcBef>
            </a:pPr>
            <a:r>
              <a:rPr lang="en-NZ" sz="2200" dirty="0">
                <a:solidFill>
                  <a:schemeClr val="tx2"/>
                </a:solidFill>
                <a:latin typeface="+mn-lt"/>
              </a:rPr>
              <a:t>2.16.  Studies on Teacher Stress and Burnout  </a:t>
            </a:r>
          </a:p>
          <a:p>
            <a:pPr marL="391077" indent="-391077">
              <a:spcBef>
                <a:spcPct val="20000"/>
              </a:spcBef>
            </a:pPr>
            <a:r>
              <a:rPr lang="en-NZ" sz="2200" dirty="0">
                <a:solidFill>
                  <a:schemeClr val="tx2"/>
                </a:solidFill>
                <a:latin typeface="+mn-lt"/>
              </a:rPr>
              <a:t>2.17.  Conclusion      </a:t>
            </a:r>
            <a:endParaRPr lang="en-GB" sz="2200" dirty="0">
              <a:solidFill>
                <a:schemeClr val="tx2"/>
              </a:solidFill>
              <a:latin typeface="+mn-lt"/>
            </a:endParaRPr>
          </a:p>
        </p:txBody>
      </p:sp>
      <p:sp>
        <p:nvSpPr>
          <p:cNvPr id="34826" name="AutoShape 10"/>
          <p:cNvSpPr>
            <a:spLocks/>
          </p:cNvSpPr>
          <p:nvPr/>
        </p:nvSpPr>
        <p:spPr bwMode="auto">
          <a:xfrm>
            <a:off x="7363557" y="901105"/>
            <a:ext cx="690043" cy="2601965"/>
          </a:xfrm>
          <a:prstGeom prst="rightBracket">
            <a:avLst>
              <a:gd name="adj" fmla="val 15197"/>
            </a:avLst>
          </a:prstGeom>
          <a:noFill/>
          <a:ln w="28575">
            <a:solidFill>
              <a:srgbClr val="FF9900"/>
            </a:solidFill>
            <a:round/>
            <a:headEnd/>
            <a:tailEnd/>
          </a:ln>
        </p:spPr>
        <p:txBody>
          <a:bodyPr wrap="none" lIns="104287" tIns="52144" rIns="104287" bIns="52144" anchor="ctr"/>
          <a:lstStyle/>
          <a:p>
            <a:endParaRPr lang="en-NZ">
              <a:solidFill>
                <a:srgbClr val="FF9900"/>
              </a:solidFill>
            </a:endParaRPr>
          </a:p>
        </p:txBody>
      </p:sp>
      <p:sp>
        <p:nvSpPr>
          <p:cNvPr id="34827" name="Text Box 11"/>
          <p:cNvSpPr txBox="1">
            <a:spLocks noChangeArrowheads="1"/>
          </p:cNvSpPr>
          <p:nvPr/>
        </p:nvSpPr>
        <p:spPr bwMode="auto">
          <a:xfrm>
            <a:off x="8541956" y="1681283"/>
            <a:ext cx="1430719" cy="520805"/>
          </a:xfrm>
          <a:prstGeom prst="rect">
            <a:avLst/>
          </a:prstGeom>
          <a:solidFill>
            <a:srgbClr val="FFC000"/>
          </a:solidFill>
          <a:ln w="9525">
            <a:noFill/>
            <a:miter lim="800000"/>
            <a:headEnd/>
            <a:tailEnd/>
          </a:ln>
        </p:spPr>
        <p:txBody>
          <a:bodyPr lIns="104287" tIns="52144" rIns="104287" bIns="52144">
            <a:spAutoFit/>
          </a:bodyPr>
          <a:lstStyle/>
          <a:p>
            <a:pPr algn="ctr">
              <a:spcBef>
                <a:spcPct val="50000"/>
              </a:spcBef>
            </a:pPr>
            <a:r>
              <a:rPr lang="en-NZ" sz="2700" b="1" dirty="0">
                <a:solidFill>
                  <a:srgbClr val="003164"/>
                </a:solidFill>
              </a:rPr>
              <a:t>Stress</a:t>
            </a:r>
            <a:endParaRPr lang="en-GB" sz="2700" b="1" dirty="0">
              <a:solidFill>
                <a:srgbClr val="003164"/>
              </a:solidFill>
            </a:endParaRPr>
          </a:p>
        </p:txBody>
      </p:sp>
      <p:sp>
        <p:nvSpPr>
          <p:cNvPr id="34828" name="AutoShape 12"/>
          <p:cNvSpPr>
            <a:spLocks/>
          </p:cNvSpPr>
          <p:nvPr/>
        </p:nvSpPr>
        <p:spPr bwMode="auto">
          <a:xfrm>
            <a:off x="7363557" y="3914590"/>
            <a:ext cx="690043" cy="2541958"/>
          </a:xfrm>
          <a:prstGeom prst="rightBracket">
            <a:avLst>
              <a:gd name="adj" fmla="val 15694"/>
            </a:avLst>
          </a:prstGeom>
          <a:noFill/>
          <a:ln w="28575">
            <a:solidFill>
              <a:schemeClr val="accent6"/>
            </a:solidFill>
            <a:round/>
            <a:headEnd/>
            <a:tailEnd/>
          </a:ln>
        </p:spPr>
        <p:txBody>
          <a:bodyPr wrap="none" lIns="104287" tIns="52144" rIns="104287" bIns="52144" anchor="ctr"/>
          <a:lstStyle/>
          <a:p>
            <a:endParaRPr lang="en-NZ" dirty="0">
              <a:solidFill>
                <a:srgbClr val="FFC000"/>
              </a:solidFill>
            </a:endParaRPr>
          </a:p>
        </p:txBody>
      </p:sp>
      <p:sp>
        <p:nvSpPr>
          <p:cNvPr id="34829" name="Text Box 13"/>
          <p:cNvSpPr txBox="1">
            <a:spLocks noChangeArrowheads="1"/>
          </p:cNvSpPr>
          <p:nvPr/>
        </p:nvSpPr>
        <p:spPr bwMode="auto">
          <a:xfrm>
            <a:off x="8415770" y="4733784"/>
            <a:ext cx="1683089" cy="520805"/>
          </a:xfrm>
          <a:prstGeom prst="rect">
            <a:avLst/>
          </a:prstGeom>
          <a:solidFill>
            <a:srgbClr val="FFC000"/>
          </a:solidFill>
          <a:ln w="9525">
            <a:noFill/>
            <a:miter lim="800000"/>
            <a:headEnd/>
            <a:tailEnd/>
          </a:ln>
        </p:spPr>
        <p:txBody>
          <a:bodyPr lIns="104287" tIns="52144" rIns="104287" bIns="52144">
            <a:spAutoFit/>
          </a:bodyPr>
          <a:lstStyle/>
          <a:p>
            <a:pPr algn="ctr">
              <a:spcBef>
                <a:spcPct val="50000"/>
              </a:spcBef>
            </a:pPr>
            <a:r>
              <a:rPr lang="en-NZ" sz="2700" b="1" dirty="0">
                <a:solidFill>
                  <a:srgbClr val="003164"/>
                </a:solidFill>
              </a:rPr>
              <a:t>Burnout</a:t>
            </a:r>
            <a:endParaRPr lang="en-GB" sz="2700" b="1" dirty="0">
              <a:solidFill>
                <a:srgbClr val="003164"/>
              </a:solidFill>
            </a:endParaRPr>
          </a:p>
        </p:txBody>
      </p:sp>
      <p:sp>
        <p:nvSpPr>
          <p:cNvPr id="34830" name="Text Box 14"/>
          <p:cNvSpPr txBox="1">
            <a:spLocks noChangeArrowheads="1"/>
          </p:cNvSpPr>
          <p:nvPr/>
        </p:nvSpPr>
        <p:spPr bwMode="auto">
          <a:xfrm>
            <a:off x="6775040" y="6561474"/>
            <a:ext cx="3535044" cy="520805"/>
          </a:xfrm>
          <a:prstGeom prst="rect">
            <a:avLst/>
          </a:prstGeom>
          <a:solidFill>
            <a:srgbClr val="FFC000"/>
          </a:solidFill>
          <a:ln w="9525">
            <a:noFill/>
            <a:miter lim="800000"/>
            <a:headEnd/>
            <a:tailEnd/>
          </a:ln>
        </p:spPr>
        <p:txBody>
          <a:bodyPr lIns="104287" tIns="52144" rIns="104287" bIns="52144">
            <a:spAutoFit/>
          </a:bodyPr>
          <a:lstStyle/>
          <a:p>
            <a:pPr algn="ctr">
              <a:spcBef>
                <a:spcPct val="50000"/>
              </a:spcBef>
            </a:pPr>
            <a:r>
              <a:rPr lang="en-NZ" sz="2700" b="1" dirty="0">
                <a:solidFill>
                  <a:srgbClr val="003164"/>
                </a:solidFill>
              </a:rPr>
              <a:t>Stress and Burnout</a:t>
            </a:r>
            <a:endParaRPr lang="en-GB" sz="2700" b="1" dirty="0">
              <a:solidFill>
                <a:srgbClr val="0031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wipe(left)">
                                      <p:cBhvr>
                                        <p:cTn id="7" dur="500"/>
                                        <p:tgtEl>
                                          <p:spTgt spid="348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wipe(left)">
                                      <p:cBhvr>
                                        <p:cTn id="12" dur="500"/>
                                        <p:tgtEl>
                                          <p:spTgt spid="348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4826"/>
                                        </p:tgtEl>
                                        <p:attrNameLst>
                                          <p:attrName>style.visibility</p:attrName>
                                        </p:attrNameLst>
                                      </p:cBhvr>
                                      <p:to>
                                        <p:strVal val="visible"/>
                                      </p:to>
                                    </p:set>
                                    <p:animEffect transition="in" filter="wipe(up)">
                                      <p:cBhvr>
                                        <p:cTn id="17" dur="1000"/>
                                        <p:tgtEl>
                                          <p:spTgt spid="34826"/>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4827"/>
                                        </p:tgtEl>
                                        <p:attrNameLst>
                                          <p:attrName>style.visibility</p:attrName>
                                        </p:attrNameLst>
                                      </p:cBhvr>
                                      <p:to>
                                        <p:strVal val="visible"/>
                                      </p:to>
                                    </p:set>
                                    <p:animEffect transition="in" filter="fade">
                                      <p:cBhvr>
                                        <p:cTn id="21" dur="1000"/>
                                        <p:tgtEl>
                                          <p:spTgt spid="3482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4828"/>
                                        </p:tgtEl>
                                        <p:attrNameLst>
                                          <p:attrName>style.visibility</p:attrName>
                                        </p:attrNameLst>
                                      </p:cBhvr>
                                      <p:to>
                                        <p:strVal val="visible"/>
                                      </p:to>
                                    </p:set>
                                    <p:animEffect transition="in" filter="wipe(up)">
                                      <p:cBhvr>
                                        <p:cTn id="26" dur="1000"/>
                                        <p:tgtEl>
                                          <p:spTgt spid="3482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4829"/>
                                        </p:tgtEl>
                                        <p:attrNameLst>
                                          <p:attrName>style.visibility</p:attrName>
                                        </p:attrNameLst>
                                      </p:cBhvr>
                                      <p:to>
                                        <p:strVal val="visible"/>
                                      </p:to>
                                    </p:set>
                                    <p:animEffect transition="in" filter="fade">
                                      <p:cBhvr>
                                        <p:cTn id="30" dur="1000"/>
                                        <p:tgtEl>
                                          <p:spTgt spid="3482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4830"/>
                                        </p:tgtEl>
                                        <p:attrNameLst>
                                          <p:attrName>style.visibility</p:attrName>
                                        </p:attrNameLst>
                                      </p:cBhvr>
                                      <p:to>
                                        <p:strVal val="visible"/>
                                      </p:to>
                                    </p:set>
                                    <p:animEffect transition="in" filter="fade">
                                      <p:cBhvr>
                                        <p:cTn id="35" dur="500"/>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p:bldP spid="34820" grpId="0" animBg="1"/>
      <p:bldP spid="34826" grpId="0" animBg="1"/>
      <p:bldP spid="34827" grpId="0" animBg="1"/>
      <p:bldP spid="34828" grpId="0" animBg="1"/>
      <p:bldP spid="34829" grpId="0" animBg="1"/>
      <p:bldP spid="34830"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209691" y="208329"/>
            <a:ext cx="10016887" cy="446418"/>
          </a:xfrm>
          <a:solidFill>
            <a:srgbClr val="FFC000"/>
          </a:solidFill>
        </p:spPr>
        <p:txBody>
          <a:bodyPr/>
          <a:lstStyle/>
          <a:p>
            <a:pPr algn="l" eaLnBrk="1" hangingPunct="1"/>
            <a:r>
              <a:rPr lang="en-NZ" sz="2700" b="1" dirty="0">
                <a:solidFill>
                  <a:srgbClr val="003164"/>
                </a:solidFill>
                <a:latin typeface="+mn-lt"/>
              </a:rPr>
              <a:t>Origins and definitions of the topic</a:t>
            </a:r>
            <a:endParaRPr lang="en-GB" sz="2700" b="1" dirty="0">
              <a:solidFill>
                <a:srgbClr val="003164"/>
              </a:solidFill>
              <a:latin typeface="+mn-lt"/>
            </a:endParaRPr>
          </a:p>
        </p:txBody>
      </p:sp>
      <p:sp>
        <p:nvSpPr>
          <p:cNvPr id="19459" name="Text Box 3"/>
          <p:cNvSpPr txBox="1">
            <a:spLocks noChangeArrowheads="1"/>
          </p:cNvSpPr>
          <p:nvPr/>
        </p:nvSpPr>
        <p:spPr bwMode="auto">
          <a:xfrm>
            <a:off x="1991522" y="835066"/>
            <a:ext cx="8235056" cy="6771747"/>
          </a:xfrm>
          <a:prstGeom prst="rect">
            <a:avLst/>
          </a:prstGeom>
          <a:noFill/>
          <a:ln w="38100">
            <a:noFill/>
            <a:miter lim="800000"/>
            <a:headEnd/>
            <a:tailEnd/>
          </a:ln>
        </p:spPr>
        <p:txBody>
          <a:bodyPr wrap="square" lIns="104287" tIns="52144" rIns="104287" bIns="52144">
            <a:spAutoFit/>
          </a:bodyPr>
          <a:lstStyle/>
          <a:p>
            <a:pPr>
              <a:lnSpc>
                <a:spcPct val="130000"/>
              </a:lnSpc>
              <a:spcBef>
                <a:spcPct val="50000"/>
              </a:spcBef>
            </a:pPr>
            <a:r>
              <a:rPr lang="en-NZ" sz="2100" u="sng" dirty="0"/>
              <a:t>Example</a:t>
            </a:r>
            <a:r>
              <a:rPr lang="en-NZ" sz="2100" dirty="0"/>
              <a:t>:</a:t>
            </a:r>
          </a:p>
          <a:p>
            <a:pPr>
              <a:lnSpc>
                <a:spcPct val="130000"/>
              </a:lnSpc>
              <a:spcBef>
                <a:spcPct val="10000"/>
              </a:spcBef>
            </a:pPr>
            <a:r>
              <a:rPr lang="en-NZ" sz="2100" dirty="0"/>
              <a:t>In order to study stress in teachers, a clear understanding of what is meant by the term ‘stress’ is needed…The word stress has become a word commonly used in a variety of settings, with different meanings attached to the situation in which it is used. </a:t>
            </a:r>
            <a:r>
              <a:rPr lang="en-NZ" sz="2100" dirty="0" err="1"/>
              <a:t>Selye</a:t>
            </a:r>
            <a:r>
              <a:rPr lang="en-NZ" sz="2100" dirty="0"/>
              <a:t> (1956), one of the pioneers in the field…  </a:t>
            </a:r>
          </a:p>
          <a:p>
            <a:pPr>
              <a:lnSpc>
                <a:spcPct val="130000"/>
              </a:lnSpc>
            </a:pPr>
            <a:r>
              <a:rPr lang="en-NZ" sz="2100" dirty="0"/>
              <a:t>    There are, however, three general perspectives which have been identified. One is that stress is the result of something outside of the individual, i.e., external factors are the cause of  stress; the second is that stress is internal, it is what  goes on inside the individual as they interpret or react to what is going on around them (Gold &amp; Roth, 1993); and the third major perspective is the transactional view of Lazarus and colleagues which focuses on the cognitive processes and emotional reactions of individuals to stress in their environment (Lazarus, 1978)      </a:t>
            </a:r>
          </a:p>
          <a:p>
            <a:pPr>
              <a:lnSpc>
                <a:spcPct val="120000"/>
              </a:lnSpc>
            </a:pPr>
            <a:r>
              <a:rPr lang="en-NZ" sz="1800" b="1" dirty="0"/>
              <a:t>    </a:t>
            </a:r>
            <a:endParaRPr lang="en-GB" sz="1800" b="1" dirty="0"/>
          </a:p>
        </p:txBody>
      </p:sp>
      <p:sp>
        <p:nvSpPr>
          <p:cNvPr id="19460" name="Text Box 4"/>
          <p:cNvSpPr txBox="1">
            <a:spLocks noChangeArrowheads="1"/>
          </p:cNvSpPr>
          <p:nvPr/>
        </p:nvSpPr>
        <p:spPr bwMode="auto">
          <a:xfrm>
            <a:off x="5596691" y="7226723"/>
            <a:ext cx="4882258" cy="320750"/>
          </a:xfrm>
          <a:prstGeom prst="rect">
            <a:avLst/>
          </a:prstGeom>
          <a:noFill/>
          <a:ln w="9525">
            <a:noFill/>
            <a:miter lim="800000"/>
            <a:headEnd/>
            <a:tailEnd/>
          </a:ln>
        </p:spPr>
        <p:txBody>
          <a:bodyPr lIns="104287" tIns="52144" rIns="104287" bIns="52144">
            <a:spAutoFit/>
          </a:bodyPr>
          <a:lstStyle/>
          <a:p>
            <a:pPr>
              <a:spcBef>
                <a:spcPct val="50000"/>
              </a:spcBef>
            </a:pPr>
            <a:r>
              <a:rPr lang="en-NZ" sz="1400" dirty="0"/>
              <a:t>(Adapted from Whitehead, 2001, pp. 12-16)</a:t>
            </a:r>
            <a:endParaRPr lang="en-GB" sz="1400" dirty="0"/>
          </a:p>
        </p:txBody>
      </p:sp>
      <p:sp>
        <p:nvSpPr>
          <p:cNvPr id="23557" name="Line 5"/>
          <p:cNvSpPr>
            <a:spLocks noChangeShapeType="1"/>
          </p:cNvSpPr>
          <p:nvPr/>
        </p:nvSpPr>
        <p:spPr bwMode="auto">
          <a:xfrm>
            <a:off x="2017189" y="3437467"/>
            <a:ext cx="3460105" cy="0"/>
          </a:xfrm>
          <a:prstGeom prst="line">
            <a:avLst/>
          </a:prstGeom>
          <a:noFill/>
          <a:ln w="38100">
            <a:solidFill>
              <a:srgbClr val="FF0000"/>
            </a:solidFill>
            <a:round/>
            <a:headEnd/>
            <a:tailEnd/>
          </a:ln>
        </p:spPr>
        <p:txBody>
          <a:bodyPr lIns="104287" tIns="52144" rIns="104287" bIns="52144"/>
          <a:lstStyle/>
          <a:p>
            <a:endParaRPr lang="en-NZ"/>
          </a:p>
        </p:txBody>
      </p:sp>
      <p:sp>
        <p:nvSpPr>
          <p:cNvPr id="23558" name="Line 6"/>
          <p:cNvSpPr>
            <a:spLocks noChangeShapeType="1"/>
          </p:cNvSpPr>
          <p:nvPr/>
        </p:nvSpPr>
        <p:spPr bwMode="auto">
          <a:xfrm>
            <a:off x="2427995" y="3843867"/>
            <a:ext cx="7798582" cy="0"/>
          </a:xfrm>
          <a:prstGeom prst="line">
            <a:avLst/>
          </a:prstGeom>
          <a:noFill/>
          <a:ln w="38100">
            <a:solidFill>
              <a:srgbClr val="FF0000"/>
            </a:solidFill>
            <a:round/>
            <a:headEnd/>
            <a:tailEnd/>
          </a:ln>
        </p:spPr>
        <p:txBody>
          <a:bodyPr lIns="104287" tIns="52144" rIns="104287" bIns="52144"/>
          <a:lstStyle/>
          <a:p>
            <a:endParaRPr lang="en-NZ"/>
          </a:p>
        </p:txBody>
      </p:sp>
      <p:sp>
        <p:nvSpPr>
          <p:cNvPr id="23559" name="Line 7"/>
          <p:cNvSpPr>
            <a:spLocks noChangeShapeType="1"/>
          </p:cNvSpPr>
          <p:nvPr/>
        </p:nvSpPr>
        <p:spPr bwMode="auto">
          <a:xfrm>
            <a:off x="1986235" y="4221480"/>
            <a:ext cx="1300569" cy="0"/>
          </a:xfrm>
          <a:prstGeom prst="line">
            <a:avLst/>
          </a:prstGeom>
          <a:noFill/>
          <a:ln w="38100">
            <a:solidFill>
              <a:srgbClr val="FF0000"/>
            </a:solidFill>
            <a:round/>
            <a:headEnd/>
            <a:tailEnd/>
          </a:ln>
        </p:spPr>
        <p:txBody>
          <a:bodyPr lIns="104287" tIns="52144" rIns="104287" bIns="52144"/>
          <a:lstStyle/>
          <a:p>
            <a:endParaRPr lang="en-NZ"/>
          </a:p>
        </p:txBody>
      </p:sp>
      <p:sp>
        <p:nvSpPr>
          <p:cNvPr id="23560" name="Text Box 8"/>
          <p:cNvSpPr txBox="1">
            <a:spLocks noChangeArrowheads="1"/>
          </p:cNvSpPr>
          <p:nvPr/>
        </p:nvSpPr>
        <p:spPr bwMode="auto">
          <a:xfrm>
            <a:off x="3292091" y="3843867"/>
            <a:ext cx="1368152" cy="413083"/>
          </a:xfrm>
          <a:prstGeom prst="rect">
            <a:avLst/>
          </a:prstGeom>
          <a:noFill/>
          <a:ln w="28575">
            <a:solidFill>
              <a:srgbClr val="FF0000"/>
            </a:solidFill>
            <a:miter lim="800000"/>
            <a:headEnd/>
            <a:tailEnd/>
          </a:ln>
        </p:spPr>
        <p:txBody>
          <a:bodyPr wrap="square" lIns="104287" tIns="52144" rIns="104287" bIns="52144">
            <a:spAutoFit/>
          </a:bodyPr>
          <a:lstStyle/>
          <a:p>
            <a:pPr>
              <a:spcBef>
                <a:spcPct val="50000"/>
              </a:spcBef>
            </a:pPr>
            <a:endParaRPr lang="en-US"/>
          </a:p>
        </p:txBody>
      </p:sp>
      <p:sp>
        <p:nvSpPr>
          <p:cNvPr id="23561" name="Text Box 9"/>
          <p:cNvSpPr txBox="1">
            <a:spLocks noChangeArrowheads="1"/>
          </p:cNvSpPr>
          <p:nvPr/>
        </p:nvSpPr>
        <p:spPr bwMode="auto">
          <a:xfrm>
            <a:off x="8552644" y="4191001"/>
            <a:ext cx="1926307" cy="413083"/>
          </a:xfrm>
          <a:prstGeom prst="rect">
            <a:avLst/>
          </a:prstGeom>
          <a:noFill/>
          <a:ln w="28575">
            <a:solidFill>
              <a:srgbClr val="FF0000"/>
            </a:solidFill>
            <a:miter lim="800000"/>
            <a:headEnd/>
            <a:tailEnd/>
          </a:ln>
        </p:spPr>
        <p:txBody>
          <a:bodyPr wrap="square" lIns="104287" tIns="52144" rIns="104287" bIns="52144">
            <a:spAutoFit/>
          </a:bodyPr>
          <a:lstStyle/>
          <a:p>
            <a:pPr>
              <a:spcBef>
                <a:spcPct val="50000"/>
              </a:spcBef>
            </a:pPr>
            <a:endParaRPr lang="en-US"/>
          </a:p>
        </p:txBody>
      </p:sp>
      <p:sp>
        <p:nvSpPr>
          <p:cNvPr id="23562" name="Text Box 10"/>
          <p:cNvSpPr txBox="1">
            <a:spLocks noChangeArrowheads="1"/>
          </p:cNvSpPr>
          <p:nvPr/>
        </p:nvSpPr>
        <p:spPr bwMode="auto">
          <a:xfrm>
            <a:off x="3576797" y="5486401"/>
            <a:ext cx="3783747" cy="413083"/>
          </a:xfrm>
          <a:prstGeom prst="rect">
            <a:avLst/>
          </a:prstGeom>
          <a:noFill/>
          <a:ln w="28575">
            <a:solidFill>
              <a:srgbClr val="FF0000"/>
            </a:solidFill>
            <a:miter lim="800000"/>
            <a:headEnd/>
            <a:tailEnd/>
          </a:ln>
        </p:spPr>
        <p:txBody>
          <a:bodyPr wrap="square" lIns="104287" tIns="52144" rIns="104287" bIns="52144">
            <a:spAutoFit/>
          </a:bodyPr>
          <a:lstStyle/>
          <a:p>
            <a:pPr>
              <a:spcBef>
                <a:spcPct val="50000"/>
              </a:spcBef>
            </a:pPr>
            <a:endParaRPr lang="en-US"/>
          </a:p>
        </p:txBody>
      </p:sp>
      <p:sp>
        <p:nvSpPr>
          <p:cNvPr id="19467" name="Text Box 11"/>
          <p:cNvSpPr txBox="1">
            <a:spLocks noChangeArrowheads="1"/>
          </p:cNvSpPr>
          <p:nvPr/>
        </p:nvSpPr>
        <p:spPr bwMode="auto">
          <a:xfrm>
            <a:off x="378556" y="2352888"/>
            <a:ext cx="1347213"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3564" name="Text Box 12"/>
          <p:cNvSpPr txBox="1">
            <a:spLocks noChangeArrowheads="1"/>
          </p:cNvSpPr>
          <p:nvPr/>
        </p:nvSpPr>
        <p:spPr bwMode="auto">
          <a:xfrm>
            <a:off x="134281" y="2329972"/>
            <a:ext cx="1776544" cy="813193"/>
          </a:xfrm>
          <a:prstGeom prst="rect">
            <a:avLst/>
          </a:prstGeom>
          <a:noFill/>
          <a:ln w="3175">
            <a:solidFill>
              <a:srgbClr val="FF0000"/>
            </a:solidFill>
            <a:prstDash val="solid"/>
            <a:miter lim="800000"/>
            <a:headEnd/>
            <a:tailEnd/>
          </a:ln>
        </p:spPr>
        <p:txBody>
          <a:bodyPr wrap="square" lIns="104287" tIns="52144" rIns="104287" bIns="52144">
            <a:spAutoFit/>
          </a:bodyPr>
          <a:lstStyle/>
          <a:p>
            <a:pPr algn="ctr">
              <a:spcBef>
                <a:spcPct val="50000"/>
              </a:spcBef>
            </a:pPr>
            <a:r>
              <a:rPr lang="en-US" sz="2300" dirty="0">
                <a:solidFill>
                  <a:srgbClr val="FF0000"/>
                </a:solidFill>
                <a:latin typeface="+mn-lt"/>
              </a:rPr>
              <a:t>Introduce seminal texts</a:t>
            </a:r>
          </a:p>
        </p:txBody>
      </p:sp>
      <p:sp>
        <p:nvSpPr>
          <p:cNvPr id="23565" name="Text Box 13"/>
          <p:cNvSpPr txBox="1">
            <a:spLocks noChangeArrowheads="1"/>
          </p:cNvSpPr>
          <p:nvPr/>
        </p:nvSpPr>
        <p:spPr bwMode="auto">
          <a:xfrm>
            <a:off x="209692" y="3731752"/>
            <a:ext cx="1701133" cy="1577126"/>
          </a:xfrm>
          <a:prstGeom prst="rect">
            <a:avLst/>
          </a:prstGeom>
          <a:noFill/>
          <a:ln w="12700">
            <a:solidFill>
              <a:srgbClr val="FF0000"/>
            </a:solidFill>
            <a:prstDash val="solid"/>
            <a:miter lim="800000"/>
            <a:headEnd/>
            <a:tailEnd/>
          </a:ln>
        </p:spPr>
        <p:txBody>
          <a:bodyPr wrap="square" lIns="104287" tIns="52144" rIns="104287" bIns="52144">
            <a:spAutoFit/>
          </a:bodyPr>
          <a:lstStyle/>
          <a:p>
            <a:pPr algn="ctr">
              <a:spcBef>
                <a:spcPct val="50000"/>
              </a:spcBef>
            </a:pPr>
            <a:r>
              <a:rPr lang="en-US" sz="2300" dirty="0">
                <a:solidFill>
                  <a:srgbClr val="FF0000"/>
                </a:solidFill>
                <a:latin typeface="+mn-lt"/>
              </a:rPr>
              <a:t>Provide </a:t>
            </a:r>
          </a:p>
          <a:p>
            <a:pPr algn="ctr">
              <a:spcBef>
                <a:spcPts val="0"/>
              </a:spcBef>
            </a:pPr>
            <a:r>
              <a:rPr lang="en-US" sz="2300" dirty="0">
                <a:solidFill>
                  <a:srgbClr val="FF0000"/>
                </a:solidFill>
                <a:latin typeface="+mn-lt"/>
              </a:rPr>
              <a:t>overview </a:t>
            </a:r>
          </a:p>
          <a:p>
            <a:pPr algn="ctr">
              <a:spcBef>
                <a:spcPts val="0"/>
              </a:spcBef>
            </a:pPr>
            <a:r>
              <a:rPr lang="en-US" sz="2300" dirty="0">
                <a:solidFill>
                  <a:srgbClr val="FF0000"/>
                </a:solidFill>
                <a:latin typeface="+mn-lt"/>
              </a:rPr>
              <a:t>of</a:t>
            </a:r>
          </a:p>
          <a:p>
            <a:pPr algn="ctr">
              <a:spcBef>
                <a:spcPts val="0"/>
              </a:spcBef>
            </a:pPr>
            <a:r>
              <a:rPr lang="en-US" sz="2300" dirty="0">
                <a:solidFill>
                  <a:srgbClr val="FF0000"/>
                </a:solidFill>
                <a:latin typeface="+mn-lt"/>
              </a:rPr>
              <a:t>definitions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wipe(left)">
                                      <p:cBhvr>
                                        <p:cTn id="12" dur="500"/>
                                        <p:tgtEl>
                                          <p:spTgt spid="2355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64"/>
                                        </p:tgtEl>
                                        <p:attrNameLst>
                                          <p:attrName>style.visibility</p:attrName>
                                        </p:attrNameLst>
                                      </p:cBhvr>
                                      <p:to>
                                        <p:strVal val="visible"/>
                                      </p:to>
                                    </p:set>
                                    <p:animEffect transition="in" filter="fade">
                                      <p:cBhvr>
                                        <p:cTn id="17" dur="500"/>
                                        <p:tgtEl>
                                          <p:spTgt spid="2356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3558"/>
                                        </p:tgtEl>
                                        <p:attrNameLst>
                                          <p:attrName>style.visibility</p:attrName>
                                        </p:attrNameLst>
                                      </p:cBhvr>
                                      <p:to>
                                        <p:strVal val="visible"/>
                                      </p:to>
                                    </p:set>
                                    <p:animEffect transition="in" filter="wipe(left)">
                                      <p:cBhvr>
                                        <p:cTn id="22" dur="500"/>
                                        <p:tgtEl>
                                          <p:spTgt spid="23558"/>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3559"/>
                                        </p:tgtEl>
                                        <p:attrNameLst>
                                          <p:attrName>style.visibility</p:attrName>
                                        </p:attrNameLst>
                                      </p:cBhvr>
                                      <p:to>
                                        <p:strVal val="visible"/>
                                      </p:to>
                                    </p:set>
                                    <p:animEffect transition="in" filter="wipe(left)">
                                      <p:cBhvr>
                                        <p:cTn id="26" dur="500"/>
                                        <p:tgtEl>
                                          <p:spTgt spid="2355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3565"/>
                                        </p:tgtEl>
                                        <p:attrNameLst>
                                          <p:attrName>style.visibility</p:attrName>
                                        </p:attrNameLst>
                                      </p:cBhvr>
                                      <p:to>
                                        <p:strVal val="visible"/>
                                      </p:to>
                                    </p:set>
                                    <p:animEffect transition="in" filter="fade">
                                      <p:cBhvr>
                                        <p:cTn id="31" dur="500"/>
                                        <p:tgtEl>
                                          <p:spTgt spid="2356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3560"/>
                                        </p:tgtEl>
                                        <p:attrNameLst>
                                          <p:attrName>style.visibility</p:attrName>
                                        </p:attrNameLst>
                                      </p:cBhvr>
                                      <p:to>
                                        <p:strVal val="visible"/>
                                      </p:to>
                                    </p:set>
                                    <p:animEffect transition="in" filter="wipe(down)">
                                      <p:cBhvr>
                                        <p:cTn id="36" dur="500"/>
                                        <p:tgtEl>
                                          <p:spTgt spid="2356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3561"/>
                                        </p:tgtEl>
                                        <p:attrNameLst>
                                          <p:attrName>style.visibility</p:attrName>
                                        </p:attrNameLst>
                                      </p:cBhvr>
                                      <p:to>
                                        <p:strVal val="visible"/>
                                      </p:to>
                                    </p:set>
                                    <p:animEffect transition="in" filter="wipe(down)">
                                      <p:cBhvr>
                                        <p:cTn id="41" dur="500"/>
                                        <p:tgtEl>
                                          <p:spTgt spid="2356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23562"/>
                                        </p:tgtEl>
                                        <p:attrNameLst>
                                          <p:attrName>style.visibility</p:attrName>
                                        </p:attrNameLst>
                                      </p:cBhvr>
                                      <p:to>
                                        <p:strVal val="visible"/>
                                      </p:to>
                                    </p:set>
                                    <p:animEffect transition="in" filter="wipe(down)">
                                      <p:cBhvr>
                                        <p:cTn id="46" dur="5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23559" grpId="0" animBg="1"/>
      <p:bldP spid="23561" grpId="0" animBg="1"/>
      <p:bldP spid="23562" grpId="0" animBg="1"/>
      <p:bldP spid="2356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651749" y="922600"/>
            <a:ext cx="7829056" cy="6274431"/>
          </a:xfrm>
          <a:prstGeom prst="rect">
            <a:avLst/>
          </a:prstGeom>
          <a:noFill/>
          <a:ln w="9525">
            <a:noFill/>
            <a:miter lim="800000"/>
            <a:headEnd/>
            <a:tailEnd/>
          </a:ln>
        </p:spPr>
        <p:txBody>
          <a:bodyPr lIns="104287" tIns="52144" rIns="104287" bIns="52144">
            <a:spAutoFit/>
          </a:bodyPr>
          <a:lstStyle/>
          <a:p>
            <a:pPr>
              <a:lnSpc>
                <a:spcPct val="120000"/>
              </a:lnSpc>
              <a:spcBef>
                <a:spcPct val="50000"/>
              </a:spcBef>
            </a:pPr>
            <a:r>
              <a:rPr lang="en-NZ" sz="2100" dirty="0"/>
              <a:t>One of the most publicised definitions (</a:t>
            </a:r>
            <a:r>
              <a:rPr lang="en-NZ" sz="2100" dirty="0" err="1"/>
              <a:t>Maslach</a:t>
            </a:r>
            <a:r>
              <a:rPr lang="en-NZ" sz="2100" dirty="0"/>
              <a:t>, 1986), is that burnout is generally conceived to be a chronic response to extreme pressures and involves emotional exhaustion, feelings of low accomplishment and a depersonalisation of others in the work context – a tendency to treat them as objects rather than people…</a:t>
            </a:r>
          </a:p>
          <a:p>
            <a:pPr>
              <a:lnSpc>
                <a:spcPct val="120000"/>
              </a:lnSpc>
            </a:pPr>
            <a:r>
              <a:rPr lang="en-NZ" sz="2100" dirty="0"/>
              <a:t>     A recent definition… Another distinct definition, by </a:t>
            </a:r>
            <a:r>
              <a:rPr lang="en-NZ" sz="2100" dirty="0" err="1"/>
              <a:t>Freudenberger</a:t>
            </a:r>
            <a:r>
              <a:rPr lang="en-NZ" sz="2100" dirty="0"/>
              <a:t> and </a:t>
            </a:r>
            <a:r>
              <a:rPr lang="en-NZ" sz="2100" dirty="0" err="1"/>
              <a:t>Richelson</a:t>
            </a:r>
            <a:r>
              <a:rPr lang="en-NZ" sz="2100" dirty="0"/>
              <a:t> (1980), describes burnout in terms of chronic fatigue, depression and frustration typically engendered by commitment to undertaking that did not realise the person’s ambitions and expected rewards. Although this conceptualisation incorporates some of the elements of burnout, it is problematical because as </a:t>
            </a:r>
            <a:r>
              <a:rPr lang="en-NZ" sz="2100" dirty="0" err="1"/>
              <a:t>O’Driscoll</a:t>
            </a:r>
            <a:r>
              <a:rPr lang="en-NZ" sz="2100" dirty="0"/>
              <a:t> (2000) states, it confounds burnout with variables which are normally considered as distinct from, although related to, burnout, especially depression and chronic fatigue….  </a:t>
            </a:r>
            <a:endParaRPr lang="en-GB" sz="2100" dirty="0"/>
          </a:p>
        </p:txBody>
      </p:sp>
      <p:sp>
        <p:nvSpPr>
          <p:cNvPr id="20483" name="Text Box 3"/>
          <p:cNvSpPr txBox="1">
            <a:spLocks noChangeArrowheads="1"/>
          </p:cNvSpPr>
          <p:nvPr/>
        </p:nvSpPr>
        <p:spPr bwMode="auto">
          <a:xfrm>
            <a:off x="209692" y="5766675"/>
            <a:ext cx="2110290" cy="1167136"/>
          </a:xfrm>
          <a:prstGeom prst="rect">
            <a:avLst/>
          </a:prstGeom>
          <a:noFill/>
          <a:ln w="9525">
            <a:noFill/>
            <a:prstDash val="sysDash"/>
            <a:miter lim="800000"/>
            <a:headEnd/>
            <a:tailEnd/>
          </a:ln>
        </p:spPr>
        <p:txBody>
          <a:bodyPr wrap="square" lIns="104287" tIns="52144" rIns="104287" bIns="52144">
            <a:spAutoFit/>
          </a:bodyPr>
          <a:lstStyle/>
          <a:p>
            <a:pPr algn="ctr">
              <a:spcBef>
                <a:spcPct val="50000"/>
              </a:spcBef>
            </a:pPr>
            <a:r>
              <a:rPr lang="en-NZ" sz="2300" dirty="0">
                <a:solidFill>
                  <a:srgbClr val="FF0000"/>
                </a:solidFill>
                <a:latin typeface="+mn-lt"/>
              </a:rPr>
              <a:t>Critique from academic source</a:t>
            </a:r>
            <a:endParaRPr lang="en-GB" sz="2300" dirty="0">
              <a:solidFill>
                <a:srgbClr val="FF0000"/>
              </a:solidFill>
              <a:latin typeface="+mn-lt"/>
            </a:endParaRPr>
          </a:p>
        </p:txBody>
      </p:sp>
      <p:sp>
        <p:nvSpPr>
          <p:cNvPr id="20484" name="Text Box 4"/>
          <p:cNvSpPr txBox="1">
            <a:spLocks noChangeArrowheads="1"/>
          </p:cNvSpPr>
          <p:nvPr/>
        </p:nvSpPr>
        <p:spPr bwMode="auto">
          <a:xfrm>
            <a:off x="5344321" y="7226723"/>
            <a:ext cx="4544526" cy="351528"/>
          </a:xfrm>
          <a:prstGeom prst="rect">
            <a:avLst/>
          </a:prstGeom>
          <a:noFill/>
          <a:ln w="9525">
            <a:noFill/>
            <a:miter lim="800000"/>
            <a:headEnd/>
            <a:tailEnd/>
          </a:ln>
        </p:spPr>
        <p:txBody>
          <a:bodyPr lIns="104287" tIns="52144" rIns="104287" bIns="52144">
            <a:spAutoFit/>
          </a:bodyPr>
          <a:lstStyle/>
          <a:p>
            <a:pPr>
              <a:spcBef>
                <a:spcPct val="50000"/>
              </a:spcBef>
            </a:pPr>
            <a:r>
              <a:rPr lang="en-NZ" sz="1600" dirty="0"/>
              <a:t>(Adapted from Whitehead, 2001, pp. 26-27)</a:t>
            </a:r>
            <a:endParaRPr lang="en-GB" sz="1600" dirty="0"/>
          </a:p>
        </p:txBody>
      </p:sp>
      <p:sp>
        <p:nvSpPr>
          <p:cNvPr id="20485" name="Text Box 5"/>
          <p:cNvSpPr txBox="1">
            <a:spLocks noChangeArrowheads="1"/>
          </p:cNvSpPr>
          <p:nvPr/>
        </p:nvSpPr>
        <p:spPr bwMode="auto">
          <a:xfrm>
            <a:off x="209693" y="3277903"/>
            <a:ext cx="1768449" cy="813193"/>
          </a:xfrm>
          <a:prstGeom prst="rect">
            <a:avLst/>
          </a:prstGeom>
          <a:noFill/>
          <a:ln w="9525">
            <a:solidFill>
              <a:srgbClr val="FF0000"/>
            </a:solidFill>
            <a:prstDash val="solid"/>
            <a:miter lim="800000"/>
            <a:headEnd/>
            <a:tailEnd/>
          </a:ln>
        </p:spPr>
        <p:txBody>
          <a:bodyPr lIns="104287" tIns="52144" rIns="104287" bIns="52144">
            <a:spAutoFit/>
          </a:bodyPr>
          <a:lstStyle/>
          <a:p>
            <a:pPr>
              <a:spcBef>
                <a:spcPct val="50000"/>
              </a:spcBef>
            </a:pPr>
            <a:r>
              <a:rPr lang="en-NZ" sz="2300" dirty="0">
                <a:solidFill>
                  <a:srgbClr val="FF0000"/>
                </a:solidFill>
                <a:latin typeface="+mn-lt"/>
              </a:rPr>
              <a:t>Compare definitions</a:t>
            </a:r>
            <a:endParaRPr lang="en-GB" sz="2300" dirty="0">
              <a:solidFill>
                <a:srgbClr val="FF0000"/>
              </a:solidFill>
              <a:latin typeface="+mn-lt"/>
            </a:endParaRPr>
          </a:p>
        </p:txBody>
      </p:sp>
      <p:sp>
        <p:nvSpPr>
          <p:cNvPr id="20486" name="Text Box 6"/>
          <p:cNvSpPr txBox="1">
            <a:spLocks noChangeArrowheads="1"/>
          </p:cNvSpPr>
          <p:nvPr/>
        </p:nvSpPr>
        <p:spPr bwMode="auto">
          <a:xfrm>
            <a:off x="293196" y="4733786"/>
            <a:ext cx="1768451" cy="825818"/>
          </a:xfrm>
          <a:prstGeom prst="rect">
            <a:avLst/>
          </a:prstGeom>
          <a:noFill/>
          <a:ln w="9525">
            <a:solidFill>
              <a:srgbClr val="FF0000"/>
            </a:solidFill>
            <a:prstDash val="solid"/>
            <a:miter lim="800000"/>
            <a:headEnd/>
            <a:tailEnd/>
          </a:ln>
        </p:spPr>
        <p:txBody>
          <a:bodyPr lIns="104287" tIns="52144" rIns="104287" bIns="52144">
            <a:spAutoFit/>
          </a:bodyPr>
          <a:lstStyle/>
          <a:p>
            <a:pPr>
              <a:spcBef>
                <a:spcPct val="50000"/>
              </a:spcBef>
            </a:pPr>
            <a:r>
              <a:rPr lang="en-NZ" sz="2300" dirty="0">
                <a:solidFill>
                  <a:srgbClr val="FF0000"/>
                </a:solidFill>
                <a:latin typeface="+mn-lt"/>
              </a:rPr>
              <a:t>Critique definitions</a:t>
            </a:r>
            <a:endParaRPr lang="en-GB" sz="2300" dirty="0">
              <a:solidFill>
                <a:srgbClr val="FF0000"/>
              </a:solidFill>
              <a:latin typeface="+mn-lt"/>
            </a:endParaRPr>
          </a:p>
        </p:txBody>
      </p:sp>
      <p:sp>
        <p:nvSpPr>
          <p:cNvPr id="20487" name="Text Box 7"/>
          <p:cNvSpPr txBox="1">
            <a:spLocks noChangeArrowheads="1"/>
          </p:cNvSpPr>
          <p:nvPr/>
        </p:nvSpPr>
        <p:spPr bwMode="auto">
          <a:xfrm>
            <a:off x="209692" y="1398778"/>
            <a:ext cx="1766594" cy="1167136"/>
          </a:xfrm>
          <a:prstGeom prst="rect">
            <a:avLst/>
          </a:prstGeom>
          <a:noFill/>
          <a:ln w="9525">
            <a:solidFill>
              <a:srgbClr val="FF0000"/>
            </a:solidFill>
            <a:prstDash val="solid"/>
            <a:miter lim="800000"/>
            <a:headEnd/>
            <a:tailEnd/>
          </a:ln>
        </p:spPr>
        <p:txBody>
          <a:bodyPr lIns="104287" tIns="52144" rIns="104287" bIns="52144">
            <a:spAutoFit/>
          </a:bodyPr>
          <a:lstStyle/>
          <a:p>
            <a:pPr>
              <a:spcBef>
                <a:spcPct val="50000"/>
              </a:spcBef>
            </a:pPr>
            <a:r>
              <a:rPr lang="en-NZ" sz="2300" dirty="0">
                <a:solidFill>
                  <a:srgbClr val="FF0000"/>
                </a:solidFill>
                <a:latin typeface="+mn-lt"/>
              </a:rPr>
              <a:t>Phrases for introducing definitions</a:t>
            </a:r>
            <a:endParaRPr lang="en-GB" sz="2300" dirty="0">
              <a:solidFill>
                <a:srgbClr val="FF0000"/>
              </a:solidFill>
              <a:latin typeface="+mn-lt"/>
            </a:endParaRPr>
          </a:p>
        </p:txBody>
      </p:sp>
      <p:sp>
        <p:nvSpPr>
          <p:cNvPr id="20488" name="Rectangle 8"/>
          <p:cNvSpPr>
            <a:spLocks noChangeArrowheads="1"/>
          </p:cNvSpPr>
          <p:nvPr/>
        </p:nvSpPr>
        <p:spPr bwMode="auto">
          <a:xfrm>
            <a:off x="209691" y="208329"/>
            <a:ext cx="10016887" cy="446418"/>
          </a:xfrm>
          <a:prstGeom prst="rect">
            <a:avLst/>
          </a:prstGeom>
          <a:solidFill>
            <a:srgbClr val="FFC000"/>
          </a:solidFill>
          <a:ln w="9525">
            <a:noFill/>
            <a:miter lim="800000"/>
            <a:headEnd/>
            <a:tailEnd/>
          </a:ln>
        </p:spPr>
        <p:txBody>
          <a:bodyPr lIns="104287" tIns="52144" rIns="104287" bIns="52144" anchor="ctr"/>
          <a:lstStyle/>
          <a:p>
            <a:r>
              <a:rPr lang="en-NZ" sz="2600" b="1" dirty="0">
                <a:solidFill>
                  <a:srgbClr val="003164"/>
                </a:solidFill>
              </a:rPr>
              <a:t>Origins and definitions of the topic</a:t>
            </a:r>
            <a:endParaRPr lang="en-GB" sz="2600" b="1" dirty="0">
              <a:solidFill>
                <a:srgbClr val="003164"/>
              </a:solidFill>
            </a:endParaRPr>
          </a:p>
        </p:txBody>
      </p:sp>
      <p:sp>
        <p:nvSpPr>
          <p:cNvPr id="24585" name="Line 9"/>
          <p:cNvSpPr>
            <a:spLocks noChangeShapeType="1"/>
          </p:cNvSpPr>
          <p:nvPr/>
        </p:nvSpPr>
        <p:spPr bwMode="auto">
          <a:xfrm>
            <a:off x="2755647" y="1339238"/>
            <a:ext cx="4880402" cy="0"/>
          </a:xfrm>
          <a:prstGeom prst="line">
            <a:avLst/>
          </a:prstGeom>
          <a:noFill/>
          <a:ln w="28575">
            <a:solidFill>
              <a:srgbClr val="FF0000"/>
            </a:solidFill>
            <a:round/>
            <a:headEnd/>
            <a:tailEnd/>
          </a:ln>
        </p:spPr>
        <p:txBody>
          <a:bodyPr lIns="104287" tIns="52144" rIns="104287" bIns="52144"/>
          <a:lstStyle/>
          <a:p>
            <a:endParaRPr lang="en-NZ"/>
          </a:p>
        </p:txBody>
      </p:sp>
      <p:sp>
        <p:nvSpPr>
          <p:cNvPr id="24586" name="Line 10"/>
          <p:cNvSpPr>
            <a:spLocks noChangeShapeType="1"/>
          </p:cNvSpPr>
          <p:nvPr/>
        </p:nvSpPr>
        <p:spPr bwMode="auto">
          <a:xfrm>
            <a:off x="2977182" y="3655469"/>
            <a:ext cx="2356696" cy="0"/>
          </a:xfrm>
          <a:prstGeom prst="line">
            <a:avLst/>
          </a:prstGeom>
          <a:noFill/>
          <a:ln w="28575">
            <a:solidFill>
              <a:srgbClr val="FF0000"/>
            </a:solidFill>
            <a:round/>
            <a:headEnd/>
            <a:tailEnd/>
          </a:ln>
        </p:spPr>
        <p:txBody>
          <a:bodyPr lIns="104287" tIns="52144" rIns="104287" bIns="52144"/>
          <a:lstStyle/>
          <a:p>
            <a:endParaRPr lang="en-NZ"/>
          </a:p>
        </p:txBody>
      </p:sp>
      <p:sp>
        <p:nvSpPr>
          <p:cNvPr id="24587" name="Line 11"/>
          <p:cNvSpPr>
            <a:spLocks noChangeShapeType="1"/>
          </p:cNvSpPr>
          <p:nvPr/>
        </p:nvSpPr>
        <p:spPr bwMode="auto">
          <a:xfrm>
            <a:off x="5447411" y="3688080"/>
            <a:ext cx="3199169" cy="0"/>
          </a:xfrm>
          <a:prstGeom prst="line">
            <a:avLst/>
          </a:prstGeom>
          <a:noFill/>
          <a:ln w="28575">
            <a:solidFill>
              <a:srgbClr val="FF0000"/>
            </a:solidFill>
            <a:round/>
            <a:headEnd/>
            <a:tailEnd/>
          </a:ln>
        </p:spPr>
        <p:txBody>
          <a:bodyPr lIns="104287" tIns="52144" rIns="104287" bIns="52144"/>
          <a:lstStyle/>
          <a:p>
            <a:endParaRPr lang="en-NZ"/>
          </a:p>
        </p:txBody>
      </p:sp>
      <p:sp>
        <p:nvSpPr>
          <p:cNvPr id="24588" name="Line 12"/>
          <p:cNvSpPr>
            <a:spLocks noChangeShapeType="1"/>
          </p:cNvSpPr>
          <p:nvPr/>
        </p:nvSpPr>
        <p:spPr bwMode="auto">
          <a:xfrm>
            <a:off x="3676085" y="1727200"/>
            <a:ext cx="3620407"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4589" name="Line 13"/>
          <p:cNvSpPr>
            <a:spLocks noChangeShapeType="1"/>
          </p:cNvSpPr>
          <p:nvPr/>
        </p:nvSpPr>
        <p:spPr bwMode="auto">
          <a:xfrm>
            <a:off x="7177719" y="4069080"/>
            <a:ext cx="2861438"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4590" name="Line 14"/>
          <p:cNvSpPr>
            <a:spLocks noChangeShapeType="1"/>
          </p:cNvSpPr>
          <p:nvPr/>
        </p:nvSpPr>
        <p:spPr bwMode="auto">
          <a:xfrm flipV="1">
            <a:off x="2803062" y="4430212"/>
            <a:ext cx="873027"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4594" name="Line 18"/>
          <p:cNvSpPr>
            <a:spLocks noChangeShapeType="1"/>
          </p:cNvSpPr>
          <p:nvPr/>
        </p:nvSpPr>
        <p:spPr bwMode="auto">
          <a:xfrm>
            <a:off x="8158694" y="5198533"/>
            <a:ext cx="1730154" cy="0"/>
          </a:xfrm>
          <a:prstGeom prst="line">
            <a:avLst/>
          </a:prstGeom>
          <a:noFill/>
          <a:ln w="28575">
            <a:solidFill>
              <a:srgbClr val="FF0000"/>
            </a:solidFill>
            <a:round/>
            <a:headEnd/>
            <a:tailEnd/>
          </a:ln>
        </p:spPr>
        <p:txBody>
          <a:bodyPr lIns="104287" tIns="52144" rIns="104287" bIns="52144"/>
          <a:lstStyle/>
          <a:p>
            <a:endParaRPr lang="en-NZ"/>
          </a:p>
        </p:txBody>
      </p:sp>
      <p:sp>
        <p:nvSpPr>
          <p:cNvPr id="16" name="Line 18"/>
          <p:cNvSpPr>
            <a:spLocks noChangeShapeType="1"/>
          </p:cNvSpPr>
          <p:nvPr/>
        </p:nvSpPr>
        <p:spPr bwMode="auto">
          <a:xfrm>
            <a:off x="2651749" y="5546978"/>
            <a:ext cx="7574830" cy="0"/>
          </a:xfrm>
          <a:prstGeom prst="line">
            <a:avLst/>
          </a:prstGeom>
          <a:noFill/>
          <a:ln w="28575">
            <a:solidFill>
              <a:srgbClr val="FF0000"/>
            </a:solidFill>
            <a:round/>
            <a:headEnd/>
            <a:tailEnd/>
          </a:ln>
        </p:spPr>
        <p:txBody>
          <a:bodyPr lIns="104287" tIns="52144" rIns="104287" bIns="52144"/>
          <a:lstStyle/>
          <a:p>
            <a:endParaRPr lang="en-NZ"/>
          </a:p>
        </p:txBody>
      </p:sp>
      <p:sp>
        <p:nvSpPr>
          <p:cNvPr id="17" name="Line 18"/>
          <p:cNvSpPr>
            <a:spLocks noChangeShapeType="1"/>
          </p:cNvSpPr>
          <p:nvPr/>
        </p:nvSpPr>
        <p:spPr bwMode="auto">
          <a:xfrm>
            <a:off x="2803060" y="5977669"/>
            <a:ext cx="2073209" cy="0"/>
          </a:xfrm>
          <a:prstGeom prst="line">
            <a:avLst/>
          </a:prstGeom>
          <a:noFill/>
          <a:ln w="28575">
            <a:solidFill>
              <a:srgbClr val="FF0000"/>
            </a:solidFill>
            <a:round/>
            <a:headEnd/>
            <a:tailEnd/>
          </a:ln>
        </p:spPr>
        <p:txBody>
          <a:bodyPr lIns="104287" tIns="52144" rIns="104287" bIns="52144"/>
          <a:lstStyle/>
          <a:p>
            <a:endParaRPr lang="en-N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5"/>
                                        </p:tgtEl>
                                        <p:attrNameLst>
                                          <p:attrName>style.visibility</p:attrName>
                                        </p:attrNameLst>
                                      </p:cBhvr>
                                      <p:to>
                                        <p:strVal val="visible"/>
                                      </p:to>
                                    </p:set>
                                    <p:animEffect transition="in" filter="wipe(left)">
                                      <p:cBhvr>
                                        <p:cTn id="7" dur="500"/>
                                        <p:tgtEl>
                                          <p:spTgt spid="2458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8"/>
                                        </p:tgtEl>
                                        <p:attrNameLst>
                                          <p:attrName>style.visibility</p:attrName>
                                        </p:attrNameLst>
                                      </p:cBhvr>
                                      <p:to>
                                        <p:strVal val="visible"/>
                                      </p:to>
                                    </p:set>
                                    <p:animEffect transition="in" filter="wipe(left)">
                                      <p:cBhvr>
                                        <p:cTn id="12" dur="500"/>
                                        <p:tgtEl>
                                          <p:spTgt spid="2458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6"/>
                                        </p:tgtEl>
                                        <p:attrNameLst>
                                          <p:attrName>style.visibility</p:attrName>
                                        </p:attrNameLst>
                                      </p:cBhvr>
                                      <p:to>
                                        <p:strVal val="visible"/>
                                      </p:to>
                                    </p:set>
                                    <p:animEffect transition="in" filter="wipe(left)">
                                      <p:cBhvr>
                                        <p:cTn id="17" dur="500"/>
                                        <p:tgtEl>
                                          <p:spTgt spid="2458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7"/>
                                        </p:tgtEl>
                                        <p:attrNameLst>
                                          <p:attrName>style.visibility</p:attrName>
                                        </p:attrNameLst>
                                      </p:cBhvr>
                                      <p:to>
                                        <p:strVal val="visible"/>
                                      </p:to>
                                    </p:set>
                                    <p:animEffect transition="in" filter="wipe(left)">
                                      <p:cBhvr>
                                        <p:cTn id="22" dur="500"/>
                                        <p:tgtEl>
                                          <p:spTgt spid="2458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9"/>
                                        </p:tgtEl>
                                        <p:attrNameLst>
                                          <p:attrName>style.visibility</p:attrName>
                                        </p:attrNameLst>
                                      </p:cBhvr>
                                      <p:to>
                                        <p:strVal val="visible"/>
                                      </p:to>
                                    </p:set>
                                    <p:animEffect transition="in" filter="wipe(left)">
                                      <p:cBhvr>
                                        <p:cTn id="27" dur="500"/>
                                        <p:tgtEl>
                                          <p:spTgt spid="24589"/>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24590"/>
                                        </p:tgtEl>
                                        <p:attrNameLst>
                                          <p:attrName>style.visibility</p:attrName>
                                        </p:attrNameLst>
                                      </p:cBhvr>
                                      <p:to>
                                        <p:strVal val="visible"/>
                                      </p:to>
                                    </p:set>
                                    <p:animEffect transition="in" filter="wipe(left)">
                                      <p:cBhvr>
                                        <p:cTn id="31" dur="500"/>
                                        <p:tgtEl>
                                          <p:spTgt spid="2459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4594"/>
                                        </p:tgtEl>
                                        <p:attrNameLst>
                                          <p:attrName>style.visibility</p:attrName>
                                        </p:attrNameLst>
                                      </p:cBhvr>
                                      <p:to>
                                        <p:strVal val="visible"/>
                                      </p:to>
                                    </p:set>
                                    <p:animEffect transition="in" filter="wipe(left)">
                                      <p:cBhvr>
                                        <p:cTn id="36" dur="500"/>
                                        <p:tgtEl>
                                          <p:spTgt spid="24594"/>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0483"/>
                                        </p:tgtEl>
                                        <p:attrNameLst>
                                          <p:attrName>style.visibility</p:attrName>
                                        </p:attrNameLst>
                                      </p:cBhvr>
                                      <p:to>
                                        <p:strVal val="visible"/>
                                      </p:to>
                                    </p:set>
                                    <p:animEffect transition="in" filter="wipe(left)">
                                      <p:cBhvr>
                                        <p:cTn id="49"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4585" grpId="0" animBg="1"/>
      <p:bldP spid="24586" grpId="0" animBg="1"/>
      <p:bldP spid="24587" grpId="0" animBg="1"/>
      <p:bldP spid="24588" grpId="0" animBg="1"/>
      <p:bldP spid="24589" grpId="0" animBg="1"/>
      <p:bldP spid="24590" grpId="0" animBg="1"/>
      <p:bldP spid="24594" grpId="0" animBg="1"/>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471544" y="684508"/>
            <a:ext cx="7997922"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1507" name="Text Box 3"/>
          <p:cNvSpPr txBox="1">
            <a:spLocks noChangeArrowheads="1"/>
          </p:cNvSpPr>
          <p:nvPr/>
        </p:nvSpPr>
        <p:spPr bwMode="auto">
          <a:xfrm>
            <a:off x="209693" y="208330"/>
            <a:ext cx="8079571" cy="520805"/>
          </a:xfrm>
          <a:prstGeom prst="rect">
            <a:avLst/>
          </a:prstGeom>
          <a:solidFill>
            <a:srgbClr val="FFC000"/>
          </a:solidFill>
          <a:ln w="9525">
            <a:noFill/>
            <a:miter lim="800000"/>
            <a:headEnd/>
            <a:tailEnd/>
          </a:ln>
        </p:spPr>
        <p:txBody>
          <a:bodyPr lIns="104287" tIns="52144" rIns="104287" bIns="52144">
            <a:spAutoFit/>
          </a:bodyPr>
          <a:lstStyle/>
          <a:p>
            <a:pPr>
              <a:spcBef>
                <a:spcPct val="50000"/>
              </a:spcBef>
            </a:pPr>
            <a:r>
              <a:rPr lang="en-GB" sz="2700" b="1" dirty="0">
                <a:solidFill>
                  <a:srgbClr val="003164"/>
                </a:solidFill>
              </a:rPr>
              <a:t>Introducing theoretical models</a:t>
            </a:r>
          </a:p>
        </p:txBody>
      </p:sp>
      <p:sp>
        <p:nvSpPr>
          <p:cNvPr id="21508" name="Text Box 4"/>
          <p:cNvSpPr txBox="1">
            <a:spLocks noChangeArrowheads="1"/>
          </p:cNvSpPr>
          <p:nvPr/>
        </p:nvSpPr>
        <p:spPr bwMode="auto">
          <a:xfrm>
            <a:off x="547424" y="1796178"/>
            <a:ext cx="9593795"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1509" name="Text Box 5"/>
          <p:cNvSpPr txBox="1">
            <a:spLocks noChangeArrowheads="1"/>
          </p:cNvSpPr>
          <p:nvPr/>
        </p:nvSpPr>
        <p:spPr bwMode="auto">
          <a:xfrm>
            <a:off x="1219173" y="1796178"/>
            <a:ext cx="8417302"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1510" name="Text Box 6"/>
          <p:cNvSpPr txBox="1">
            <a:spLocks noChangeArrowheads="1"/>
          </p:cNvSpPr>
          <p:nvPr/>
        </p:nvSpPr>
        <p:spPr bwMode="auto">
          <a:xfrm>
            <a:off x="2651749" y="843819"/>
            <a:ext cx="7743695" cy="4952787"/>
          </a:xfrm>
          <a:prstGeom prst="rect">
            <a:avLst/>
          </a:prstGeom>
          <a:noFill/>
          <a:ln w="9525">
            <a:noFill/>
            <a:miter lim="800000"/>
            <a:headEnd/>
            <a:tailEnd/>
          </a:ln>
        </p:spPr>
        <p:txBody>
          <a:bodyPr lIns="104287" tIns="52144" rIns="104287" bIns="52144">
            <a:spAutoFit/>
          </a:bodyPr>
          <a:lstStyle/>
          <a:p>
            <a:pPr>
              <a:lnSpc>
                <a:spcPct val="125000"/>
              </a:lnSpc>
              <a:spcBef>
                <a:spcPct val="100000"/>
              </a:spcBef>
            </a:pPr>
            <a:r>
              <a:rPr lang="en-NZ" sz="2100" dirty="0"/>
              <a:t>…</a:t>
            </a:r>
            <a:r>
              <a:rPr lang="en-NZ" sz="2100" dirty="0" err="1"/>
              <a:t>Maslach</a:t>
            </a:r>
            <a:r>
              <a:rPr lang="en-NZ" sz="2100" dirty="0"/>
              <a:t> and Jackson (1981) conceptualised burnout as having three core components: emotional exhaustion, depersonalisation and lack of, or reduced, personal accomplishment.  </a:t>
            </a:r>
            <a:r>
              <a:rPr lang="en-NZ" sz="2100" dirty="0" err="1"/>
              <a:t>Maslach’s</a:t>
            </a:r>
            <a:r>
              <a:rPr lang="en-NZ" sz="2100" dirty="0"/>
              <a:t> model of burnout characterises </a:t>
            </a:r>
            <a:r>
              <a:rPr lang="en-NZ" sz="2100" i="1" dirty="0"/>
              <a:t>emotional exhaustion</a:t>
            </a:r>
            <a:r>
              <a:rPr lang="en-NZ" sz="2100" dirty="0"/>
              <a:t> as feelings of being emotionally overextended and depleted of one’s emotional resources. </a:t>
            </a:r>
            <a:r>
              <a:rPr lang="en-NZ" sz="2100" dirty="0" err="1"/>
              <a:t>Maslach</a:t>
            </a:r>
            <a:r>
              <a:rPr lang="en-NZ" sz="2100" dirty="0"/>
              <a:t> (1998) cites major sources of this exhaustion as work overload and personal conflict at work.</a:t>
            </a:r>
            <a:r>
              <a:rPr lang="en-NZ" sz="2100" i="1" dirty="0"/>
              <a:t>…Depersonalisation</a:t>
            </a:r>
            <a:r>
              <a:rPr lang="en-NZ" sz="2100" dirty="0"/>
              <a:t> refers to a negative, cynical or excessively detached response to other people, which often includes a loss of idealism…</a:t>
            </a:r>
            <a:r>
              <a:rPr lang="en-NZ" sz="2100" i="1" dirty="0"/>
              <a:t>Reduced personal accomplishment</a:t>
            </a:r>
            <a:r>
              <a:rPr lang="en-NZ" sz="2100" dirty="0"/>
              <a:t> refers to a decline in feelings of competence and productivity at work…</a:t>
            </a:r>
            <a:endParaRPr lang="en-GB" sz="2100" dirty="0"/>
          </a:p>
        </p:txBody>
      </p:sp>
      <p:sp>
        <p:nvSpPr>
          <p:cNvPr id="21511" name="Text Box 7"/>
          <p:cNvSpPr txBox="1">
            <a:spLocks noChangeArrowheads="1"/>
          </p:cNvSpPr>
          <p:nvPr/>
        </p:nvSpPr>
        <p:spPr bwMode="auto">
          <a:xfrm>
            <a:off x="2648003" y="5650469"/>
            <a:ext cx="7880892" cy="913220"/>
          </a:xfrm>
          <a:prstGeom prst="rect">
            <a:avLst/>
          </a:prstGeom>
          <a:noFill/>
          <a:ln w="9525">
            <a:noFill/>
            <a:miter lim="800000"/>
            <a:headEnd/>
            <a:tailEnd/>
          </a:ln>
        </p:spPr>
        <p:txBody>
          <a:bodyPr wrap="square" lIns="104287" tIns="52144" rIns="104287" bIns="52144">
            <a:spAutoFit/>
          </a:bodyPr>
          <a:lstStyle/>
          <a:p>
            <a:pPr>
              <a:lnSpc>
                <a:spcPct val="125000"/>
              </a:lnSpc>
            </a:pPr>
            <a:r>
              <a:rPr lang="en-NZ" sz="2100" dirty="0"/>
              <a:t>     The above three-component conceptualisation is the most widely accepted model of burnout (</a:t>
            </a:r>
            <a:r>
              <a:rPr lang="en-NZ" sz="2100" dirty="0" err="1"/>
              <a:t>O’Driscoll</a:t>
            </a:r>
            <a:r>
              <a:rPr lang="en-NZ" sz="2100" dirty="0"/>
              <a:t> &amp; Cooper, 1996)…</a:t>
            </a:r>
            <a:endParaRPr lang="en-GB" sz="2100" dirty="0"/>
          </a:p>
        </p:txBody>
      </p:sp>
      <p:sp>
        <p:nvSpPr>
          <p:cNvPr id="21512" name="Text Box 8"/>
          <p:cNvSpPr txBox="1">
            <a:spLocks noChangeArrowheads="1"/>
          </p:cNvSpPr>
          <p:nvPr/>
        </p:nvSpPr>
        <p:spPr bwMode="auto">
          <a:xfrm>
            <a:off x="97769" y="2033652"/>
            <a:ext cx="2468618" cy="1727388"/>
          </a:xfrm>
          <a:prstGeom prst="rect">
            <a:avLst/>
          </a:prstGeom>
          <a:noFill/>
          <a:ln w="9525">
            <a:solidFill>
              <a:srgbClr val="FF0000"/>
            </a:solidFill>
            <a:prstDash val="solid"/>
            <a:miter lim="800000"/>
            <a:headEnd/>
            <a:tailEnd/>
          </a:ln>
        </p:spPr>
        <p:txBody>
          <a:bodyPr wrap="square" lIns="104287" tIns="52144" rIns="104287" bIns="52144">
            <a:spAutoFit/>
          </a:bodyPr>
          <a:lstStyle/>
          <a:p>
            <a:pPr>
              <a:lnSpc>
                <a:spcPct val="110000"/>
              </a:lnSpc>
              <a:spcBef>
                <a:spcPct val="50000"/>
              </a:spcBef>
            </a:pPr>
            <a:r>
              <a:rPr lang="en-NZ" sz="2300" dirty="0">
                <a:solidFill>
                  <a:srgbClr val="FF0000"/>
                </a:solidFill>
                <a:latin typeface="+mn-lt"/>
              </a:rPr>
              <a:t>Summarise the information on models using your own words</a:t>
            </a:r>
            <a:endParaRPr lang="en-GB" sz="2300" dirty="0">
              <a:solidFill>
                <a:srgbClr val="FF0000"/>
              </a:solidFill>
              <a:latin typeface="+mn-lt"/>
            </a:endParaRPr>
          </a:p>
        </p:txBody>
      </p:sp>
      <p:sp>
        <p:nvSpPr>
          <p:cNvPr id="21513" name="Text Box 9"/>
          <p:cNvSpPr txBox="1">
            <a:spLocks noChangeArrowheads="1"/>
          </p:cNvSpPr>
          <p:nvPr/>
        </p:nvSpPr>
        <p:spPr bwMode="auto">
          <a:xfrm>
            <a:off x="207837" y="5705644"/>
            <a:ext cx="2358551" cy="1167136"/>
          </a:xfrm>
          <a:prstGeom prst="rect">
            <a:avLst/>
          </a:prstGeom>
          <a:noFill/>
          <a:ln w="9525">
            <a:solidFill>
              <a:srgbClr val="FF0000"/>
            </a:solidFill>
            <a:prstDash val="solid"/>
            <a:miter lim="800000"/>
            <a:headEnd/>
            <a:tailEnd/>
          </a:ln>
        </p:spPr>
        <p:txBody>
          <a:bodyPr wrap="square" lIns="104287" tIns="52144" rIns="104287" bIns="52144">
            <a:spAutoFit/>
          </a:bodyPr>
          <a:lstStyle/>
          <a:p>
            <a:r>
              <a:rPr lang="en-NZ" sz="2300" dirty="0">
                <a:solidFill>
                  <a:srgbClr val="FF0000"/>
                </a:solidFill>
                <a:latin typeface="+mn-lt"/>
              </a:rPr>
              <a:t>Use sources for overview &amp; critique</a:t>
            </a:r>
          </a:p>
        </p:txBody>
      </p:sp>
      <p:sp>
        <p:nvSpPr>
          <p:cNvPr id="21514" name="Text Box 10"/>
          <p:cNvSpPr txBox="1">
            <a:spLocks noChangeArrowheads="1"/>
          </p:cNvSpPr>
          <p:nvPr/>
        </p:nvSpPr>
        <p:spPr bwMode="auto">
          <a:xfrm>
            <a:off x="339990" y="965201"/>
            <a:ext cx="2018964" cy="825818"/>
          </a:xfrm>
          <a:prstGeom prst="rect">
            <a:avLst/>
          </a:prstGeom>
          <a:noFill/>
          <a:ln w="9525">
            <a:solidFill>
              <a:srgbClr val="FF0000"/>
            </a:solidFill>
            <a:prstDash val="solid"/>
            <a:miter lim="800000"/>
            <a:headEnd/>
            <a:tailEnd/>
          </a:ln>
        </p:spPr>
        <p:txBody>
          <a:bodyPr lIns="104287" tIns="52144" rIns="104287" bIns="52144">
            <a:spAutoFit/>
          </a:bodyPr>
          <a:lstStyle/>
          <a:p>
            <a:pPr>
              <a:spcBef>
                <a:spcPct val="50000"/>
              </a:spcBef>
            </a:pPr>
            <a:r>
              <a:rPr lang="en-NZ" sz="2300" dirty="0">
                <a:solidFill>
                  <a:srgbClr val="FF0000"/>
                </a:solidFill>
                <a:latin typeface="+mn-lt"/>
              </a:rPr>
              <a:t>Use original sources </a:t>
            </a:r>
            <a:endParaRPr lang="en-GB" sz="2300" dirty="0">
              <a:solidFill>
                <a:srgbClr val="FF0000"/>
              </a:solidFill>
              <a:latin typeface="+mn-lt"/>
            </a:endParaRPr>
          </a:p>
        </p:txBody>
      </p:sp>
      <p:sp>
        <p:nvSpPr>
          <p:cNvPr id="25611" name="Line 11"/>
          <p:cNvSpPr>
            <a:spLocks noChangeShapeType="1"/>
          </p:cNvSpPr>
          <p:nvPr/>
        </p:nvSpPr>
        <p:spPr bwMode="auto">
          <a:xfrm>
            <a:off x="6522668" y="1241218"/>
            <a:ext cx="3030304"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5616" name="Line 16"/>
          <p:cNvSpPr>
            <a:spLocks noChangeShapeType="1"/>
          </p:cNvSpPr>
          <p:nvPr/>
        </p:nvSpPr>
        <p:spPr bwMode="auto">
          <a:xfrm>
            <a:off x="8289263" y="2485281"/>
            <a:ext cx="1683089"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5617" name="Line 17"/>
          <p:cNvSpPr>
            <a:spLocks noChangeShapeType="1"/>
          </p:cNvSpPr>
          <p:nvPr/>
        </p:nvSpPr>
        <p:spPr bwMode="auto">
          <a:xfrm>
            <a:off x="5195020" y="2849880"/>
            <a:ext cx="504740"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5618" name="Line 18"/>
          <p:cNvSpPr>
            <a:spLocks noChangeShapeType="1"/>
          </p:cNvSpPr>
          <p:nvPr/>
        </p:nvSpPr>
        <p:spPr bwMode="auto">
          <a:xfrm>
            <a:off x="4517723" y="3666108"/>
            <a:ext cx="1011339"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1520" name="Text Box 20"/>
          <p:cNvSpPr txBox="1">
            <a:spLocks noChangeArrowheads="1"/>
          </p:cNvSpPr>
          <p:nvPr/>
        </p:nvSpPr>
        <p:spPr bwMode="auto">
          <a:xfrm>
            <a:off x="9636479" y="1241219"/>
            <a:ext cx="337731"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5622" name="Text Box 22"/>
          <p:cNvSpPr txBox="1">
            <a:spLocks noChangeArrowheads="1"/>
          </p:cNvSpPr>
          <p:nvPr/>
        </p:nvSpPr>
        <p:spPr bwMode="auto">
          <a:xfrm>
            <a:off x="7559069" y="1160690"/>
            <a:ext cx="421237" cy="413083"/>
          </a:xfrm>
          <a:prstGeom prst="rect">
            <a:avLst/>
          </a:prstGeom>
          <a:noFill/>
          <a:ln w="9525">
            <a:noFill/>
            <a:miter lim="800000"/>
            <a:headEnd/>
            <a:tailEnd/>
          </a:ln>
        </p:spPr>
        <p:txBody>
          <a:bodyPr lIns="104287" tIns="52144" rIns="104287" bIns="52144">
            <a:spAutoFit/>
          </a:bodyPr>
          <a:lstStyle/>
          <a:p>
            <a:pPr>
              <a:spcBef>
                <a:spcPct val="50000"/>
              </a:spcBef>
            </a:pPr>
            <a:r>
              <a:rPr lang="en-US" b="1" dirty="0">
                <a:solidFill>
                  <a:srgbClr val="FF0000"/>
                </a:solidFill>
                <a:effectLst>
                  <a:outerShdw blurRad="38100" dist="38100" dir="2700000" algn="tl">
                    <a:srgbClr val="000000">
                      <a:alpha val="43137"/>
                    </a:srgbClr>
                  </a:outerShdw>
                </a:effectLst>
              </a:rPr>
              <a:t>1</a:t>
            </a:r>
          </a:p>
        </p:txBody>
      </p:sp>
      <p:sp>
        <p:nvSpPr>
          <p:cNvPr id="25623" name="Text Box 23"/>
          <p:cNvSpPr txBox="1">
            <a:spLocks noChangeArrowheads="1"/>
          </p:cNvSpPr>
          <p:nvPr/>
        </p:nvSpPr>
        <p:spPr bwMode="auto">
          <a:xfrm>
            <a:off x="3690030" y="1502014"/>
            <a:ext cx="421237" cy="413083"/>
          </a:xfrm>
          <a:prstGeom prst="rect">
            <a:avLst/>
          </a:prstGeom>
          <a:noFill/>
          <a:ln w="9525">
            <a:noFill/>
            <a:miter lim="800000"/>
            <a:headEnd/>
            <a:tailEnd/>
          </a:ln>
        </p:spPr>
        <p:txBody>
          <a:bodyPr lIns="104287" tIns="52144" rIns="104287" bIns="52144">
            <a:spAutoFit/>
          </a:bodyPr>
          <a:lstStyle/>
          <a:p>
            <a:pPr>
              <a:spcBef>
                <a:spcPct val="50000"/>
              </a:spcBef>
            </a:pPr>
            <a:r>
              <a:rPr lang="en-US" b="1" dirty="0">
                <a:solidFill>
                  <a:srgbClr val="FF0000"/>
                </a:solidFill>
                <a:effectLst>
                  <a:outerShdw blurRad="38100" dist="38100" dir="2700000" algn="tl">
                    <a:srgbClr val="000000">
                      <a:alpha val="43137"/>
                    </a:srgbClr>
                  </a:outerShdw>
                </a:effectLst>
              </a:rPr>
              <a:t>2</a:t>
            </a:r>
          </a:p>
        </p:txBody>
      </p:sp>
      <p:sp>
        <p:nvSpPr>
          <p:cNvPr id="25624" name="Text Box 24"/>
          <p:cNvSpPr txBox="1">
            <a:spLocks noChangeArrowheads="1"/>
          </p:cNvSpPr>
          <p:nvPr/>
        </p:nvSpPr>
        <p:spPr bwMode="auto">
          <a:xfrm>
            <a:off x="5529059" y="1502014"/>
            <a:ext cx="421237" cy="413083"/>
          </a:xfrm>
          <a:prstGeom prst="rect">
            <a:avLst/>
          </a:prstGeom>
          <a:noFill/>
          <a:ln w="9525">
            <a:noFill/>
            <a:miter lim="800000"/>
            <a:headEnd/>
            <a:tailEnd/>
          </a:ln>
        </p:spPr>
        <p:txBody>
          <a:bodyPr lIns="104287" tIns="52144" rIns="104287" bIns="52144">
            <a:spAutoFit/>
          </a:bodyPr>
          <a:lstStyle/>
          <a:p>
            <a:pPr>
              <a:spcBef>
                <a:spcPct val="50000"/>
              </a:spcBef>
            </a:pPr>
            <a:r>
              <a:rPr lang="en-US" b="1" dirty="0">
                <a:solidFill>
                  <a:srgbClr val="FF0000"/>
                </a:solidFill>
                <a:effectLst>
                  <a:outerShdw blurRad="38100" dist="38100" dir="2700000" algn="tl">
                    <a:srgbClr val="000000">
                      <a:alpha val="43137"/>
                    </a:srgbClr>
                  </a:outerShdw>
                </a:effectLst>
              </a:rPr>
              <a:t>3</a:t>
            </a:r>
          </a:p>
        </p:txBody>
      </p:sp>
      <p:sp>
        <p:nvSpPr>
          <p:cNvPr id="21524" name="Text Box 25"/>
          <p:cNvSpPr txBox="1">
            <a:spLocks noChangeArrowheads="1"/>
          </p:cNvSpPr>
          <p:nvPr/>
        </p:nvSpPr>
        <p:spPr bwMode="auto">
          <a:xfrm>
            <a:off x="209693" y="4177470"/>
            <a:ext cx="2273190" cy="813193"/>
          </a:xfrm>
          <a:prstGeom prst="rect">
            <a:avLst/>
          </a:prstGeom>
          <a:noFill/>
          <a:ln w="9525">
            <a:solidFill>
              <a:srgbClr val="FF0000"/>
            </a:solidFill>
            <a:prstDash val="solid"/>
            <a:miter lim="800000"/>
            <a:headEnd/>
            <a:tailEnd/>
          </a:ln>
        </p:spPr>
        <p:txBody>
          <a:bodyPr lIns="104287" tIns="52144" rIns="104287" bIns="52144">
            <a:spAutoFit/>
          </a:bodyPr>
          <a:lstStyle/>
          <a:p>
            <a:pPr>
              <a:spcBef>
                <a:spcPct val="50000"/>
              </a:spcBef>
            </a:pPr>
            <a:r>
              <a:rPr lang="en-US" sz="2300" dirty="0">
                <a:solidFill>
                  <a:srgbClr val="FF0000"/>
                </a:solidFill>
                <a:latin typeface="+mn-lt"/>
              </a:rPr>
              <a:t>Use appropriate signal words</a:t>
            </a:r>
          </a:p>
        </p:txBody>
      </p:sp>
      <p:sp>
        <p:nvSpPr>
          <p:cNvPr id="21525" name="Text Box 26"/>
          <p:cNvSpPr txBox="1">
            <a:spLocks noChangeArrowheads="1"/>
          </p:cNvSpPr>
          <p:nvPr/>
        </p:nvSpPr>
        <p:spPr bwMode="auto">
          <a:xfrm>
            <a:off x="5344321" y="7226723"/>
            <a:ext cx="4544526" cy="351528"/>
          </a:xfrm>
          <a:prstGeom prst="rect">
            <a:avLst/>
          </a:prstGeom>
          <a:noFill/>
          <a:ln w="9525">
            <a:noFill/>
            <a:miter lim="800000"/>
            <a:headEnd/>
            <a:tailEnd/>
          </a:ln>
        </p:spPr>
        <p:txBody>
          <a:bodyPr lIns="104287" tIns="52144" rIns="104287" bIns="52144">
            <a:spAutoFit/>
          </a:bodyPr>
          <a:lstStyle/>
          <a:p>
            <a:pPr>
              <a:spcBef>
                <a:spcPct val="50000"/>
              </a:spcBef>
            </a:pPr>
            <a:r>
              <a:rPr lang="en-NZ" sz="1600" dirty="0"/>
              <a:t>(Adapted from Whitehead, 2001, pp. 27-28)</a:t>
            </a:r>
            <a:endParaRPr lang="en-GB" sz="1600" dirty="0"/>
          </a:p>
        </p:txBody>
      </p:sp>
      <p:sp>
        <p:nvSpPr>
          <p:cNvPr id="21" name="Line 18"/>
          <p:cNvSpPr>
            <a:spLocks noChangeShapeType="1"/>
          </p:cNvSpPr>
          <p:nvPr/>
        </p:nvSpPr>
        <p:spPr bwMode="auto">
          <a:xfrm>
            <a:off x="2651749" y="4501505"/>
            <a:ext cx="1011339" cy="0"/>
          </a:xfrm>
          <a:prstGeom prst="line">
            <a:avLst/>
          </a:prstGeom>
          <a:noFill/>
          <a:ln w="38100">
            <a:solidFill>
              <a:srgbClr val="FF0000"/>
            </a:solidFill>
            <a:prstDash val="sysDot"/>
            <a:round/>
            <a:headEnd/>
            <a:tailEnd/>
          </a:ln>
        </p:spPr>
        <p:txBody>
          <a:bodyPr lIns="104287" tIns="52144" rIns="104287" bIns="52144"/>
          <a:lstStyle/>
          <a:p>
            <a:endParaRPr lang="en-NZ"/>
          </a:p>
        </p:txBody>
      </p:sp>
      <p:cxnSp>
        <p:nvCxnSpPr>
          <p:cNvPr id="24" name="Straight Connector 23"/>
          <p:cNvCxnSpPr/>
          <p:nvPr/>
        </p:nvCxnSpPr>
        <p:spPr>
          <a:xfrm>
            <a:off x="2987624" y="6085681"/>
            <a:ext cx="6984729"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780086" y="6517729"/>
            <a:ext cx="3870918"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14"/>
                                        </p:tgtEl>
                                        <p:attrNameLst>
                                          <p:attrName>style.visibility</p:attrName>
                                        </p:attrNameLst>
                                      </p:cBhvr>
                                      <p:to>
                                        <p:strVal val="visible"/>
                                      </p:to>
                                    </p:set>
                                    <p:animEffect transition="in" filter="fade">
                                      <p:cBhvr>
                                        <p:cTn id="7" dur="500"/>
                                        <p:tgtEl>
                                          <p:spTgt spid="215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12"/>
                                        </p:tgtEl>
                                        <p:attrNameLst>
                                          <p:attrName>style.visibility</p:attrName>
                                        </p:attrNameLst>
                                      </p:cBhvr>
                                      <p:to>
                                        <p:strVal val="visible"/>
                                      </p:to>
                                    </p:set>
                                    <p:animEffect transition="in" filter="fade">
                                      <p:cBhvr>
                                        <p:cTn id="12" dur="1000"/>
                                        <p:tgtEl>
                                          <p:spTgt spid="215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11"/>
                                        </p:tgtEl>
                                        <p:attrNameLst>
                                          <p:attrName>style.visibility</p:attrName>
                                        </p:attrNameLst>
                                      </p:cBhvr>
                                      <p:to>
                                        <p:strVal val="visible"/>
                                      </p:to>
                                    </p:set>
                                    <p:animEffect transition="in" filter="wipe(left)">
                                      <p:cBhvr>
                                        <p:cTn id="17" dur="500"/>
                                        <p:tgtEl>
                                          <p:spTgt spid="256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622"/>
                                        </p:tgtEl>
                                        <p:attrNameLst>
                                          <p:attrName>style.visibility</p:attrName>
                                        </p:attrNameLst>
                                      </p:cBhvr>
                                      <p:to>
                                        <p:strVal val="visible"/>
                                      </p:to>
                                    </p:set>
                                    <p:animEffect transition="in" filter="dissolve">
                                      <p:cBhvr>
                                        <p:cTn id="22" dur="500"/>
                                        <p:tgtEl>
                                          <p:spTgt spid="2562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623"/>
                                        </p:tgtEl>
                                        <p:attrNameLst>
                                          <p:attrName>style.visibility</p:attrName>
                                        </p:attrNameLst>
                                      </p:cBhvr>
                                      <p:to>
                                        <p:strVal val="visible"/>
                                      </p:to>
                                    </p:set>
                                    <p:animEffect transition="in" filter="dissolve">
                                      <p:cBhvr>
                                        <p:cTn id="27" dur="500"/>
                                        <p:tgtEl>
                                          <p:spTgt spid="2562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624"/>
                                        </p:tgtEl>
                                        <p:attrNameLst>
                                          <p:attrName>style.visibility</p:attrName>
                                        </p:attrNameLst>
                                      </p:cBhvr>
                                      <p:to>
                                        <p:strVal val="visible"/>
                                      </p:to>
                                    </p:set>
                                    <p:animEffect transition="in" filter="dissolve">
                                      <p:cBhvr>
                                        <p:cTn id="32" dur="500"/>
                                        <p:tgtEl>
                                          <p:spTgt spid="256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24"/>
                                        </p:tgtEl>
                                        <p:attrNameLst>
                                          <p:attrName>style.visibility</p:attrName>
                                        </p:attrNameLst>
                                      </p:cBhvr>
                                      <p:to>
                                        <p:strVal val="visible"/>
                                      </p:to>
                                    </p:set>
                                    <p:animEffect transition="in" filter="fade">
                                      <p:cBhvr>
                                        <p:cTn id="37" dur="1000"/>
                                        <p:tgtEl>
                                          <p:spTgt spid="215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5616"/>
                                        </p:tgtEl>
                                        <p:attrNameLst>
                                          <p:attrName>style.visibility</p:attrName>
                                        </p:attrNameLst>
                                      </p:cBhvr>
                                      <p:to>
                                        <p:strVal val="visible"/>
                                      </p:to>
                                    </p:set>
                                    <p:animEffect transition="in" filter="wipe(left)">
                                      <p:cBhvr>
                                        <p:cTn id="42" dur="500"/>
                                        <p:tgtEl>
                                          <p:spTgt spid="25616"/>
                                        </p:tgtEl>
                                      </p:cBhvr>
                                    </p:animEffect>
                                  </p:childTnLst>
                                </p:cTn>
                              </p:par>
                            </p:childTnLst>
                          </p:cTn>
                        </p:par>
                        <p:par>
                          <p:cTn id="43" fill="hold">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25617"/>
                                        </p:tgtEl>
                                        <p:attrNameLst>
                                          <p:attrName>style.visibility</p:attrName>
                                        </p:attrNameLst>
                                      </p:cBhvr>
                                      <p:to>
                                        <p:strVal val="visible"/>
                                      </p:to>
                                    </p:set>
                                    <p:animEffect transition="in" filter="wipe(left)">
                                      <p:cBhvr>
                                        <p:cTn id="46" dur="500"/>
                                        <p:tgtEl>
                                          <p:spTgt spid="2561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5618"/>
                                        </p:tgtEl>
                                        <p:attrNameLst>
                                          <p:attrName>style.visibility</p:attrName>
                                        </p:attrNameLst>
                                      </p:cBhvr>
                                      <p:to>
                                        <p:strVal val="visible"/>
                                      </p:to>
                                    </p:set>
                                    <p:animEffect transition="in" filter="wipe(left)">
                                      <p:cBhvr>
                                        <p:cTn id="51" dur="500"/>
                                        <p:tgtEl>
                                          <p:spTgt spid="2561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left)">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500"/>
                                        <p:tgtEl>
                                          <p:spTgt spid="24"/>
                                        </p:tgtEl>
                                      </p:cBhvr>
                                    </p:animEffect>
                                  </p:childTnLst>
                                </p:cTn>
                              </p:par>
                              <p:par>
                                <p:cTn id="62" presetID="22" presetClass="entr" presetSubtype="8" fill="hold"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500"/>
                                        <p:tgtEl>
                                          <p:spTgt spid="26"/>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1513"/>
                                        </p:tgtEl>
                                        <p:attrNameLst>
                                          <p:attrName>style.visibility</p:attrName>
                                        </p:attrNameLst>
                                      </p:cBhvr>
                                      <p:to>
                                        <p:strVal val="visible"/>
                                      </p:to>
                                    </p:set>
                                    <p:animEffect transition="in" filter="fade">
                                      <p:cBhvr>
                                        <p:cTn id="69" dur="10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nimBg="1"/>
      <p:bldP spid="21513" grpId="0" animBg="1"/>
      <p:bldP spid="21514" grpId="0" animBg="1"/>
      <p:bldP spid="25611" grpId="0" animBg="1"/>
      <p:bldP spid="25616" grpId="0" animBg="1"/>
      <p:bldP spid="25617" grpId="0" animBg="1"/>
      <p:bldP spid="25618" grpId="0" animBg="1"/>
      <p:bldP spid="25622" grpId="0"/>
      <p:bldP spid="25623" grpId="0"/>
      <p:bldP spid="25624" grpId="0"/>
      <p:bldP spid="21524"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599903" y="469057"/>
            <a:ext cx="7704138" cy="1110628"/>
          </a:xfrm>
          <a:prstGeom prst="rect">
            <a:avLst/>
          </a:prstGeom>
          <a:noFill/>
          <a:ln w="9525">
            <a:noFill/>
            <a:miter lim="800000"/>
            <a:headEnd/>
            <a:tailEnd/>
          </a:ln>
        </p:spPr>
        <p:txBody>
          <a:bodyPr>
            <a:spAutoFit/>
          </a:bodyPr>
          <a:lstStyle/>
          <a:p>
            <a:pPr algn="ctr">
              <a:spcBef>
                <a:spcPct val="50000"/>
              </a:spcBef>
            </a:pPr>
            <a:r>
              <a:rPr lang="en-NZ" sz="3200" b="1" dirty="0">
                <a:solidFill>
                  <a:schemeClr val="tx2"/>
                </a:solidFill>
              </a:rPr>
              <a:t>Literature Review: An Examination of the Key Research on a Topic</a:t>
            </a:r>
            <a:endParaRPr lang="en-GB" sz="3200" b="1" dirty="0">
              <a:solidFill>
                <a:schemeClr val="tx2"/>
              </a:solidFill>
            </a:endParaRPr>
          </a:p>
        </p:txBody>
      </p:sp>
      <p:sp>
        <p:nvSpPr>
          <p:cNvPr id="5" name="Text Box 4"/>
          <p:cNvSpPr txBox="1">
            <a:spLocks noChangeArrowheads="1"/>
          </p:cNvSpPr>
          <p:nvPr/>
        </p:nvSpPr>
        <p:spPr bwMode="auto">
          <a:xfrm>
            <a:off x="771812" y="1804195"/>
            <a:ext cx="6857243" cy="498598"/>
          </a:xfrm>
          <a:prstGeom prst="rect">
            <a:avLst/>
          </a:prstGeom>
          <a:noFill/>
          <a:ln w="9525">
            <a:noFill/>
            <a:miter lim="800000"/>
            <a:headEnd/>
            <a:tailEnd/>
          </a:ln>
        </p:spPr>
        <p:txBody>
          <a:bodyPr wrap="square">
            <a:spAutoFit/>
          </a:bodyPr>
          <a:lstStyle/>
          <a:p>
            <a:pPr>
              <a:lnSpc>
                <a:spcPct val="110000"/>
              </a:lnSpc>
              <a:spcBef>
                <a:spcPct val="50000"/>
              </a:spcBef>
            </a:pPr>
            <a:r>
              <a:rPr lang="en-NZ" sz="2400" b="1" i="1" dirty="0">
                <a:solidFill>
                  <a:schemeClr val="tx2"/>
                </a:solidFill>
              </a:rPr>
              <a:t>Seeks to answer the following questions:</a:t>
            </a:r>
            <a:endParaRPr lang="en-GB" sz="2400" b="1" i="1" dirty="0">
              <a:solidFill>
                <a:schemeClr val="tx2"/>
              </a:solidFill>
            </a:endParaRPr>
          </a:p>
        </p:txBody>
      </p:sp>
      <p:sp>
        <p:nvSpPr>
          <p:cNvPr id="6" name="Rectangle 2"/>
          <p:cNvSpPr txBox="1">
            <a:spLocks noChangeArrowheads="1"/>
          </p:cNvSpPr>
          <p:nvPr/>
        </p:nvSpPr>
        <p:spPr bwMode="auto">
          <a:xfrm>
            <a:off x="1023840" y="2521286"/>
            <a:ext cx="7991475" cy="410527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marR="0" lvl="0" indent="-342900" algn="l" defTabSz="457200" rtl="0" eaLnBrk="1" fontAlgn="base" latinLnBrk="0" hangingPunct="1">
              <a:lnSpc>
                <a:spcPct val="90000"/>
              </a:lnSpc>
              <a:spcBef>
                <a:spcPct val="20000"/>
              </a:spcBef>
              <a:spcAft>
                <a:spcPct val="0"/>
              </a:spcAft>
              <a:buClrTx/>
              <a:buSzTx/>
              <a:buFont typeface="Arial" charset="0"/>
              <a:buChar char="•"/>
              <a:tabLst/>
              <a:defRPr/>
            </a:pPr>
            <a:r>
              <a:rPr kumimoji="0" lang="en-NZ" sz="2500" b="0" i="0" u="none" strike="noStrike" kern="1200" cap="none" spc="0" normalizeH="0" noProof="0" dirty="0">
                <a:ln>
                  <a:noFill/>
                </a:ln>
                <a:solidFill>
                  <a:schemeClr val="tx2"/>
                </a:solidFill>
                <a:effectLst/>
                <a:uLnTx/>
                <a:uFillTx/>
                <a:latin typeface="+mn-lt"/>
                <a:ea typeface="ＭＳ Ｐゴシック" pitchFamily="-28" charset="-128"/>
                <a:cs typeface="Times New Roman" pitchFamily="18" charset="0"/>
              </a:rPr>
              <a:t>What have others said about this topic?</a:t>
            </a:r>
          </a:p>
          <a:p>
            <a:pPr marL="342900" marR="0" lvl="0" indent="-342900" algn="l" defTabSz="457200" rtl="0" eaLnBrk="1" fontAlgn="base" latinLnBrk="0" hangingPunct="1">
              <a:lnSpc>
                <a:spcPct val="90000"/>
              </a:lnSpc>
              <a:spcBef>
                <a:spcPct val="50000"/>
              </a:spcBef>
              <a:spcAft>
                <a:spcPct val="0"/>
              </a:spcAft>
              <a:buClrTx/>
              <a:buSzTx/>
              <a:buFont typeface="Arial" charset="0"/>
              <a:buChar char="•"/>
              <a:tabLst/>
              <a:defRPr/>
            </a:pPr>
            <a:r>
              <a:rPr kumimoji="0" lang="en-NZ" sz="2500" b="0" i="0" u="none" strike="noStrike" kern="1200" cap="none" spc="0" normalizeH="0" noProof="0" dirty="0">
                <a:ln>
                  <a:noFill/>
                </a:ln>
                <a:solidFill>
                  <a:schemeClr val="tx2"/>
                </a:solidFill>
                <a:effectLst/>
                <a:uLnTx/>
                <a:uFillTx/>
                <a:latin typeface="+mn-lt"/>
                <a:ea typeface="ＭＳ Ｐゴシック" pitchFamily="-28" charset="-128"/>
                <a:cs typeface="Times New Roman" pitchFamily="18" charset="0"/>
              </a:rPr>
              <a:t>What theories address the topic?</a:t>
            </a:r>
          </a:p>
          <a:p>
            <a:pPr marL="342900" marR="0" lvl="0" indent="-342900" algn="l" defTabSz="457200" rtl="0" eaLnBrk="1" fontAlgn="base" latinLnBrk="0" hangingPunct="1">
              <a:lnSpc>
                <a:spcPct val="90000"/>
              </a:lnSpc>
              <a:spcBef>
                <a:spcPct val="50000"/>
              </a:spcBef>
              <a:spcAft>
                <a:spcPct val="0"/>
              </a:spcAft>
              <a:buClrTx/>
              <a:buSzTx/>
              <a:buFont typeface="Arial" charset="0"/>
              <a:buChar char="•"/>
              <a:tabLst/>
              <a:defRPr/>
            </a:pPr>
            <a:r>
              <a:rPr kumimoji="0" lang="en-NZ" sz="2500" b="0" i="0" u="none" strike="noStrike" kern="1200" cap="none" spc="0" normalizeH="0" noProof="0" dirty="0">
                <a:ln>
                  <a:noFill/>
                </a:ln>
                <a:solidFill>
                  <a:schemeClr val="tx2"/>
                </a:solidFill>
                <a:effectLst/>
                <a:uLnTx/>
                <a:uFillTx/>
                <a:latin typeface="+mn-lt"/>
                <a:ea typeface="ＭＳ Ｐゴシック" pitchFamily="-28" charset="-128"/>
                <a:cs typeface="Times New Roman" pitchFamily="18" charset="0"/>
              </a:rPr>
              <a:t>Which policies address the topic? (If relevant)</a:t>
            </a:r>
          </a:p>
          <a:p>
            <a:pPr marL="342900" marR="0" lvl="0" indent="-342900" algn="l" defTabSz="457200" rtl="0" eaLnBrk="1" fontAlgn="base" latinLnBrk="0" hangingPunct="1">
              <a:lnSpc>
                <a:spcPct val="90000"/>
              </a:lnSpc>
              <a:spcBef>
                <a:spcPct val="50000"/>
              </a:spcBef>
              <a:spcAft>
                <a:spcPct val="0"/>
              </a:spcAft>
              <a:buClrTx/>
              <a:buSzTx/>
              <a:buFont typeface="Arial" charset="0"/>
              <a:buChar char="•"/>
              <a:tabLst/>
              <a:defRPr/>
            </a:pPr>
            <a:r>
              <a:rPr kumimoji="0" lang="en-NZ" sz="2500" b="0" i="0" u="none" strike="noStrike" kern="1200" cap="none" spc="0" normalizeH="0" noProof="0" dirty="0">
                <a:ln>
                  <a:noFill/>
                </a:ln>
                <a:solidFill>
                  <a:schemeClr val="tx2"/>
                </a:solidFill>
                <a:effectLst/>
                <a:uLnTx/>
                <a:uFillTx/>
                <a:latin typeface="+mn-lt"/>
                <a:ea typeface="ＭＳ Ｐゴシック" pitchFamily="-28" charset="-128"/>
                <a:cs typeface="Times New Roman" pitchFamily="18" charset="0"/>
              </a:rPr>
              <a:t>What research has been done previously on the topic?</a:t>
            </a:r>
          </a:p>
          <a:p>
            <a:pPr marL="342900" marR="0" lvl="0" indent="-342900" algn="l" defTabSz="457200" rtl="0" eaLnBrk="1" fontAlgn="base" latinLnBrk="0" hangingPunct="1">
              <a:lnSpc>
                <a:spcPct val="90000"/>
              </a:lnSpc>
              <a:spcBef>
                <a:spcPct val="50000"/>
              </a:spcBef>
              <a:spcAft>
                <a:spcPct val="0"/>
              </a:spcAft>
              <a:buClrTx/>
              <a:buSzTx/>
              <a:buFont typeface="Arial" charset="0"/>
              <a:buChar char="•"/>
              <a:tabLst/>
              <a:defRPr/>
            </a:pPr>
            <a:r>
              <a:rPr kumimoji="0" lang="en-NZ" sz="2500" b="0" i="0" u="none" strike="noStrike" kern="1200" cap="none" spc="0" normalizeH="0" noProof="0" dirty="0">
                <a:ln>
                  <a:noFill/>
                </a:ln>
                <a:solidFill>
                  <a:schemeClr val="tx2"/>
                </a:solidFill>
                <a:effectLst/>
                <a:uLnTx/>
                <a:uFillTx/>
                <a:latin typeface="+mn-lt"/>
                <a:ea typeface="ＭＳ Ｐゴシック" pitchFamily="-28" charset="-128"/>
                <a:cs typeface="Times New Roman" pitchFamily="18" charset="0"/>
              </a:rPr>
              <a:t>Do the results of the existing research agree with one another, or is there disagreement?</a:t>
            </a:r>
          </a:p>
          <a:p>
            <a:pPr marL="342900" marR="0" lvl="0" indent="-342900" algn="l" defTabSz="457200" rtl="0" eaLnBrk="1" fontAlgn="base" latinLnBrk="0" hangingPunct="1">
              <a:lnSpc>
                <a:spcPct val="90000"/>
              </a:lnSpc>
              <a:spcBef>
                <a:spcPct val="50000"/>
              </a:spcBef>
              <a:spcAft>
                <a:spcPct val="0"/>
              </a:spcAft>
              <a:buClrTx/>
              <a:buSzTx/>
              <a:buFont typeface="Arial" charset="0"/>
              <a:buChar char="•"/>
              <a:tabLst/>
              <a:defRPr/>
            </a:pPr>
            <a:r>
              <a:rPr kumimoji="0" lang="en-NZ" sz="2500" b="0" i="0" u="none" strike="noStrike" kern="1200" cap="none" spc="0" normalizeH="0" noProof="0" dirty="0">
                <a:ln>
                  <a:noFill/>
                </a:ln>
                <a:solidFill>
                  <a:schemeClr val="tx2"/>
                </a:solidFill>
                <a:effectLst/>
                <a:uLnTx/>
                <a:uFillTx/>
                <a:latin typeface="+mn-lt"/>
                <a:ea typeface="ＭＳ Ｐゴシック" pitchFamily="-28" charset="-128"/>
                <a:cs typeface="Times New Roman" pitchFamily="18" charset="0"/>
              </a:rPr>
              <a:t>What are the gaps in the existing literature? </a:t>
            </a:r>
          </a:p>
        </p:txBody>
      </p:sp>
      <p:sp>
        <p:nvSpPr>
          <p:cNvPr id="7" name="Text Box 3"/>
          <p:cNvSpPr txBox="1">
            <a:spLocks noChangeArrowheads="1"/>
          </p:cNvSpPr>
          <p:nvPr/>
        </p:nvSpPr>
        <p:spPr bwMode="auto">
          <a:xfrm>
            <a:off x="5920384" y="7010400"/>
            <a:ext cx="4105275" cy="307777"/>
          </a:xfrm>
          <a:prstGeom prst="rect">
            <a:avLst/>
          </a:prstGeom>
          <a:noFill/>
          <a:ln w="9525">
            <a:noFill/>
            <a:miter lim="800000"/>
            <a:headEnd/>
            <a:tailEnd/>
          </a:ln>
        </p:spPr>
        <p:txBody>
          <a:bodyPr>
            <a:spAutoFit/>
          </a:bodyPr>
          <a:lstStyle/>
          <a:p>
            <a:pPr>
              <a:spcBef>
                <a:spcPct val="50000"/>
              </a:spcBef>
            </a:pPr>
            <a:r>
              <a:rPr lang="en-NZ" sz="1400" dirty="0">
                <a:solidFill>
                  <a:srgbClr val="0033CC"/>
                </a:solidFill>
              </a:rPr>
              <a:t>(</a:t>
            </a:r>
            <a:r>
              <a:rPr lang="en-NZ" sz="1400" dirty="0">
                <a:solidFill>
                  <a:srgbClr val="003164"/>
                </a:solidFill>
              </a:rPr>
              <a:t>Adapted from Davidson &amp; </a:t>
            </a:r>
            <a:r>
              <a:rPr lang="en-NZ" sz="1400" dirty="0" err="1">
                <a:solidFill>
                  <a:srgbClr val="003164"/>
                </a:solidFill>
              </a:rPr>
              <a:t>Tollich</a:t>
            </a:r>
            <a:r>
              <a:rPr lang="en-NZ" sz="1400" dirty="0">
                <a:solidFill>
                  <a:srgbClr val="003164"/>
                </a:solidFill>
              </a:rPr>
              <a:t>, 1990)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824041" y="969497"/>
            <a:ext cx="7519533" cy="5183620"/>
          </a:xfrm>
          <a:prstGeom prst="rect">
            <a:avLst/>
          </a:prstGeom>
          <a:noFill/>
          <a:ln w="9525">
            <a:noFill/>
            <a:miter lim="800000"/>
            <a:headEnd/>
            <a:tailEnd/>
          </a:ln>
        </p:spPr>
        <p:txBody>
          <a:bodyPr wrap="square" lIns="104287" tIns="52144" rIns="104287" bIns="52144">
            <a:spAutoFit/>
          </a:bodyPr>
          <a:lstStyle/>
          <a:p>
            <a:pPr>
              <a:lnSpc>
                <a:spcPct val="150000"/>
              </a:lnSpc>
              <a:spcBef>
                <a:spcPts val="0"/>
              </a:spcBef>
            </a:pPr>
            <a:r>
              <a:rPr lang="en-NZ" sz="2200" dirty="0"/>
              <a:t>Despite the popularity of the stimulus approach, the stimulus model is not without its limitations. One is that stimulus events alone may be insufficient when predicting an individual’s response. For example, two teachers subjected to loud, noisy classrooms may show quite different levels of strain, or may show strain at different times. Thus it fails to take account of individual differences, and it ignores the perceptual cognitive processes which underpin such differences (Cox &amp; Fergusson, 1991).</a:t>
            </a:r>
          </a:p>
          <a:p>
            <a:pPr>
              <a:lnSpc>
                <a:spcPct val="150000"/>
              </a:lnSpc>
              <a:spcBef>
                <a:spcPts val="0"/>
              </a:spcBef>
            </a:pPr>
            <a:r>
              <a:rPr lang="en-NZ" sz="2200" dirty="0"/>
              <a:t>        Another criticism of this approach is that…</a:t>
            </a:r>
            <a:endParaRPr lang="en-GB" sz="2200" dirty="0"/>
          </a:p>
        </p:txBody>
      </p:sp>
      <p:sp>
        <p:nvSpPr>
          <p:cNvPr id="22532" name="Text Box 4"/>
          <p:cNvSpPr txBox="1">
            <a:spLocks noChangeArrowheads="1"/>
          </p:cNvSpPr>
          <p:nvPr/>
        </p:nvSpPr>
        <p:spPr bwMode="auto">
          <a:xfrm>
            <a:off x="1471544" y="514695"/>
            <a:ext cx="8081426"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2533" name="Text Box 5"/>
          <p:cNvSpPr txBox="1">
            <a:spLocks noChangeArrowheads="1"/>
          </p:cNvSpPr>
          <p:nvPr/>
        </p:nvSpPr>
        <p:spPr bwMode="auto">
          <a:xfrm>
            <a:off x="293196" y="208330"/>
            <a:ext cx="9259775" cy="520805"/>
          </a:xfrm>
          <a:prstGeom prst="rect">
            <a:avLst/>
          </a:prstGeom>
          <a:solidFill>
            <a:srgbClr val="FFC000"/>
          </a:solidFill>
          <a:ln w="9525">
            <a:noFill/>
            <a:miter lim="800000"/>
            <a:headEnd/>
            <a:tailEnd/>
          </a:ln>
        </p:spPr>
        <p:txBody>
          <a:bodyPr lIns="104287" tIns="52144" rIns="104287" bIns="52144">
            <a:spAutoFit/>
          </a:bodyPr>
          <a:lstStyle/>
          <a:p>
            <a:pPr>
              <a:spcBef>
                <a:spcPct val="50000"/>
              </a:spcBef>
            </a:pPr>
            <a:r>
              <a:rPr lang="en-NZ" sz="2700" b="1" dirty="0">
                <a:solidFill>
                  <a:srgbClr val="003164"/>
                </a:solidFill>
              </a:rPr>
              <a:t>Critical evaluation of theoretical models</a:t>
            </a:r>
            <a:endParaRPr lang="en-GB" sz="2700" b="1" dirty="0">
              <a:solidFill>
                <a:srgbClr val="003164"/>
              </a:solidFill>
            </a:endParaRPr>
          </a:p>
        </p:txBody>
      </p:sp>
      <p:sp>
        <p:nvSpPr>
          <p:cNvPr id="22534" name="Text Box 6"/>
          <p:cNvSpPr txBox="1">
            <a:spLocks noChangeArrowheads="1"/>
          </p:cNvSpPr>
          <p:nvPr/>
        </p:nvSpPr>
        <p:spPr bwMode="auto">
          <a:xfrm>
            <a:off x="6111104" y="6949777"/>
            <a:ext cx="3915456" cy="351528"/>
          </a:xfrm>
          <a:prstGeom prst="rect">
            <a:avLst/>
          </a:prstGeom>
          <a:noFill/>
          <a:ln w="9525">
            <a:noFill/>
            <a:miter lim="800000"/>
            <a:headEnd/>
            <a:tailEnd/>
          </a:ln>
        </p:spPr>
        <p:txBody>
          <a:bodyPr wrap="square" lIns="104287" tIns="52144" rIns="104287" bIns="52144">
            <a:spAutoFit/>
          </a:bodyPr>
          <a:lstStyle/>
          <a:p>
            <a:pPr>
              <a:spcBef>
                <a:spcPct val="50000"/>
              </a:spcBef>
            </a:pPr>
            <a:r>
              <a:rPr lang="en-NZ" sz="1600" dirty="0"/>
              <a:t>(Adapted from Whitehead, 2001, p. 16)</a:t>
            </a:r>
            <a:endParaRPr lang="en-GB" sz="1600" dirty="0"/>
          </a:p>
        </p:txBody>
      </p:sp>
      <p:sp>
        <p:nvSpPr>
          <p:cNvPr id="30732" name="Text Box 12"/>
          <p:cNvSpPr txBox="1">
            <a:spLocks noChangeArrowheads="1"/>
          </p:cNvSpPr>
          <p:nvPr/>
        </p:nvSpPr>
        <p:spPr bwMode="auto">
          <a:xfrm>
            <a:off x="8347120" y="1591734"/>
            <a:ext cx="1440348" cy="413083"/>
          </a:xfrm>
          <a:prstGeom prst="rect">
            <a:avLst/>
          </a:prstGeom>
          <a:noFill/>
          <a:ln w="28575">
            <a:solidFill>
              <a:srgbClr val="FF0000"/>
            </a:solidFill>
            <a:miter lim="800000"/>
            <a:headEnd/>
            <a:tailEnd/>
          </a:ln>
        </p:spPr>
        <p:txBody>
          <a:bodyPr wrap="square" lIns="104287" tIns="52144" rIns="104287" bIns="52144">
            <a:spAutoFit/>
          </a:bodyPr>
          <a:lstStyle/>
          <a:p>
            <a:pPr>
              <a:spcBef>
                <a:spcPct val="50000"/>
              </a:spcBef>
            </a:pPr>
            <a:endParaRPr lang="en-US"/>
          </a:p>
        </p:txBody>
      </p:sp>
      <p:sp>
        <p:nvSpPr>
          <p:cNvPr id="30736" name="Text Box 16"/>
          <p:cNvSpPr txBox="1">
            <a:spLocks noChangeArrowheads="1"/>
          </p:cNvSpPr>
          <p:nvPr/>
        </p:nvSpPr>
        <p:spPr bwMode="auto">
          <a:xfrm>
            <a:off x="5884379" y="2593294"/>
            <a:ext cx="1724273" cy="413083"/>
          </a:xfrm>
          <a:prstGeom prst="rect">
            <a:avLst/>
          </a:prstGeom>
          <a:noFill/>
          <a:ln w="28575">
            <a:solidFill>
              <a:srgbClr val="FF0000"/>
            </a:solidFill>
            <a:miter lim="800000"/>
            <a:headEnd/>
            <a:tailEnd/>
          </a:ln>
        </p:spPr>
        <p:txBody>
          <a:bodyPr wrap="square" lIns="104287" tIns="52144" rIns="104287" bIns="52144">
            <a:spAutoFit/>
          </a:bodyPr>
          <a:lstStyle/>
          <a:p>
            <a:pPr>
              <a:spcBef>
                <a:spcPct val="50000"/>
              </a:spcBef>
            </a:pPr>
            <a:endParaRPr lang="en-US"/>
          </a:p>
        </p:txBody>
      </p:sp>
      <p:sp>
        <p:nvSpPr>
          <p:cNvPr id="14" name="TextBox 13"/>
          <p:cNvSpPr txBox="1"/>
          <p:nvPr/>
        </p:nvSpPr>
        <p:spPr>
          <a:xfrm>
            <a:off x="159744" y="937910"/>
            <a:ext cx="2664297" cy="1862048"/>
          </a:xfrm>
          <a:prstGeom prst="rect">
            <a:avLst/>
          </a:prstGeom>
          <a:noFill/>
          <a:ln>
            <a:solidFill>
              <a:srgbClr val="FF0000"/>
            </a:solidFill>
            <a:prstDash val="solid"/>
          </a:ln>
        </p:spPr>
        <p:txBody>
          <a:bodyPr wrap="square" rtlCol="0">
            <a:spAutoFit/>
          </a:bodyPr>
          <a:lstStyle/>
          <a:p>
            <a:pPr algn="ctr"/>
            <a:r>
              <a:rPr lang="en-US" sz="2300" dirty="0">
                <a:solidFill>
                  <a:srgbClr val="FF0000"/>
                </a:solidFill>
                <a:latin typeface="+mn-lt"/>
              </a:rPr>
              <a:t>Topic sentence linking paragraph to last section &amp;</a:t>
            </a:r>
          </a:p>
          <a:p>
            <a:pPr algn="ctr"/>
            <a:r>
              <a:rPr lang="en-US" sz="2300" dirty="0">
                <a:solidFill>
                  <a:srgbClr val="FF0000"/>
                </a:solidFill>
                <a:latin typeface="+mn-lt"/>
              </a:rPr>
              <a:t>introducing new point</a:t>
            </a:r>
            <a:endParaRPr lang="en-NZ" sz="2300" dirty="0">
              <a:solidFill>
                <a:srgbClr val="FF0000"/>
              </a:solidFill>
              <a:latin typeface="+mn-lt"/>
            </a:endParaRPr>
          </a:p>
        </p:txBody>
      </p:sp>
      <p:sp>
        <p:nvSpPr>
          <p:cNvPr id="15" name="TextBox 14"/>
          <p:cNvSpPr txBox="1"/>
          <p:nvPr/>
        </p:nvSpPr>
        <p:spPr>
          <a:xfrm>
            <a:off x="293197" y="3798626"/>
            <a:ext cx="2422831" cy="1154162"/>
          </a:xfrm>
          <a:prstGeom prst="rect">
            <a:avLst/>
          </a:prstGeom>
          <a:noFill/>
          <a:ln>
            <a:solidFill>
              <a:srgbClr val="FF0000"/>
            </a:solidFill>
            <a:prstDash val="solid"/>
          </a:ln>
        </p:spPr>
        <p:txBody>
          <a:bodyPr wrap="square" rtlCol="0">
            <a:spAutoFit/>
          </a:bodyPr>
          <a:lstStyle/>
          <a:p>
            <a:pPr algn="ctr"/>
            <a:r>
              <a:rPr lang="en-US" sz="2300" dirty="0">
                <a:solidFill>
                  <a:srgbClr val="FF0000"/>
                </a:solidFill>
                <a:latin typeface="+mn-lt"/>
              </a:rPr>
              <a:t>Connecting words and phrases to guide readers</a:t>
            </a:r>
            <a:endParaRPr lang="en-NZ" sz="2300" dirty="0">
              <a:solidFill>
                <a:srgbClr val="FF0000"/>
              </a:solidFill>
              <a:latin typeface="+mn-lt"/>
            </a:endParaRPr>
          </a:p>
        </p:txBody>
      </p:sp>
      <p:sp>
        <p:nvSpPr>
          <p:cNvPr id="10" name="Text Box 16"/>
          <p:cNvSpPr txBox="1">
            <a:spLocks noChangeArrowheads="1"/>
          </p:cNvSpPr>
          <p:nvPr/>
        </p:nvSpPr>
        <p:spPr bwMode="auto">
          <a:xfrm>
            <a:off x="3724141" y="4141466"/>
            <a:ext cx="712394" cy="413083"/>
          </a:xfrm>
          <a:prstGeom prst="rect">
            <a:avLst/>
          </a:prstGeom>
          <a:noFill/>
          <a:ln w="28575">
            <a:solidFill>
              <a:srgbClr val="FF0000"/>
            </a:solidFill>
            <a:miter lim="800000"/>
            <a:headEnd/>
            <a:tailEnd/>
          </a:ln>
        </p:spPr>
        <p:txBody>
          <a:bodyPr wrap="square" lIns="104287" tIns="52144" rIns="104287" bIns="52144">
            <a:spAutoFit/>
          </a:bodyPr>
          <a:lstStyle/>
          <a:p>
            <a:pPr>
              <a:spcBef>
                <a:spcPct val="50000"/>
              </a:spcBef>
            </a:pPr>
            <a:endParaRPr lang="en-US"/>
          </a:p>
        </p:txBody>
      </p:sp>
      <p:cxnSp>
        <p:nvCxnSpPr>
          <p:cNvPr id="12" name="Straight Connector 11"/>
          <p:cNvCxnSpPr/>
          <p:nvPr/>
        </p:nvCxnSpPr>
        <p:spPr>
          <a:xfrm>
            <a:off x="3029068" y="1490133"/>
            <a:ext cx="6444717"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029069" y="2004817"/>
            <a:ext cx="531805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403108" y="6045200"/>
            <a:ext cx="531805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0732"/>
                                        </p:tgtEl>
                                        <p:attrNameLst>
                                          <p:attrName>style.visibility</p:attrName>
                                        </p:attrNameLst>
                                      </p:cBhvr>
                                      <p:to>
                                        <p:strVal val="visible"/>
                                      </p:to>
                                    </p:set>
                                    <p:animEffect transition="in" filter="wipe(down)">
                                      <p:cBhvr>
                                        <p:cTn id="26" dur="500"/>
                                        <p:tgtEl>
                                          <p:spTgt spid="3073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0736"/>
                                        </p:tgtEl>
                                        <p:attrNameLst>
                                          <p:attrName>style.visibility</p:attrName>
                                        </p:attrNameLst>
                                      </p:cBhvr>
                                      <p:to>
                                        <p:strVal val="visible"/>
                                      </p:to>
                                    </p:set>
                                    <p:animEffect transition="in" filter="wipe(down)">
                                      <p:cBhvr>
                                        <p:cTn id="31" dur="500"/>
                                        <p:tgtEl>
                                          <p:spTgt spid="3073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2" grpId="0" animBg="1"/>
      <p:bldP spid="30736" grpId="0" animBg="1"/>
      <p:bldP spid="14" grpId="0" animBg="1"/>
      <p:bldP spid="15"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63544" y="325042"/>
            <a:ext cx="9681011" cy="520805"/>
          </a:xfrm>
          <a:prstGeom prst="rect">
            <a:avLst/>
          </a:prstGeom>
          <a:solidFill>
            <a:srgbClr val="FFC000"/>
          </a:solidFill>
          <a:ln w="9525">
            <a:noFill/>
            <a:miter lim="800000"/>
            <a:headEnd/>
            <a:tailEnd/>
          </a:ln>
        </p:spPr>
        <p:txBody>
          <a:bodyPr wrap="square" lIns="104287" tIns="52144" rIns="104287" bIns="52144">
            <a:spAutoFit/>
          </a:bodyPr>
          <a:lstStyle/>
          <a:p>
            <a:pPr>
              <a:spcBef>
                <a:spcPct val="50000"/>
              </a:spcBef>
            </a:pPr>
            <a:r>
              <a:rPr lang="en-NZ" sz="2700" b="1" dirty="0">
                <a:solidFill>
                  <a:srgbClr val="003164"/>
                </a:solidFill>
              </a:rPr>
              <a:t>Trends in the research</a:t>
            </a:r>
            <a:endParaRPr lang="en-GB" sz="2700" b="1" dirty="0">
              <a:solidFill>
                <a:srgbClr val="003164"/>
              </a:solidFill>
            </a:endParaRPr>
          </a:p>
        </p:txBody>
      </p:sp>
      <p:sp>
        <p:nvSpPr>
          <p:cNvPr id="23555" name="Text Box 3"/>
          <p:cNvSpPr txBox="1">
            <a:spLocks noChangeArrowheads="1"/>
          </p:cNvSpPr>
          <p:nvPr/>
        </p:nvSpPr>
        <p:spPr bwMode="auto">
          <a:xfrm>
            <a:off x="3071129" y="1241219"/>
            <a:ext cx="6734212" cy="5276722"/>
          </a:xfrm>
          <a:prstGeom prst="rect">
            <a:avLst/>
          </a:prstGeom>
          <a:noFill/>
          <a:ln w="9525">
            <a:noFill/>
            <a:miter lim="800000"/>
            <a:headEnd/>
            <a:tailEnd/>
          </a:ln>
        </p:spPr>
        <p:txBody>
          <a:bodyPr lIns="104287" tIns="52144" rIns="104287" bIns="52144">
            <a:spAutoFit/>
          </a:bodyPr>
          <a:lstStyle/>
          <a:p>
            <a:pPr>
              <a:lnSpc>
                <a:spcPct val="130000"/>
              </a:lnSpc>
            </a:pPr>
            <a:r>
              <a:rPr lang="en-NZ" sz="2350" b="1" dirty="0"/>
              <a:t>In the last few decades, research on stress has broadened and become influenced largely by behavioural scientists, moving away from the strict focus on physical stimuli and their physiological consequences (Travers &amp; Cooper, 1996).  There has also been a shift of orientation from physical stressors, such as mechanical trauma, toward psychological stressors such as role ambiguity and the impact of psychological and social influences upon the individual…</a:t>
            </a:r>
            <a:endParaRPr lang="en-GB" sz="2350" b="1" dirty="0"/>
          </a:p>
        </p:txBody>
      </p:sp>
      <p:sp>
        <p:nvSpPr>
          <p:cNvPr id="23556" name="Text Box 4"/>
          <p:cNvSpPr txBox="1">
            <a:spLocks noChangeArrowheads="1"/>
          </p:cNvSpPr>
          <p:nvPr/>
        </p:nvSpPr>
        <p:spPr bwMode="auto">
          <a:xfrm>
            <a:off x="378558" y="1479310"/>
            <a:ext cx="2187831" cy="825818"/>
          </a:xfrm>
          <a:prstGeom prst="rect">
            <a:avLst/>
          </a:prstGeom>
          <a:noFill/>
          <a:ln w="9525">
            <a:solidFill>
              <a:srgbClr val="FF0000"/>
            </a:solidFill>
            <a:miter lim="800000"/>
            <a:headEnd/>
            <a:tailEnd/>
          </a:ln>
        </p:spPr>
        <p:txBody>
          <a:bodyPr lIns="104287" tIns="52144" rIns="104287" bIns="52144">
            <a:spAutoFit/>
          </a:bodyPr>
          <a:lstStyle/>
          <a:p>
            <a:pPr algn="ctr">
              <a:spcBef>
                <a:spcPct val="70000"/>
              </a:spcBef>
            </a:pPr>
            <a:r>
              <a:rPr lang="en-NZ" sz="2300" dirty="0">
                <a:solidFill>
                  <a:srgbClr val="FF0000"/>
                </a:solidFill>
                <a:latin typeface="+mn-lt"/>
              </a:rPr>
              <a:t>Indication of time period</a:t>
            </a:r>
            <a:endParaRPr lang="en-GB" sz="2300" dirty="0">
              <a:solidFill>
                <a:srgbClr val="FF0000"/>
              </a:solidFill>
              <a:latin typeface="+mn-lt"/>
            </a:endParaRPr>
          </a:p>
        </p:txBody>
      </p:sp>
      <p:sp>
        <p:nvSpPr>
          <p:cNvPr id="23557" name="Text Box 6"/>
          <p:cNvSpPr txBox="1">
            <a:spLocks noChangeArrowheads="1"/>
          </p:cNvSpPr>
          <p:nvPr/>
        </p:nvSpPr>
        <p:spPr bwMode="auto">
          <a:xfrm>
            <a:off x="374777" y="3088635"/>
            <a:ext cx="2361977" cy="813193"/>
          </a:xfrm>
          <a:prstGeom prst="rect">
            <a:avLst/>
          </a:prstGeom>
          <a:noFill/>
          <a:ln w="9525">
            <a:solidFill>
              <a:srgbClr val="FF0000"/>
            </a:solidFill>
            <a:miter lim="800000"/>
            <a:headEnd/>
            <a:tailEnd/>
          </a:ln>
        </p:spPr>
        <p:txBody>
          <a:bodyPr wrap="square" lIns="104287" tIns="52144" rIns="104287" bIns="52144">
            <a:spAutoFit/>
          </a:bodyPr>
          <a:lstStyle/>
          <a:p>
            <a:pPr algn="ctr">
              <a:spcBef>
                <a:spcPct val="50000"/>
              </a:spcBef>
            </a:pPr>
            <a:r>
              <a:rPr lang="en-NZ" sz="2300" dirty="0">
                <a:solidFill>
                  <a:srgbClr val="FF0000"/>
                </a:solidFill>
                <a:latin typeface="+mn-lt"/>
              </a:rPr>
              <a:t>Vocabulary used to indicate trends</a:t>
            </a:r>
            <a:endParaRPr lang="en-GB" sz="2300" dirty="0">
              <a:solidFill>
                <a:srgbClr val="FF0000"/>
              </a:solidFill>
              <a:latin typeface="+mn-lt"/>
            </a:endParaRPr>
          </a:p>
        </p:txBody>
      </p:sp>
      <p:sp>
        <p:nvSpPr>
          <p:cNvPr id="23558" name="Text Box 7"/>
          <p:cNvSpPr txBox="1">
            <a:spLocks noChangeArrowheads="1"/>
          </p:cNvSpPr>
          <p:nvPr/>
        </p:nvSpPr>
        <p:spPr bwMode="auto">
          <a:xfrm>
            <a:off x="7112770" y="6957122"/>
            <a:ext cx="3199169" cy="413083"/>
          </a:xfrm>
          <a:prstGeom prst="rect">
            <a:avLst/>
          </a:prstGeom>
          <a:noFill/>
          <a:ln w="9525">
            <a:noFill/>
            <a:miter lim="800000"/>
            <a:headEnd/>
            <a:tailEnd/>
          </a:ln>
        </p:spPr>
        <p:txBody>
          <a:bodyPr lIns="104287" tIns="52144" rIns="104287" bIns="52144">
            <a:spAutoFit/>
          </a:bodyPr>
          <a:lstStyle/>
          <a:p>
            <a:pPr>
              <a:spcBef>
                <a:spcPct val="50000"/>
              </a:spcBef>
            </a:pPr>
            <a:r>
              <a:rPr lang="en-NZ"/>
              <a:t>(Whitehead, 2001, p. 15)</a:t>
            </a:r>
            <a:endParaRPr lang="en-GB"/>
          </a:p>
        </p:txBody>
      </p:sp>
      <p:sp>
        <p:nvSpPr>
          <p:cNvPr id="26632" name="Line 8"/>
          <p:cNvSpPr>
            <a:spLocks noChangeShapeType="1"/>
          </p:cNvSpPr>
          <p:nvPr/>
        </p:nvSpPr>
        <p:spPr bwMode="auto">
          <a:xfrm>
            <a:off x="3071129" y="1739026"/>
            <a:ext cx="3197312" cy="0"/>
          </a:xfrm>
          <a:prstGeom prst="line">
            <a:avLst/>
          </a:prstGeom>
          <a:noFill/>
          <a:ln w="38100">
            <a:solidFill>
              <a:srgbClr val="FF0000"/>
            </a:solidFill>
            <a:round/>
            <a:headEnd/>
            <a:tailEnd/>
          </a:ln>
        </p:spPr>
        <p:txBody>
          <a:bodyPr lIns="104287" tIns="52144" rIns="104287" bIns="52144"/>
          <a:lstStyle/>
          <a:p>
            <a:endParaRPr lang="en-NZ"/>
          </a:p>
        </p:txBody>
      </p:sp>
      <p:sp>
        <p:nvSpPr>
          <p:cNvPr id="26633" name="Line 9"/>
          <p:cNvSpPr>
            <a:spLocks noChangeShapeType="1"/>
          </p:cNvSpPr>
          <p:nvPr/>
        </p:nvSpPr>
        <p:spPr bwMode="auto">
          <a:xfrm>
            <a:off x="3256681" y="2194773"/>
            <a:ext cx="2104325"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6634" name="Line 10"/>
          <p:cNvSpPr>
            <a:spLocks noChangeShapeType="1"/>
          </p:cNvSpPr>
          <p:nvPr/>
        </p:nvSpPr>
        <p:spPr bwMode="auto">
          <a:xfrm>
            <a:off x="5911926" y="2194773"/>
            <a:ext cx="2776077"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6636" name="Line 12"/>
          <p:cNvSpPr>
            <a:spLocks noChangeShapeType="1"/>
          </p:cNvSpPr>
          <p:nvPr/>
        </p:nvSpPr>
        <p:spPr bwMode="auto">
          <a:xfrm>
            <a:off x="7966732" y="2692400"/>
            <a:ext cx="1009482"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6637" name="Line 13"/>
          <p:cNvSpPr>
            <a:spLocks noChangeShapeType="1"/>
          </p:cNvSpPr>
          <p:nvPr/>
        </p:nvSpPr>
        <p:spPr bwMode="auto">
          <a:xfrm>
            <a:off x="3922519" y="4538133"/>
            <a:ext cx="3618550" cy="0"/>
          </a:xfrm>
          <a:prstGeom prst="line">
            <a:avLst/>
          </a:prstGeom>
          <a:noFill/>
          <a:ln w="38100">
            <a:solidFill>
              <a:srgbClr val="FF0000"/>
            </a:solidFill>
            <a:prstDash val="sysDot"/>
            <a:round/>
            <a:headEnd/>
            <a:tailEnd/>
          </a:ln>
        </p:spPr>
        <p:txBody>
          <a:bodyPr lIns="104287" tIns="52144" rIns="104287" bIns="52144"/>
          <a:lstStyle/>
          <a:p>
            <a:endParaRPr lang="en-NZ"/>
          </a:p>
        </p:txBody>
      </p:sp>
      <p:sp>
        <p:nvSpPr>
          <p:cNvPr id="26638" name="Line 14"/>
          <p:cNvSpPr>
            <a:spLocks noChangeShapeType="1"/>
          </p:cNvSpPr>
          <p:nvPr/>
        </p:nvSpPr>
        <p:spPr bwMode="auto">
          <a:xfrm>
            <a:off x="3280891" y="3098800"/>
            <a:ext cx="1430719" cy="0"/>
          </a:xfrm>
          <a:prstGeom prst="line">
            <a:avLst/>
          </a:prstGeom>
          <a:noFill/>
          <a:ln w="38100">
            <a:solidFill>
              <a:srgbClr val="FF0000"/>
            </a:solidFill>
            <a:prstDash val="sysDot"/>
            <a:round/>
            <a:headEnd/>
            <a:tailEnd/>
          </a:ln>
        </p:spPr>
        <p:txBody>
          <a:bodyPr lIns="104287" tIns="52144" rIns="104287" bIns="52144"/>
          <a:lstStyle/>
          <a:p>
            <a:endParaRPr lang="en-N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32"/>
                                        </p:tgtEl>
                                        <p:attrNameLst>
                                          <p:attrName>style.visibility</p:attrName>
                                        </p:attrNameLst>
                                      </p:cBhvr>
                                      <p:to>
                                        <p:strVal val="visible"/>
                                      </p:to>
                                    </p:set>
                                    <p:animEffect transition="in" filter="wipe(left)">
                                      <p:cBhvr>
                                        <p:cTn id="7" dur="500"/>
                                        <p:tgtEl>
                                          <p:spTgt spid="266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33"/>
                                        </p:tgtEl>
                                        <p:attrNameLst>
                                          <p:attrName>style.visibility</p:attrName>
                                        </p:attrNameLst>
                                      </p:cBhvr>
                                      <p:to>
                                        <p:strVal val="visible"/>
                                      </p:to>
                                    </p:set>
                                    <p:animEffect transition="in" filter="wipe(left)">
                                      <p:cBhvr>
                                        <p:cTn id="12" dur="500"/>
                                        <p:tgtEl>
                                          <p:spTgt spid="266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34"/>
                                        </p:tgtEl>
                                        <p:attrNameLst>
                                          <p:attrName>style.visibility</p:attrName>
                                        </p:attrNameLst>
                                      </p:cBhvr>
                                      <p:to>
                                        <p:strVal val="visible"/>
                                      </p:to>
                                    </p:set>
                                    <p:animEffect transition="in" filter="wipe(left)">
                                      <p:cBhvr>
                                        <p:cTn id="17" dur="500"/>
                                        <p:tgtEl>
                                          <p:spTgt spid="266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36"/>
                                        </p:tgtEl>
                                        <p:attrNameLst>
                                          <p:attrName>style.visibility</p:attrName>
                                        </p:attrNameLst>
                                      </p:cBhvr>
                                      <p:to>
                                        <p:strVal val="visible"/>
                                      </p:to>
                                    </p:set>
                                    <p:animEffect transition="in" filter="wipe(left)">
                                      <p:cBhvr>
                                        <p:cTn id="22" dur="500"/>
                                        <p:tgtEl>
                                          <p:spTgt spid="26636"/>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6638"/>
                                        </p:tgtEl>
                                        <p:attrNameLst>
                                          <p:attrName>style.visibility</p:attrName>
                                        </p:attrNameLst>
                                      </p:cBhvr>
                                      <p:to>
                                        <p:strVal val="visible"/>
                                      </p:to>
                                    </p:set>
                                    <p:animEffect transition="in" filter="wipe(left)">
                                      <p:cBhvr>
                                        <p:cTn id="26" dur="500"/>
                                        <p:tgtEl>
                                          <p:spTgt spid="2663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6637"/>
                                        </p:tgtEl>
                                        <p:attrNameLst>
                                          <p:attrName>style.visibility</p:attrName>
                                        </p:attrNameLst>
                                      </p:cBhvr>
                                      <p:to>
                                        <p:strVal val="visible"/>
                                      </p:to>
                                    </p:set>
                                    <p:animEffect transition="in" filter="wipe(left)">
                                      <p:cBhvr>
                                        <p:cTn id="31" dur="500"/>
                                        <p:tgtEl>
                                          <p:spTgt spid="26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animBg="1"/>
      <p:bldP spid="26633" grpId="0" animBg="1"/>
      <p:bldP spid="26634" grpId="0" animBg="1"/>
      <p:bldP spid="26636" grpId="0" animBg="1"/>
      <p:bldP spid="26637" grpId="0" animBg="1"/>
      <p:bldP spid="26638"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93196" y="208330"/>
            <a:ext cx="9259775" cy="520805"/>
          </a:xfrm>
          <a:prstGeom prst="rect">
            <a:avLst/>
          </a:prstGeom>
          <a:solidFill>
            <a:srgbClr val="FFC000"/>
          </a:solidFill>
          <a:ln w="9525">
            <a:noFill/>
            <a:miter lim="800000"/>
            <a:headEnd/>
            <a:tailEnd/>
          </a:ln>
        </p:spPr>
        <p:txBody>
          <a:bodyPr lIns="104287" tIns="52144" rIns="104287" bIns="52144">
            <a:spAutoFit/>
          </a:bodyPr>
          <a:lstStyle/>
          <a:p>
            <a:pPr>
              <a:spcBef>
                <a:spcPct val="50000"/>
              </a:spcBef>
            </a:pPr>
            <a:r>
              <a:rPr lang="en-NZ" sz="2700" b="1" dirty="0">
                <a:solidFill>
                  <a:srgbClr val="003164"/>
                </a:solidFill>
              </a:rPr>
              <a:t>Critical evaluation of existing knowledge on topic</a:t>
            </a:r>
            <a:endParaRPr lang="en-GB" sz="2700" b="1" dirty="0">
              <a:solidFill>
                <a:srgbClr val="003164"/>
              </a:solidFill>
            </a:endParaRPr>
          </a:p>
        </p:txBody>
      </p:sp>
      <p:sp>
        <p:nvSpPr>
          <p:cNvPr id="3" name="TextBox 2"/>
          <p:cNvSpPr txBox="1"/>
          <p:nvPr/>
        </p:nvSpPr>
        <p:spPr>
          <a:xfrm>
            <a:off x="807816" y="1045122"/>
            <a:ext cx="9073008" cy="2012859"/>
          </a:xfrm>
          <a:prstGeom prst="rect">
            <a:avLst/>
          </a:prstGeom>
          <a:noFill/>
        </p:spPr>
        <p:txBody>
          <a:bodyPr wrap="square" rtlCol="0">
            <a:spAutoFit/>
          </a:bodyPr>
          <a:lstStyle/>
          <a:p>
            <a:pPr>
              <a:lnSpc>
                <a:spcPct val="120000"/>
              </a:lnSpc>
            </a:pPr>
            <a:r>
              <a:rPr lang="en-NZ" sz="2600" dirty="0">
                <a:solidFill>
                  <a:srgbClr val="002060"/>
                </a:solidFill>
                <a:latin typeface="+mn-lt"/>
              </a:rPr>
              <a:t>Despite the abundance of definitions and theories of burnout, there is still lacking a comprehensive theoretical framework for burnout, due to the complexity of the phenomenon (</a:t>
            </a:r>
            <a:r>
              <a:rPr lang="en-NZ" sz="2600" dirty="0" err="1">
                <a:solidFill>
                  <a:srgbClr val="002060"/>
                </a:solidFill>
                <a:latin typeface="+mn-lt"/>
              </a:rPr>
              <a:t>Schaufeli</a:t>
            </a:r>
            <a:r>
              <a:rPr lang="en-NZ" sz="2600" dirty="0">
                <a:solidFill>
                  <a:srgbClr val="002060"/>
                </a:solidFill>
                <a:latin typeface="+mn-lt"/>
              </a:rPr>
              <a:t> &amp; </a:t>
            </a:r>
            <a:r>
              <a:rPr lang="en-NZ" sz="2600" dirty="0" err="1">
                <a:solidFill>
                  <a:srgbClr val="002060"/>
                </a:solidFill>
                <a:latin typeface="+mn-lt"/>
              </a:rPr>
              <a:t>Enzmann</a:t>
            </a:r>
            <a:r>
              <a:rPr lang="en-NZ" sz="2600" dirty="0">
                <a:solidFill>
                  <a:srgbClr val="002060"/>
                </a:solidFill>
                <a:latin typeface="+mn-lt"/>
              </a:rPr>
              <a:t>, 1998)... </a:t>
            </a:r>
          </a:p>
        </p:txBody>
      </p:sp>
      <p:sp>
        <p:nvSpPr>
          <p:cNvPr id="4" name="TextBox 3"/>
          <p:cNvSpPr txBox="1"/>
          <p:nvPr/>
        </p:nvSpPr>
        <p:spPr>
          <a:xfrm>
            <a:off x="807815" y="3529398"/>
            <a:ext cx="9217024" cy="1532727"/>
          </a:xfrm>
          <a:prstGeom prst="rect">
            <a:avLst/>
          </a:prstGeom>
          <a:noFill/>
        </p:spPr>
        <p:txBody>
          <a:bodyPr wrap="square" rtlCol="0">
            <a:spAutoFit/>
          </a:bodyPr>
          <a:lstStyle/>
          <a:p>
            <a:pPr>
              <a:lnSpc>
                <a:spcPct val="120000"/>
              </a:lnSpc>
            </a:pPr>
            <a:r>
              <a:rPr lang="en-NZ" sz="2600" dirty="0">
                <a:solidFill>
                  <a:srgbClr val="002060"/>
                </a:solidFill>
                <a:latin typeface="+mn-lt"/>
              </a:rPr>
              <a:t>The amount of qualitative research on teacher’s work stress is limited. Two studies by </a:t>
            </a:r>
            <a:r>
              <a:rPr lang="en-NZ" sz="2600" dirty="0" err="1">
                <a:solidFill>
                  <a:srgbClr val="002060"/>
                </a:solidFill>
                <a:latin typeface="+mn-lt"/>
              </a:rPr>
              <a:t>Blase</a:t>
            </a:r>
            <a:r>
              <a:rPr lang="en-NZ" sz="2600" dirty="0">
                <a:solidFill>
                  <a:srgbClr val="002060"/>
                </a:solidFill>
                <a:latin typeface="+mn-lt"/>
              </a:rPr>
              <a:t> (1986) and </a:t>
            </a:r>
            <a:r>
              <a:rPr lang="en-NZ" sz="2600" dirty="0" err="1">
                <a:solidFill>
                  <a:srgbClr val="002060"/>
                </a:solidFill>
                <a:latin typeface="+mn-lt"/>
              </a:rPr>
              <a:t>Ianni</a:t>
            </a:r>
            <a:r>
              <a:rPr lang="en-NZ" sz="2600" dirty="0">
                <a:solidFill>
                  <a:srgbClr val="002060"/>
                </a:solidFill>
                <a:latin typeface="+mn-lt"/>
              </a:rPr>
              <a:t> and </a:t>
            </a:r>
            <a:r>
              <a:rPr lang="en-NZ" sz="2600" dirty="0" err="1">
                <a:solidFill>
                  <a:srgbClr val="002060"/>
                </a:solidFill>
                <a:latin typeface="+mn-lt"/>
              </a:rPr>
              <a:t>Reuss</a:t>
            </a:r>
            <a:r>
              <a:rPr lang="en-NZ" sz="2600" dirty="0">
                <a:solidFill>
                  <a:srgbClr val="002060"/>
                </a:solidFill>
                <a:latin typeface="+mn-lt"/>
              </a:rPr>
              <a:t>- </a:t>
            </a:r>
            <a:r>
              <a:rPr lang="en-NZ" sz="2600" dirty="0" err="1">
                <a:solidFill>
                  <a:srgbClr val="002060"/>
                </a:solidFill>
                <a:latin typeface="+mn-lt"/>
              </a:rPr>
              <a:t>Ainni</a:t>
            </a:r>
            <a:r>
              <a:rPr lang="en-NZ" sz="2600" dirty="0">
                <a:solidFill>
                  <a:srgbClr val="002060"/>
                </a:solidFill>
                <a:latin typeface="+mn-lt"/>
              </a:rPr>
              <a:t> (1978) will be discussed below...</a:t>
            </a:r>
          </a:p>
        </p:txBody>
      </p:sp>
      <p:sp>
        <p:nvSpPr>
          <p:cNvPr id="7" name="Text Box 3"/>
          <p:cNvSpPr txBox="1">
            <a:spLocks noChangeArrowheads="1"/>
          </p:cNvSpPr>
          <p:nvPr/>
        </p:nvSpPr>
        <p:spPr bwMode="auto">
          <a:xfrm>
            <a:off x="594343" y="5509618"/>
            <a:ext cx="9613068" cy="1459523"/>
          </a:xfrm>
          <a:prstGeom prst="rect">
            <a:avLst/>
          </a:prstGeom>
          <a:noFill/>
          <a:ln w="28575">
            <a:solidFill>
              <a:schemeClr val="accent1"/>
            </a:solidFill>
            <a:miter lim="800000"/>
            <a:headEnd/>
            <a:tailEnd/>
          </a:ln>
        </p:spPr>
        <p:txBody>
          <a:bodyPr wrap="square" lIns="104287" tIns="52144" rIns="104287" bIns="52144">
            <a:spAutoFit/>
          </a:bodyPr>
          <a:lstStyle/>
          <a:p>
            <a:pPr>
              <a:spcBef>
                <a:spcPts val="1800"/>
              </a:spcBef>
              <a:buFontTx/>
              <a:buChar char="•"/>
            </a:pPr>
            <a:r>
              <a:rPr lang="en-NZ" sz="2600" b="1" dirty="0">
                <a:solidFill>
                  <a:srgbClr val="003164"/>
                </a:solidFill>
                <a:latin typeface="+mn-lt"/>
              </a:rPr>
              <a:t>  </a:t>
            </a:r>
            <a:r>
              <a:rPr lang="en-NZ" sz="2600" dirty="0">
                <a:solidFill>
                  <a:srgbClr val="003164"/>
                </a:solidFill>
                <a:latin typeface="+mn-lt"/>
              </a:rPr>
              <a:t>Identify strengths &amp; limitations in relation to your research</a:t>
            </a:r>
          </a:p>
          <a:p>
            <a:pPr>
              <a:spcBef>
                <a:spcPts val="600"/>
              </a:spcBef>
              <a:buFontTx/>
              <a:buChar char="•"/>
            </a:pPr>
            <a:r>
              <a:rPr lang="en-NZ" sz="2600" dirty="0">
                <a:solidFill>
                  <a:srgbClr val="003164"/>
                </a:solidFill>
                <a:latin typeface="+mn-lt"/>
              </a:rPr>
              <a:t>  You are constructing an </a:t>
            </a:r>
            <a:r>
              <a:rPr lang="en-NZ" sz="2600" b="1" dirty="0">
                <a:solidFill>
                  <a:srgbClr val="003164"/>
                </a:solidFill>
                <a:latin typeface="+mn-lt"/>
              </a:rPr>
              <a:t>argument</a:t>
            </a:r>
            <a:r>
              <a:rPr lang="en-NZ" sz="2600" dirty="0">
                <a:solidFill>
                  <a:srgbClr val="003164"/>
                </a:solidFill>
                <a:latin typeface="+mn-lt"/>
              </a:rPr>
              <a:t> about gaps in current knowledge          </a:t>
            </a:r>
          </a:p>
          <a:p>
            <a:pPr>
              <a:spcBef>
                <a:spcPts val="600"/>
              </a:spcBef>
            </a:pPr>
            <a:r>
              <a:rPr lang="en-NZ" sz="2600" dirty="0">
                <a:solidFill>
                  <a:srgbClr val="003164"/>
                </a:solidFill>
                <a:latin typeface="+mn-lt"/>
              </a:rPr>
              <a:t>            - </a:t>
            </a:r>
            <a:r>
              <a:rPr lang="en-NZ" sz="2600" b="1" dirty="0">
                <a:solidFill>
                  <a:srgbClr val="003164"/>
                </a:solidFill>
                <a:latin typeface="+mn-lt"/>
              </a:rPr>
              <a:t>your voice </a:t>
            </a:r>
            <a:r>
              <a:rPr lang="en-NZ" sz="2600" dirty="0">
                <a:solidFill>
                  <a:srgbClr val="003164"/>
                </a:solidFill>
                <a:latin typeface="+mn-lt"/>
              </a:rPr>
              <a:t>must come through clearly in the review</a:t>
            </a:r>
          </a:p>
        </p:txBody>
      </p:sp>
    </p:spTree>
    <p:extLst>
      <p:ext uri="{BB962C8B-B14F-4D97-AF65-F5344CB8AC3E}">
        <p14:creationId xmlns:p14="http://schemas.microsoft.com/office/powerpoint/2010/main" val="374267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556906" y="593475"/>
            <a:ext cx="7996065"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6627" name="Text Box 4"/>
          <p:cNvSpPr txBox="1">
            <a:spLocks noChangeArrowheads="1"/>
          </p:cNvSpPr>
          <p:nvPr/>
        </p:nvSpPr>
        <p:spPr bwMode="auto">
          <a:xfrm>
            <a:off x="378558" y="1653997"/>
            <a:ext cx="4629887" cy="1308713"/>
          </a:xfrm>
          <a:prstGeom prst="rect">
            <a:avLst/>
          </a:prstGeom>
          <a:noFill/>
          <a:ln w="9525">
            <a:noFill/>
            <a:miter lim="800000"/>
            <a:headEnd/>
            <a:tailEnd/>
          </a:ln>
        </p:spPr>
        <p:txBody>
          <a:bodyPr lIns="104287" tIns="52144" rIns="104287" bIns="52144">
            <a:spAutoFit/>
          </a:bodyPr>
          <a:lstStyle/>
          <a:p>
            <a:pPr>
              <a:lnSpc>
                <a:spcPct val="80000"/>
              </a:lnSpc>
              <a:spcBef>
                <a:spcPct val="50000"/>
              </a:spcBef>
            </a:pPr>
            <a:r>
              <a:rPr lang="en-NZ" sz="2300" dirty="0">
                <a:latin typeface="+mn-lt"/>
              </a:rPr>
              <a:t>However,  little information</a:t>
            </a:r>
          </a:p>
          <a:p>
            <a:pPr>
              <a:lnSpc>
                <a:spcPct val="80000"/>
              </a:lnSpc>
              <a:spcBef>
                <a:spcPct val="50000"/>
              </a:spcBef>
            </a:pPr>
            <a:r>
              <a:rPr lang="en-NZ" sz="2300" dirty="0">
                <a:latin typeface="+mn-lt"/>
              </a:rPr>
              <a:t>		     little data</a:t>
            </a:r>
          </a:p>
          <a:p>
            <a:pPr>
              <a:lnSpc>
                <a:spcPct val="80000"/>
              </a:lnSpc>
              <a:spcBef>
                <a:spcPct val="50000"/>
              </a:spcBef>
            </a:pPr>
            <a:r>
              <a:rPr lang="en-NZ" sz="2300" dirty="0">
                <a:latin typeface="+mn-lt"/>
              </a:rPr>
              <a:t>                 little research</a:t>
            </a:r>
          </a:p>
        </p:txBody>
      </p:sp>
      <p:sp>
        <p:nvSpPr>
          <p:cNvPr id="26628" name="Text Box 5"/>
          <p:cNvSpPr txBox="1">
            <a:spLocks noChangeArrowheads="1"/>
          </p:cNvSpPr>
          <p:nvPr/>
        </p:nvSpPr>
        <p:spPr bwMode="auto">
          <a:xfrm>
            <a:off x="5115912" y="1653997"/>
            <a:ext cx="4796897" cy="1848861"/>
          </a:xfrm>
          <a:prstGeom prst="rect">
            <a:avLst/>
          </a:prstGeom>
          <a:noFill/>
          <a:ln w="9525">
            <a:noFill/>
            <a:miter lim="800000"/>
            <a:headEnd/>
            <a:tailEnd/>
          </a:ln>
        </p:spPr>
        <p:txBody>
          <a:bodyPr lIns="104287" tIns="52144" rIns="104287" bIns="52144">
            <a:spAutoFit/>
          </a:bodyPr>
          <a:lstStyle/>
          <a:p>
            <a:pPr>
              <a:lnSpc>
                <a:spcPct val="80000"/>
              </a:lnSpc>
              <a:spcBef>
                <a:spcPct val="50000"/>
              </a:spcBef>
            </a:pPr>
            <a:r>
              <a:rPr lang="en-NZ" sz="2300" dirty="0">
                <a:latin typeface="+mn-lt"/>
              </a:rPr>
              <a:t>However,  few studies</a:t>
            </a:r>
          </a:p>
          <a:p>
            <a:pPr>
              <a:lnSpc>
                <a:spcPct val="80000"/>
              </a:lnSpc>
              <a:spcBef>
                <a:spcPct val="50000"/>
              </a:spcBef>
            </a:pPr>
            <a:r>
              <a:rPr lang="en-NZ" sz="2300" dirty="0">
                <a:latin typeface="+mn-lt"/>
              </a:rPr>
              <a:t>                 few researchers</a:t>
            </a:r>
          </a:p>
          <a:p>
            <a:pPr>
              <a:lnSpc>
                <a:spcPct val="80000"/>
              </a:lnSpc>
              <a:spcBef>
                <a:spcPct val="50000"/>
              </a:spcBef>
            </a:pPr>
            <a:r>
              <a:rPr lang="en-NZ" sz="2300" dirty="0">
                <a:latin typeface="+mn-lt"/>
              </a:rPr>
              <a:t>                 few attempts</a:t>
            </a:r>
          </a:p>
          <a:p>
            <a:pPr>
              <a:lnSpc>
                <a:spcPct val="80000"/>
              </a:lnSpc>
              <a:spcBef>
                <a:spcPct val="50000"/>
              </a:spcBef>
            </a:pPr>
            <a:r>
              <a:rPr lang="en-NZ" sz="2700" dirty="0"/>
              <a:t>                 </a:t>
            </a:r>
          </a:p>
        </p:txBody>
      </p:sp>
      <p:sp>
        <p:nvSpPr>
          <p:cNvPr id="26629" name="Text Box 6"/>
          <p:cNvSpPr txBox="1">
            <a:spLocks noChangeArrowheads="1"/>
          </p:cNvSpPr>
          <p:nvPr/>
        </p:nvSpPr>
        <p:spPr bwMode="auto">
          <a:xfrm>
            <a:off x="388659" y="3080725"/>
            <a:ext cx="5724731" cy="490027"/>
          </a:xfrm>
          <a:prstGeom prst="rect">
            <a:avLst/>
          </a:prstGeom>
          <a:noFill/>
          <a:ln w="9525">
            <a:noFill/>
            <a:miter lim="800000"/>
            <a:headEnd/>
            <a:tailEnd/>
          </a:ln>
        </p:spPr>
        <p:txBody>
          <a:bodyPr lIns="104287" tIns="52144" rIns="104287" bIns="52144">
            <a:spAutoFit/>
          </a:bodyPr>
          <a:lstStyle/>
          <a:p>
            <a:pPr>
              <a:spcBef>
                <a:spcPct val="50000"/>
              </a:spcBef>
            </a:pPr>
            <a:r>
              <a:rPr lang="en-NZ" sz="2500" b="1" i="1" dirty="0">
                <a:solidFill>
                  <a:srgbClr val="003164"/>
                </a:solidFill>
                <a:latin typeface="+mn-lt"/>
              </a:rPr>
              <a:t>Using contrastive statements</a:t>
            </a:r>
            <a:r>
              <a:rPr lang="en-NZ" sz="2500" b="1" dirty="0">
                <a:solidFill>
                  <a:srgbClr val="003164"/>
                </a:solidFill>
                <a:latin typeface="+mn-lt"/>
              </a:rPr>
              <a:t>:</a:t>
            </a:r>
          </a:p>
        </p:txBody>
      </p:sp>
      <p:sp>
        <p:nvSpPr>
          <p:cNvPr id="26630" name="Text Box 7"/>
          <p:cNvSpPr txBox="1">
            <a:spLocks noChangeArrowheads="1"/>
          </p:cNvSpPr>
          <p:nvPr/>
        </p:nvSpPr>
        <p:spPr bwMode="auto">
          <a:xfrm>
            <a:off x="390919" y="3673413"/>
            <a:ext cx="9343282" cy="742404"/>
          </a:xfrm>
          <a:prstGeom prst="rect">
            <a:avLst/>
          </a:prstGeom>
          <a:noFill/>
          <a:ln w="9525">
            <a:noFill/>
            <a:miter lim="800000"/>
            <a:headEnd/>
            <a:tailEnd/>
          </a:ln>
        </p:spPr>
        <p:txBody>
          <a:bodyPr lIns="104287" tIns="52144" rIns="104287" bIns="52144">
            <a:spAutoFit/>
          </a:bodyPr>
          <a:lstStyle/>
          <a:p>
            <a:pPr>
              <a:lnSpc>
                <a:spcPct val="70000"/>
              </a:lnSpc>
              <a:spcBef>
                <a:spcPct val="50000"/>
              </a:spcBef>
            </a:pPr>
            <a:r>
              <a:rPr lang="en-NZ" sz="2300" dirty="0">
                <a:latin typeface="+mn-lt"/>
              </a:rPr>
              <a:t>The research has tended to focus on..., rather than on...</a:t>
            </a:r>
          </a:p>
          <a:p>
            <a:pPr>
              <a:lnSpc>
                <a:spcPct val="70000"/>
              </a:lnSpc>
              <a:spcBef>
                <a:spcPct val="40000"/>
              </a:spcBef>
            </a:pPr>
            <a:r>
              <a:rPr lang="en-NZ" sz="2300" dirty="0">
                <a:latin typeface="+mn-lt"/>
              </a:rPr>
              <a:t>However, much of the attention has been focused on X rather than Y.</a:t>
            </a:r>
          </a:p>
        </p:txBody>
      </p:sp>
      <p:sp>
        <p:nvSpPr>
          <p:cNvPr id="26631" name="Text Box 9"/>
          <p:cNvSpPr txBox="1">
            <a:spLocks noChangeArrowheads="1"/>
          </p:cNvSpPr>
          <p:nvPr/>
        </p:nvSpPr>
        <p:spPr bwMode="auto">
          <a:xfrm>
            <a:off x="462063" y="1001378"/>
            <a:ext cx="2187829"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26632" name="Text Box 10"/>
          <p:cNvSpPr txBox="1">
            <a:spLocks noChangeArrowheads="1"/>
          </p:cNvSpPr>
          <p:nvPr/>
        </p:nvSpPr>
        <p:spPr bwMode="auto">
          <a:xfrm>
            <a:off x="344122" y="1131827"/>
            <a:ext cx="4715248" cy="490027"/>
          </a:xfrm>
          <a:prstGeom prst="rect">
            <a:avLst/>
          </a:prstGeom>
          <a:noFill/>
          <a:ln w="9525">
            <a:noFill/>
            <a:miter lim="800000"/>
            <a:headEnd/>
            <a:tailEnd/>
          </a:ln>
        </p:spPr>
        <p:txBody>
          <a:bodyPr lIns="104287" tIns="52144" rIns="104287" bIns="52144">
            <a:spAutoFit/>
          </a:bodyPr>
          <a:lstStyle/>
          <a:p>
            <a:pPr>
              <a:spcBef>
                <a:spcPct val="50000"/>
              </a:spcBef>
            </a:pPr>
            <a:r>
              <a:rPr lang="en-NZ" sz="2500" b="1" i="1" dirty="0">
                <a:solidFill>
                  <a:srgbClr val="003164"/>
                </a:solidFill>
                <a:latin typeface="+mn-lt"/>
              </a:rPr>
              <a:t>Using negative openings:</a:t>
            </a:r>
            <a:endParaRPr lang="en-GB" sz="2500" b="1" i="1" dirty="0">
              <a:solidFill>
                <a:srgbClr val="003164"/>
              </a:solidFill>
              <a:latin typeface="+mn-lt"/>
            </a:endParaRPr>
          </a:p>
        </p:txBody>
      </p:sp>
      <p:sp>
        <p:nvSpPr>
          <p:cNvPr id="26633" name="Rectangle 11"/>
          <p:cNvSpPr>
            <a:spLocks noChangeArrowheads="1"/>
          </p:cNvSpPr>
          <p:nvPr/>
        </p:nvSpPr>
        <p:spPr bwMode="auto">
          <a:xfrm>
            <a:off x="430679" y="4544187"/>
            <a:ext cx="5384335" cy="490027"/>
          </a:xfrm>
          <a:prstGeom prst="rect">
            <a:avLst/>
          </a:prstGeom>
          <a:noFill/>
          <a:ln w="9525">
            <a:noFill/>
            <a:miter lim="800000"/>
            <a:headEnd/>
            <a:tailEnd/>
          </a:ln>
        </p:spPr>
        <p:txBody>
          <a:bodyPr wrap="none" lIns="104287" tIns="52144" rIns="104287" bIns="52144">
            <a:spAutoFit/>
          </a:bodyPr>
          <a:lstStyle/>
          <a:p>
            <a:pPr>
              <a:spcBef>
                <a:spcPct val="50000"/>
              </a:spcBef>
            </a:pPr>
            <a:r>
              <a:rPr lang="en-NZ" sz="2500" b="1" i="1" dirty="0">
                <a:solidFill>
                  <a:srgbClr val="003164"/>
                </a:solidFill>
                <a:latin typeface="+mn-lt"/>
              </a:rPr>
              <a:t>Raising questions, hypotheses or needs</a:t>
            </a:r>
          </a:p>
        </p:txBody>
      </p:sp>
      <p:sp>
        <p:nvSpPr>
          <p:cNvPr id="26634" name="Rectangle 12"/>
          <p:cNvSpPr>
            <a:spLocks noChangeArrowheads="1"/>
          </p:cNvSpPr>
          <p:nvPr/>
        </p:nvSpPr>
        <p:spPr bwMode="auto">
          <a:xfrm>
            <a:off x="471342" y="5084626"/>
            <a:ext cx="9399793" cy="459249"/>
          </a:xfrm>
          <a:prstGeom prst="rect">
            <a:avLst/>
          </a:prstGeom>
          <a:noFill/>
          <a:ln w="9525">
            <a:noFill/>
            <a:miter lim="800000"/>
            <a:headEnd/>
            <a:tailEnd/>
          </a:ln>
        </p:spPr>
        <p:txBody>
          <a:bodyPr wrap="none" lIns="104287" tIns="52144" rIns="104287" bIns="52144">
            <a:spAutoFit/>
          </a:bodyPr>
          <a:lstStyle/>
          <a:p>
            <a:pPr>
              <a:spcBef>
                <a:spcPct val="50000"/>
              </a:spcBef>
            </a:pPr>
            <a:r>
              <a:rPr lang="en-NZ" sz="2300" dirty="0">
                <a:latin typeface="+mn-lt"/>
              </a:rPr>
              <a:t>If these results could be confirmed, they would provide strong evidence for...</a:t>
            </a:r>
          </a:p>
        </p:txBody>
      </p:sp>
      <p:sp>
        <p:nvSpPr>
          <p:cNvPr id="26635" name="Text Box 13"/>
          <p:cNvSpPr txBox="1">
            <a:spLocks noChangeArrowheads="1"/>
          </p:cNvSpPr>
          <p:nvPr/>
        </p:nvSpPr>
        <p:spPr bwMode="auto">
          <a:xfrm>
            <a:off x="484331" y="5548872"/>
            <a:ext cx="10141216" cy="459249"/>
          </a:xfrm>
          <a:prstGeom prst="rect">
            <a:avLst/>
          </a:prstGeom>
          <a:noFill/>
          <a:ln w="9525">
            <a:noFill/>
            <a:miter lim="800000"/>
            <a:headEnd/>
            <a:tailEnd/>
          </a:ln>
        </p:spPr>
        <p:txBody>
          <a:bodyPr lIns="104287" tIns="52144" rIns="104287" bIns="52144">
            <a:spAutoFit/>
          </a:bodyPr>
          <a:lstStyle/>
          <a:p>
            <a:pPr>
              <a:spcBef>
                <a:spcPct val="50000"/>
              </a:spcBef>
            </a:pPr>
            <a:r>
              <a:rPr lang="en-NZ" sz="2300" dirty="0">
                <a:latin typeface="+mn-lt"/>
              </a:rPr>
              <a:t>It would seem, therefore, that further investigations are needed in order to...</a:t>
            </a:r>
          </a:p>
        </p:txBody>
      </p:sp>
      <p:sp>
        <p:nvSpPr>
          <p:cNvPr id="26636" name="Text Box 14"/>
          <p:cNvSpPr txBox="1">
            <a:spLocks noChangeArrowheads="1"/>
          </p:cNvSpPr>
          <p:nvPr/>
        </p:nvSpPr>
        <p:spPr bwMode="auto">
          <a:xfrm>
            <a:off x="209692" y="367640"/>
            <a:ext cx="9679156" cy="520805"/>
          </a:xfrm>
          <a:prstGeom prst="rect">
            <a:avLst/>
          </a:prstGeom>
          <a:solidFill>
            <a:srgbClr val="FFC000"/>
          </a:solidFill>
          <a:ln w="9525">
            <a:noFill/>
            <a:miter lim="800000"/>
            <a:headEnd/>
            <a:tailEnd/>
          </a:ln>
        </p:spPr>
        <p:txBody>
          <a:bodyPr lIns="104287" tIns="52144" rIns="104287" bIns="52144">
            <a:spAutoFit/>
          </a:bodyPr>
          <a:lstStyle/>
          <a:p>
            <a:pPr>
              <a:spcBef>
                <a:spcPct val="50000"/>
              </a:spcBef>
            </a:pPr>
            <a:r>
              <a:rPr lang="en-US" sz="2700" b="1" dirty="0">
                <a:solidFill>
                  <a:srgbClr val="003164"/>
                </a:solidFill>
              </a:rPr>
              <a:t>Identify gaps in the research</a:t>
            </a:r>
          </a:p>
        </p:txBody>
      </p:sp>
      <p:sp>
        <p:nvSpPr>
          <p:cNvPr id="74768" name="Text Box 16"/>
          <p:cNvSpPr txBox="1">
            <a:spLocks noChangeArrowheads="1"/>
          </p:cNvSpPr>
          <p:nvPr/>
        </p:nvSpPr>
        <p:spPr bwMode="auto">
          <a:xfrm>
            <a:off x="351193" y="6337710"/>
            <a:ext cx="10102247" cy="825818"/>
          </a:xfrm>
          <a:prstGeom prst="rect">
            <a:avLst/>
          </a:prstGeom>
          <a:noFill/>
          <a:ln w="9525">
            <a:solidFill>
              <a:srgbClr val="003164"/>
            </a:solidFill>
            <a:miter lim="800000"/>
            <a:headEnd/>
            <a:tailEnd/>
          </a:ln>
        </p:spPr>
        <p:txBody>
          <a:bodyPr lIns="104287" tIns="52144" rIns="104287" bIns="52144">
            <a:spAutoFit/>
          </a:bodyPr>
          <a:lstStyle/>
          <a:p>
            <a:pPr algn="ctr">
              <a:spcBef>
                <a:spcPct val="50000"/>
              </a:spcBef>
            </a:pPr>
            <a:r>
              <a:rPr lang="en-NZ" sz="2300" dirty="0">
                <a:solidFill>
                  <a:srgbClr val="003164"/>
                </a:solidFill>
                <a:latin typeface="+mn-lt"/>
              </a:rPr>
              <a:t>See Manchester University’s </a:t>
            </a:r>
            <a:r>
              <a:rPr lang="en-NZ" sz="2300" i="1" dirty="0">
                <a:solidFill>
                  <a:srgbClr val="003164"/>
                </a:solidFill>
                <a:latin typeface="+mn-lt"/>
                <a:hlinkClick r:id="rId2"/>
              </a:rPr>
              <a:t>Academic </a:t>
            </a:r>
            <a:r>
              <a:rPr lang="en-NZ" sz="2300" i="1" dirty="0" err="1">
                <a:solidFill>
                  <a:srgbClr val="003164"/>
                </a:solidFill>
                <a:latin typeface="+mn-lt"/>
                <a:hlinkClick r:id="rId2"/>
              </a:rPr>
              <a:t>Phrasebank</a:t>
            </a:r>
            <a:r>
              <a:rPr lang="en-NZ" sz="2300" dirty="0">
                <a:solidFill>
                  <a:srgbClr val="003164"/>
                </a:solidFill>
                <a:latin typeface="+mn-lt"/>
                <a:hlinkClick r:id="rId2"/>
              </a:rPr>
              <a:t> </a:t>
            </a:r>
            <a:r>
              <a:rPr lang="en-NZ" sz="2300" dirty="0">
                <a:solidFill>
                  <a:srgbClr val="003164"/>
                </a:solidFill>
                <a:latin typeface="+mn-lt"/>
              </a:rPr>
              <a:t>(2006) for more examples: </a:t>
            </a:r>
          </a:p>
          <a:p>
            <a:pPr algn="ctr"/>
            <a:r>
              <a:rPr lang="en-NZ" sz="2300" dirty="0">
                <a:solidFill>
                  <a:srgbClr val="003164"/>
                </a:solidFill>
                <a:latin typeface="+mn-lt"/>
              </a:rPr>
              <a:t>Google: </a:t>
            </a:r>
            <a:r>
              <a:rPr lang="en-NZ" sz="2300" b="1" dirty="0" err="1">
                <a:solidFill>
                  <a:srgbClr val="003164"/>
                </a:solidFill>
                <a:latin typeface="+mn-lt"/>
              </a:rPr>
              <a:t>manchester</a:t>
            </a:r>
            <a:r>
              <a:rPr lang="en-NZ" sz="2300" b="1" dirty="0">
                <a:solidFill>
                  <a:srgbClr val="003164"/>
                </a:solidFill>
                <a:latin typeface="+mn-lt"/>
              </a:rPr>
              <a:t> university + academic </a:t>
            </a:r>
            <a:r>
              <a:rPr lang="en-NZ" sz="2300" b="1" dirty="0" err="1">
                <a:solidFill>
                  <a:srgbClr val="003164"/>
                </a:solidFill>
                <a:latin typeface="+mn-lt"/>
              </a:rPr>
              <a:t>phrasebank</a:t>
            </a:r>
            <a:endParaRPr lang="en-GB" sz="2300" b="1" dirty="0">
              <a:solidFill>
                <a:srgbClr val="003164"/>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768"/>
                                        </p:tgtEl>
                                        <p:attrNameLst>
                                          <p:attrName>style.visibility</p:attrName>
                                        </p:attrNameLst>
                                      </p:cBhvr>
                                      <p:to>
                                        <p:strVal val="visible"/>
                                      </p:to>
                                    </p:set>
                                    <p:animEffect transition="in" filter="fade">
                                      <p:cBhvr>
                                        <p:cTn id="7" dur="1000"/>
                                        <p:tgtEl>
                                          <p:spTgt spid="74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8"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483778" y="367640"/>
            <a:ext cx="9405069" cy="520805"/>
          </a:xfrm>
          <a:prstGeom prst="rect">
            <a:avLst/>
          </a:prstGeom>
          <a:solidFill>
            <a:srgbClr val="FFC000"/>
          </a:solidFill>
          <a:ln w="9525">
            <a:noFill/>
            <a:miter lim="800000"/>
            <a:headEnd/>
            <a:tailEnd/>
          </a:ln>
        </p:spPr>
        <p:txBody>
          <a:bodyPr wrap="square" lIns="104287" tIns="52144" rIns="104287" bIns="52144">
            <a:spAutoFit/>
          </a:bodyPr>
          <a:lstStyle/>
          <a:p>
            <a:pPr>
              <a:spcBef>
                <a:spcPct val="50000"/>
              </a:spcBef>
            </a:pPr>
            <a:r>
              <a:rPr lang="en-US" sz="2700" b="1" dirty="0" err="1">
                <a:solidFill>
                  <a:srgbClr val="003164"/>
                </a:solidFill>
              </a:rPr>
              <a:t>Summarise</a:t>
            </a:r>
            <a:r>
              <a:rPr lang="en-US" sz="2700" b="1" dirty="0">
                <a:solidFill>
                  <a:srgbClr val="003164"/>
                </a:solidFill>
              </a:rPr>
              <a:t> findings on existing research</a:t>
            </a:r>
          </a:p>
        </p:txBody>
      </p:sp>
      <p:sp>
        <p:nvSpPr>
          <p:cNvPr id="3" name="Text Box 3"/>
          <p:cNvSpPr txBox="1">
            <a:spLocks noChangeArrowheads="1"/>
          </p:cNvSpPr>
          <p:nvPr/>
        </p:nvSpPr>
        <p:spPr bwMode="auto">
          <a:xfrm>
            <a:off x="483779" y="1170738"/>
            <a:ext cx="9793088" cy="3786314"/>
          </a:xfrm>
          <a:prstGeom prst="rect">
            <a:avLst/>
          </a:prstGeom>
          <a:noFill/>
          <a:ln w="9525">
            <a:noFill/>
            <a:miter lim="800000"/>
            <a:headEnd/>
            <a:tailEnd/>
          </a:ln>
        </p:spPr>
        <p:txBody>
          <a:bodyPr wrap="square" lIns="104287" tIns="52144" rIns="104287" bIns="52144">
            <a:spAutoFit/>
          </a:bodyPr>
          <a:lstStyle/>
          <a:p>
            <a:pPr>
              <a:lnSpc>
                <a:spcPct val="130000"/>
              </a:lnSpc>
            </a:pPr>
            <a:r>
              <a:rPr lang="en-GB" sz="2300" dirty="0">
                <a:latin typeface="+mn-lt"/>
              </a:rPr>
              <a:t>From this overview of teacher stress and burnout, some important considerations emerge. Firstly, findings from biographical/demographic characteristics in relation to stress and burnout are not conclusive. Also, the review provides predominantly quantitative, empirically based studies, with very few findings coming from interpretive or narrative study. Apart from Friedman’s (1991), </a:t>
            </a:r>
            <a:r>
              <a:rPr lang="en-GB" sz="2300" dirty="0" err="1">
                <a:latin typeface="+mn-lt"/>
              </a:rPr>
              <a:t>Blase’s</a:t>
            </a:r>
            <a:r>
              <a:rPr lang="en-GB" sz="2300" dirty="0">
                <a:latin typeface="+mn-lt"/>
              </a:rPr>
              <a:t> (1996) and </a:t>
            </a:r>
            <a:r>
              <a:rPr lang="en-GB" sz="2300" dirty="0" err="1">
                <a:latin typeface="+mn-lt"/>
              </a:rPr>
              <a:t>Ianni</a:t>
            </a:r>
            <a:r>
              <a:rPr lang="en-GB" sz="2300" dirty="0">
                <a:latin typeface="+mn-lt"/>
              </a:rPr>
              <a:t> and </a:t>
            </a:r>
            <a:r>
              <a:rPr lang="en-GB" sz="2300" dirty="0" err="1">
                <a:latin typeface="+mn-lt"/>
              </a:rPr>
              <a:t>Reuss-Ianni’s</a:t>
            </a:r>
            <a:r>
              <a:rPr lang="en-GB" sz="2300" dirty="0">
                <a:latin typeface="+mn-lt"/>
              </a:rPr>
              <a:t> (1978) study, there has been limited research using </a:t>
            </a:r>
            <a:r>
              <a:rPr lang="en-GB" sz="2300" dirty="0" err="1">
                <a:latin typeface="+mn-lt"/>
              </a:rPr>
              <a:t>qualititative</a:t>
            </a:r>
            <a:r>
              <a:rPr lang="en-GB" sz="2300" dirty="0">
                <a:latin typeface="+mn-lt"/>
              </a:rPr>
              <a:t> methods encouraging free expression of teacher’s personal meanings associated with work stress and burnout.  </a:t>
            </a:r>
          </a:p>
        </p:txBody>
      </p:sp>
      <p:sp>
        <p:nvSpPr>
          <p:cNvPr id="5" name="TextBox 4"/>
          <p:cNvSpPr txBox="1"/>
          <p:nvPr/>
        </p:nvSpPr>
        <p:spPr>
          <a:xfrm>
            <a:off x="663799" y="5761645"/>
            <a:ext cx="9225049" cy="1366528"/>
          </a:xfrm>
          <a:prstGeom prst="rect">
            <a:avLst/>
          </a:prstGeom>
          <a:noFill/>
        </p:spPr>
        <p:txBody>
          <a:bodyPr wrap="square" rtlCol="0">
            <a:spAutoFit/>
          </a:bodyPr>
          <a:lstStyle/>
          <a:p>
            <a:pPr>
              <a:lnSpc>
                <a:spcPct val="120000"/>
              </a:lnSpc>
            </a:pPr>
            <a:r>
              <a:rPr lang="en-NZ" sz="2300" dirty="0">
                <a:latin typeface="+mn-lt"/>
              </a:rPr>
              <a:t>While studies list factors that contribute to stress and burnout, it is clear that </a:t>
            </a:r>
            <a:r>
              <a:rPr lang="en-NZ" sz="2300" i="1" dirty="0">
                <a:latin typeface="+mn-lt"/>
              </a:rPr>
              <a:t>understanding</a:t>
            </a:r>
            <a:r>
              <a:rPr lang="en-NZ" sz="2300" dirty="0">
                <a:latin typeface="+mn-lt"/>
              </a:rPr>
              <a:t> the complexity of burnout in schools is required to give deeper insight into the problem.</a:t>
            </a:r>
          </a:p>
        </p:txBody>
      </p:sp>
      <p:sp>
        <p:nvSpPr>
          <p:cNvPr id="6" name="TextBox 5"/>
          <p:cNvSpPr txBox="1"/>
          <p:nvPr/>
        </p:nvSpPr>
        <p:spPr>
          <a:xfrm>
            <a:off x="2319983" y="4961426"/>
            <a:ext cx="5436604" cy="816639"/>
          </a:xfrm>
          <a:prstGeom prst="rect">
            <a:avLst/>
          </a:prstGeom>
          <a:noFill/>
        </p:spPr>
        <p:txBody>
          <a:bodyPr wrap="square" rtlCol="0">
            <a:spAutoFit/>
          </a:bodyPr>
          <a:lstStyle/>
          <a:p>
            <a:pPr algn="ctr"/>
            <a:r>
              <a:rPr lang="en-NZ" sz="2300" b="1" i="1" dirty="0">
                <a:solidFill>
                  <a:schemeClr val="tx2"/>
                </a:solidFill>
                <a:latin typeface="+mn-lt"/>
              </a:rPr>
              <a:t>Leading to concluding statements indicating need for present study</a:t>
            </a:r>
          </a:p>
        </p:txBody>
      </p:sp>
    </p:spTree>
    <p:extLst>
      <p:ext uri="{BB962C8B-B14F-4D97-AF65-F5344CB8AC3E}">
        <p14:creationId xmlns:p14="http://schemas.microsoft.com/office/powerpoint/2010/main" val="251792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66803" y="525198"/>
            <a:ext cx="9115032" cy="1260475"/>
          </a:xfrm>
          <a:solidFill>
            <a:srgbClr val="FFC000"/>
          </a:solidFill>
        </p:spPr>
        <p:txBody>
          <a:bodyPr/>
          <a:lstStyle/>
          <a:p>
            <a:pPr eaLnBrk="1" hangingPunct="1"/>
            <a:r>
              <a:rPr lang="en-NZ" sz="4000" b="1" dirty="0">
                <a:solidFill>
                  <a:schemeClr val="tx2"/>
                </a:solidFill>
                <a:latin typeface="+mn-lt"/>
                <a:cs typeface="Arial" pitchFamily="34" charset="0"/>
              </a:rPr>
              <a:t>Deciding which literature is most pertinent to your review</a:t>
            </a:r>
          </a:p>
        </p:txBody>
      </p:sp>
      <p:sp>
        <p:nvSpPr>
          <p:cNvPr id="34819" name="Rectangle 3"/>
          <p:cNvSpPr>
            <a:spLocks noGrp="1" noChangeArrowheads="1"/>
          </p:cNvSpPr>
          <p:nvPr>
            <p:ph type="body" idx="1"/>
          </p:nvPr>
        </p:nvSpPr>
        <p:spPr>
          <a:xfrm>
            <a:off x="534433" y="2034267"/>
            <a:ext cx="9619774" cy="635490"/>
          </a:xfrm>
        </p:spPr>
        <p:txBody>
          <a:bodyPr/>
          <a:lstStyle/>
          <a:p>
            <a:pPr eaLnBrk="1" hangingPunct="1">
              <a:lnSpc>
                <a:spcPct val="80000"/>
              </a:lnSpc>
              <a:buFont typeface="Wingdings" pitchFamily="2" charset="2"/>
              <a:buNone/>
            </a:pPr>
            <a:endParaRPr lang="en-NZ" dirty="0">
              <a:solidFill>
                <a:srgbClr val="003399"/>
              </a:solidFill>
            </a:endParaRPr>
          </a:p>
          <a:p>
            <a:pPr lvl="1" eaLnBrk="1" hangingPunct="1">
              <a:lnSpc>
                <a:spcPct val="80000"/>
              </a:lnSpc>
              <a:buFontTx/>
              <a:buNone/>
            </a:pPr>
            <a:r>
              <a:rPr lang="en-NZ" sz="1500" dirty="0">
                <a:solidFill>
                  <a:srgbClr val="003399"/>
                </a:solidFill>
              </a:rPr>
              <a:t>            </a:t>
            </a:r>
          </a:p>
          <a:p>
            <a:pPr eaLnBrk="1" hangingPunct="1">
              <a:lnSpc>
                <a:spcPct val="80000"/>
              </a:lnSpc>
              <a:spcBef>
                <a:spcPct val="30000"/>
              </a:spcBef>
              <a:buFontTx/>
              <a:buNone/>
            </a:pPr>
            <a:r>
              <a:rPr lang="en-NZ" sz="1000" dirty="0">
                <a:solidFill>
                  <a:srgbClr val="003399"/>
                </a:solidFill>
              </a:rPr>
              <a:t>            </a:t>
            </a:r>
            <a:endParaRPr lang="en-NZ" sz="1100" dirty="0">
              <a:solidFill>
                <a:srgbClr val="003399"/>
              </a:solidFill>
            </a:endParaRPr>
          </a:p>
        </p:txBody>
      </p:sp>
      <p:sp>
        <p:nvSpPr>
          <p:cNvPr id="34821" name="Text Box 5"/>
          <p:cNvSpPr txBox="1">
            <a:spLocks noChangeArrowheads="1"/>
          </p:cNvSpPr>
          <p:nvPr/>
        </p:nvSpPr>
        <p:spPr bwMode="auto">
          <a:xfrm>
            <a:off x="966804" y="4098295"/>
            <a:ext cx="9005548"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66566" name="Text Box 6"/>
          <p:cNvSpPr txBox="1">
            <a:spLocks noChangeArrowheads="1"/>
          </p:cNvSpPr>
          <p:nvPr/>
        </p:nvSpPr>
        <p:spPr bwMode="auto">
          <a:xfrm>
            <a:off x="966804" y="3061345"/>
            <a:ext cx="9005548" cy="2704480"/>
          </a:xfrm>
          <a:prstGeom prst="rect">
            <a:avLst/>
          </a:prstGeom>
          <a:noFill/>
          <a:ln w="9525">
            <a:noFill/>
            <a:miter lim="800000"/>
            <a:headEnd/>
            <a:tailEnd/>
          </a:ln>
        </p:spPr>
        <p:txBody>
          <a:bodyPr lIns="104287" tIns="52144" rIns="104287" bIns="52144">
            <a:spAutoFit/>
          </a:bodyPr>
          <a:lstStyle/>
          <a:p>
            <a:pPr>
              <a:buFontTx/>
              <a:buChar char="•"/>
            </a:pPr>
            <a:r>
              <a:rPr lang="en-NZ" sz="2700" dirty="0">
                <a:solidFill>
                  <a:schemeClr val="tx2"/>
                </a:solidFill>
                <a:latin typeface="+mn-lt"/>
              </a:rPr>
              <a:t>  university databases</a:t>
            </a:r>
          </a:p>
          <a:p>
            <a:pPr>
              <a:lnSpc>
                <a:spcPct val="130000"/>
              </a:lnSpc>
              <a:spcBef>
                <a:spcPts val="600"/>
              </a:spcBef>
              <a:buFontTx/>
              <a:buChar char="•"/>
            </a:pPr>
            <a:r>
              <a:rPr lang="en-NZ" sz="2700" dirty="0">
                <a:solidFill>
                  <a:schemeClr val="tx2"/>
                </a:solidFill>
                <a:latin typeface="+mn-lt"/>
              </a:rPr>
              <a:t>  use </a:t>
            </a:r>
            <a:r>
              <a:rPr lang="en-NZ" sz="2700" b="1" dirty="0">
                <a:solidFill>
                  <a:schemeClr val="tx2"/>
                </a:solidFill>
                <a:latin typeface="+mn-lt"/>
              </a:rPr>
              <a:t>abstracts</a:t>
            </a:r>
            <a:r>
              <a:rPr lang="en-NZ" sz="2700" dirty="0">
                <a:solidFill>
                  <a:schemeClr val="tx2"/>
                </a:solidFill>
                <a:latin typeface="+mn-lt"/>
              </a:rPr>
              <a:t> to help you in your search</a:t>
            </a:r>
          </a:p>
          <a:p>
            <a:pPr>
              <a:lnSpc>
                <a:spcPct val="120000"/>
              </a:lnSpc>
              <a:spcBef>
                <a:spcPts val="600"/>
              </a:spcBef>
              <a:buFontTx/>
              <a:buChar char="•"/>
            </a:pPr>
            <a:r>
              <a:rPr lang="en-NZ" sz="2700" dirty="0">
                <a:solidFill>
                  <a:schemeClr val="tx2"/>
                </a:solidFill>
                <a:latin typeface="+mn-lt"/>
              </a:rPr>
              <a:t>  which authors and articles/books are cited most? </a:t>
            </a:r>
          </a:p>
          <a:p>
            <a:pPr>
              <a:lnSpc>
                <a:spcPct val="120000"/>
              </a:lnSpc>
              <a:spcBef>
                <a:spcPts val="600"/>
              </a:spcBef>
              <a:buFontTx/>
              <a:buChar char="•"/>
            </a:pPr>
            <a:r>
              <a:rPr lang="en-NZ" sz="2700" dirty="0">
                <a:solidFill>
                  <a:schemeClr val="tx2"/>
                </a:solidFill>
                <a:latin typeface="+mn-lt"/>
              </a:rPr>
              <a:t>  make an appointment with a librarian for a research </a:t>
            </a:r>
          </a:p>
          <a:p>
            <a:r>
              <a:rPr lang="en-NZ" sz="2700" dirty="0">
                <a:solidFill>
                  <a:schemeClr val="tx2"/>
                </a:solidFill>
                <a:latin typeface="+mn-lt"/>
              </a:rPr>
              <a:t>    consultation</a:t>
            </a:r>
          </a:p>
        </p:txBody>
      </p:sp>
      <p:sp>
        <p:nvSpPr>
          <p:cNvPr id="34823" name="Text Box 7"/>
          <p:cNvSpPr txBox="1">
            <a:spLocks noChangeArrowheads="1"/>
          </p:cNvSpPr>
          <p:nvPr/>
        </p:nvSpPr>
        <p:spPr bwMode="auto">
          <a:xfrm>
            <a:off x="462061" y="2148953"/>
            <a:ext cx="9174414" cy="520805"/>
          </a:xfrm>
          <a:prstGeom prst="rect">
            <a:avLst/>
          </a:prstGeom>
          <a:noFill/>
          <a:ln w="9525">
            <a:noFill/>
            <a:miter lim="800000"/>
            <a:headEnd/>
            <a:tailEnd/>
          </a:ln>
        </p:spPr>
        <p:txBody>
          <a:bodyPr lIns="104287" tIns="52144" rIns="104287" bIns="52144">
            <a:spAutoFit/>
          </a:bodyPr>
          <a:lstStyle/>
          <a:p>
            <a:pPr>
              <a:spcBef>
                <a:spcPct val="50000"/>
              </a:spcBef>
            </a:pPr>
            <a:r>
              <a:rPr lang="en-NZ" sz="2700" b="1" dirty="0">
                <a:solidFill>
                  <a:schemeClr val="tx2"/>
                </a:solidFill>
              </a:rPr>
              <a:t>Library searching - Electronic and hard copies:</a:t>
            </a:r>
          </a:p>
        </p:txBody>
      </p:sp>
      <p:sp>
        <p:nvSpPr>
          <p:cNvPr id="66568" name="Text Box 8"/>
          <p:cNvSpPr txBox="1">
            <a:spLocks noChangeArrowheads="1"/>
          </p:cNvSpPr>
          <p:nvPr/>
        </p:nvSpPr>
        <p:spPr bwMode="auto">
          <a:xfrm>
            <a:off x="1779923" y="6193694"/>
            <a:ext cx="6156684" cy="989146"/>
          </a:xfrm>
          <a:prstGeom prst="rect">
            <a:avLst/>
          </a:prstGeom>
          <a:noFill/>
          <a:ln w="9525">
            <a:noFill/>
            <a:miter lim="800000"/>
            <a:headEnd/>
            <a:tailEnd/>
          </a:ln>
        </p:spPr>
        <p:txBody>
          <a:bodyPr wrap="square" lIns="104287" tIns="52144" rIns="104287" bIns="52144">
            <a:spAutoFit/>
          </a:bodyPr>
          <a:lstStyle/>
          <a:p>
            <a:pPr algn="ctr">
              <a:spcBef>
                <a:spcPct val="50000"/>
              </a:spcBef>
            </a:pPr>
            <a:r>
              <a:rPr lang="en-NZ" sz="2800" i="1" dirty="0">
                <a:solidFill>
                  <a:srgbClr val="002060"/>
                </a:solidFill>
                <a:latin typeface="+mn-lt"/>
              </a:rPr>
              <a:t>Make sure you follow guidelines in Course Guides for requirements</a:t>
            </a:r>
            <a:endParaRPr lang="en-GB" sz="2800" i="1" dirty="0">
              <a:solidFill>
                <a:srgbClr val="00206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66"/>
                                        </p:tgtEl>
                                        <p:attrNameLst>
                                          <p:attrName>style.visibility</p:attrName>
                                        </p:attrNameLst>
                                      </p:cBhvr>
                                      <p:to>
                                        <p:strVal val="visible"/>
                                      </p:to>
                                    </p:set>
                                    <p:animEffect transition="in" filter="fade">
                                      <p:cBhvr>
                                        <p:cTn id="7" dur="1000"/>
                                        <p:tgtEl>
                                          <p:spTgt spid="665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568"/>
                                        </p:tgtEl>
                                        <p:attrNameLst>
                                          <p:attrName>style.visibility</p:attrName>
                                        </p:attrNameLst>
                                      </p:cBhvr>
                                      <p:to>
                                        <p:strVal val="visible"/>
                                      </p:to>
                                    </p:set>
                                    <p:animEffect transition="in" filter="fade">
                                      <p:cBhvr>
                                        <p:cTn id="12" dur="500"/>
                                        <p:tgtEl>
                                          <p:spTgt spid="66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p:bldP spid="66568"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body" sz="half" idx="1"/>
          </p:nvPr>
        </p:nvSpPr>
        <p:spPr>
          <a:xfrm>
            <a:off x="462064" y="1717399"/>
            <a:ext cx="4720815" cy="4991130"/>
          </a:xfrm>
        </p:spPr>
        <p:txBody>
          <a:bodyPr/>
          <a:lstStyle/>
          <a:p>
            <a:pPr marL="521437" indent="-521437" eaLnBrk="1" hangingPunct="1">
              <a:buNone/>
            </a:pPr>
            <a:r>
              <a:rPr lang="en-NZ" dirty="0">
                <a:solidFill>
                  <a:srgbClr val="0033CC"/>
                </a:solidFill>
                <a:latin typeface="+mn-lt"/>
              </a:rPr>
              <a:t>1. </a:t>
            </a:r>
            <a:r>
              <a:rPr lang="en-NZ" dirty="0">
                <a:solidFill>
                  <a:srgbClr val="003399"/>
                </a:solidFill>
                <a:latin typeface="+mn-lt"/>
              </a:rPr>
              <a:t>Articles in refereed, international journals </a:t>
            </a:r>
          </a:p>
          <a:p>
            <a:pPr marL="521437" indent="-521437" eaLnBrk="1" hangingPunct="1">
              <a:buNone/>
            </a:pPr>
            <a:r>
              <a:rPr lang="en-NZ" dirty="0">
                <a:solidFill>
                  <a:srgbClr val="003399"/>
                </a:solidFill>
                <a:latin typeface="+mn-lt"/>
              </a:rPr>
              <a:t>2. Books / Chapters in Ed. Books</a:t>
            </a:r>
          </a:p>
          <a:p>
            <a:pPr marL="521437" indent="-521437" eaLnBrk="1" hangingPunct="1">
              <a:buNone/>
            </a:pPr>
            <a:r>
              <a:rPr lang="en-NZ" dirty="0">
                <a:solidFill>
                  <a:srgbClr val="003399"/>
                </a:solidFill>
                <a:latin typeface="+mn-lt"/>
              </a:rPr>
              <a:t>3. Articles in national, refereed journals</a:t>
            </a:r>
          </a:p>
          <a:p>
            <a:pPr marL="521437" indent="-521437" eaLnBrk="1" hangingPunct="1">
              <a:buNone/>
            </a:pPr>
            <a:r>
              <a:rPr lang="en-NZ" dirty="0">
                <a:solidFill>
                  <a:srgbClr val="003399"/>
                </a:solidFill>
                <a:latin typeface="+mn-lt"/>
              </a:rPr>
              <a:t>4. Conference papers / Research reports (govt, com, org)</a:t>
            </a:r>
            <a:endParaRPr lang="en-NZ" sz="2700" dirty="0">
              <a:solidFill>
                <a:srgbClr val="003399"/>
              </a:solidFill>
              <a:latin typeface="+mn-lt"/>
            </a:endParaRPr>
          </a:p>
        </p:txBody>
      </p:sp>
      <p:sp>
        <p:nvSpPr>
          <p:cNvPr id="35843" name="Rectangle 3"/>
          <p:cNvSpPr>
            <a:spLocks noGrp="1" noChangeArrowheads="1"/>
          </p:cNvSpPr>
          <p:nvPr>
            <p:ph type="body" sz="half" idx="2"/>
          </p:nvPr>
        </p:nvSpPr>
        <p:spPr>
          <a:xfrm>
            <a:off x="5596692" y="1717399"/>
            <a:ext cx="4720815" cy="4991130"/>
          </a:xfrm>
        </p:spPr>
        <p:txBody>
          <a:bodyPr/>
          <a:lstStyle/>
          <a:p>
            <a:pPr marL="608343" indent="-608343" eaLnBrk="1" hangingPunct="1">
              <a:lnSpc>
                <a:spcPct val="90000"/>
              </a:lnSpc>
              <a:buNone/>
            </a:pPr>
            <a:r>
              <a:rPr lang="en-NZ" dirty="0">
                <a:solidFill>
                  <a:srgbClr val="003399"/>
                </a:solidFill>
                <a:latin typeface="+mn-lt"/>
              </a:rPr>
              <a:t>5. PhD thesis </a:t>
            </a:r>
          </a:p>
          <a:p>
            <a:pPr marL="608343" indent="-608343" eaLnBrk="1" hangingPunct="1">
              <a:lnSpc>
                <a:spcPct val="90000"/>
              </a:lnSpc>
              <a:buNone/>
            </a:pPr>
            <a:r>
              <a:rPr lang="en-NZ" dirty="0">
                <a:solidFill>
                  <a:srgbClr val="003399"/>
                </a:solidFill>
                <a:latin typeface="+mn-lt"/>
              </a:rPr>
              <a:t>6. MA thesis </a:t>
            </a:r>
          </a:p>
          <a:p>
            <a:pPr marL="608343" indent="-608343" eaLnBrk="1" hangingPunct="1">
              <a:lnSpc>
                <a:spcPct val="90000"/>
              </a:lnSpc>
              <a:buNone/>
            </a:pPr>
            <a:r>
              <a:rPr lang="en-NZ" dirty="0">
                <a:solidFill>
                  <a:srgbClr val="003399"/>
                </a:solidFill>
                <a:latin typeface="+mn-lt"/>
              </a:rPr>
              <a:t>7. Honours thesis</a:t>
            </a:r>
          </a:p>
          <a:p>
            <a:pPr marL="608343" indent="-608343" eaLnBrk="1" hangingPunct="1">
              <a:lnSpc>
                <a:spcPct val="90000"/>
              </a:lnSpc>
              <a:buNone/>
            </a:pPr>
            <a:r>
              <a:rPr lang="en-NZ" dirty="0">
                <a:solidFill>
                  <a:srgbClr val="003399"/>
                </a:solidFill>
                <a:latin typeface="+mn-lt"/>
              </a:rPr>
              <a:t>8. Websites / Articles in non-refereed journals</a:t>
            </a:r>
          </a:p>
          <a:p>
            <a:pPr marL="608343" indent="-608343" eaLnBrk="1" hangingPunct="1">
              <a:lnSpc>
                <a:spcPct val="90000"/>
              </a:lnSpc>
              <a:buNone/>
            </a:pPr>
            <a:endParaRPr lang="en-NZ" dirty="0">
              <a:solidFill>
                <a:srgbClr val="003399"/>
              </a:solidFill>
            </a:endParaRPr>
          </a:p>
          <a:p>
            <a:pPr marL="608343" indent="-608343" eaLnBrk="1" hangingPunct="1">
              <a:lnSpc>
                <a:spcPct val="90000"/>
              </a:lnSpc>
              <a:buNone/>
            </a:pPr>
            <a:endParaRPr lang="en-NZ" sz="3600" b="1" dirty="0"/>
          </a:p>
        </p:txBody>
      </p:sp>
      <p:sp>
        <p:nvSpPr>
          <p:cNvPr id="35844" name="Rectangle 4"/>
          <p:cNvSpPr>
            <a:spLocks noGrp="1" noChangeArrowheads="1"/>
          </p:cNvSpPr>
          <p:nvPr>
            <p:ph type="title"/>
          </p:nvPr>
        </p:nvSpPr>
        <p:spPr>
          <a:xfrm>
            <a:off x="1503063" y="367639"/>
            <a:ext cx="7996065" cy="873580"/>
          </a:xfrm>
          <a:solidFill>
            <a:srgbClr val="FFC000"/>
          </a:solidFill>
        </p:spPr>
        <p:txBody>
          <a:bodyPr/>
          <a:lstStyle/>
          <a:p>
            <a:pPr eaLnBrk="1" hangingPunct="1">
              <a:lnSpc>
                <a:spcPct val="80000"/>
              </a:lnSpc>
            </a:pPr>
            <a:r>
              <a:rPr lang="en-NZ" sz="4000" b="1" dirty="0">
                <a:solidFill>
                  <a:srgbClr val="003399"/>
                </a:solidFill>
                <a:latin typeface="+mn-lt"/>
                <a:cs typeface="Arial" pitchFamily="34" charset="0"/>
              </a:rPr>
              <a:t>Prioritise</a:t>
            </a:r>
            <a:r>
              <a:rPr lang="en-NZ" sz="4000" dirty="0">
                <a:solidFill>
                  <a:srgbClr val="003399"/>
                </a:solidFill>
                <a:latin typeface="+mn-lt"/>
                <a:cs typeface="Arial" pitchFamily="34" charset="0"/>
              </a:rPr>
              <a:t> </a:t>
            </a:r>
            <a:r>
              <a:rPr lang="en-NZ" sz="4000" b="1" dirty="0">
                <a:solidFill>
                  <a:srgbClr val="003399"/>
                </a:solidFill>
                <a:latin typeface="+mn-lt"/>
                <a:cs typeface="Arial" pitchFamily="34" charset="0"/>
              </a:rPr>
              <a:t>material type</a:t>
            </a:r>
          </a:p>
        </p:txBody>
      </p:sp>
      <p:sp>
        <p:nvSpPr>
          <p:cNvPr id="35845" name="Text Box 5"/>
          <p:cNvSpPr txBox="1">
            <a:spLocks noChangeArrowheads="1"/>
          </p:cNvSpPr>
          <p:nvPr/>
        </p:nvSpPr>
        <p:spPr bwMode="auto">
          <a:xfrm>
            <a:off x="630927" y="7191710"/>
            <a:ext cx="9679156" cy="382305"/>
          </a:xfrm>
          <a:prstGeom prst="rect">
            <a:avLst/>
          </a:prstGeom>
          <a:noFill/>
          <a:ln w="9525">
            <a:noFill/>
            <a:miter lim="800000"/>
            <a:headEnd/>
            <a:tailEnd/>
          </a:ln>
        </p:spPr>
        <p:txBody>
          <a:bodyPr lIns="104287" tIns="52144" rIns="104287" bIns="52144">
            <a:spAutoFit/>
          </a:bodyPr>
          <a:lstStyle/>
          <a:p>
            <a:pPr>
              <a:spcBef>
                <a:spcPct val="50000"/>
              </a:spcBef>
            </a:pPr>
            <a:r>
              <a:rPr lang="en-NZ" sz="1800" dirty="0"/>
              <a:t>Natilene Bowker, Student Learning Centre, Massey University, </a:t>
            </a:r>
            <a:r>
              <a:rPr lang="en-NZ" sz="1800" dirty="0" err="1"/>
              <a:t>Palmerston</a:t>
            </a:r>
            <a:r>
              <a:rPr lang="en-NZ" sz="1800" dirty="0"/>
              <a:t> North </a:t>
            </a:r>
            <a:r>
              <a:rPr lang="en-US" sz="1600" dirty="0">
                <a:cs typeface="Aharoni" pitchFamily="2" charset="-79"/>
              </a:rPr>
              <a:t>© 2005</a:t>
            </a:r>
          </a:p>
        </p:txBody>
      </p:sp>
      <p:sp>
        <p:nvSpPr>
          <p:cNvPr id="67590" name="Text Box 6"/>
          <p:cNvSpPr txBox="1">
            <a:spLocks noChangeArrowheads="1"/>
          </p:cNvSpPr>
          <p:nvPr/>
        </p:nvSpPr>
        <p:spPr bwMode="auto">
          <a:xfrm>
            <a:off x="5680196" y="4610414"/>
            <a:ext cx="4715248" cy="883981"/>
          </a:xfrm>
          <a:prstGeom prst="rect">
            <a:avLst/>
          </a:prstGeom>
          <a:noFill/>
          <a:ln w="38100">
            <a:solidFill>
              <a:schemeClr val="tx2"/>
            </a:solidFill>
            <a:miter lim="800000"/>
            <a:headEnd/>
            <a:tailEnd/>
          </a:ln>
        </p:spPr>
        <p:txBody>
          <a:bodyPr lIns="104287" tIns="52144" rIns="104287" bIns="52144">
            <a:spAutoFit/>
          </a:bodyPr>
          <a:lstStyle/>
          <a:p>
            <a:pPr>
              <a:spcBef>
                <a:spcPct val="50000"/>
              </a:spcBef>
              <a:buFontTx/>
              <a:buChar char="•"/>
            </a:pPr>
            <a:r>
              <a:rPr lang="en-NZ" sz="2300" b="1" dirty="0">
                <a:solidFill>
                  <a:schemeClr val="tx2"/>
                </a:solidFill>
              </a:rPr>
              <a:t>  </a:t>
            </a:r>
            <a:r>
              <a:rPr lang="en-NZ" sz="2300" dirty="0">
                <a:solidFill>
                  <a:schemeClr val="tx2"/>
                </a:solidFill>
              </a:rPr>
              <a:t>Check course requirements</a:t>
            </a:r>
          </a:p>
          <a:p>
            <a:pPr>
              <a:spcBef>
                <a:spcPct val="20000"/>
              </a:spcBef>
              <a:buFontTx/>
              <a:buChar char="•"/>
            </a:pPr>
            <a:r>
              <a:rPr lang="en-NZ" sz="2300" dirty="0">
                <a:solidFill>
                  <a:schemeClr val="tx2"/>
                </a:solidFill>
              </a:rPr>
              <a:t>  Consult with your supervisor</a:t>
            </a:r>
          </a:p>
        </p:txBody>
      </p:sp>
      <p:sp>
        <p:nvSpPr>
          <p:cNvPr id="67593" name="Text Box 9"/>
          <p:cNvSpPr txBox="1">
            <a:spLocks noChangeArrowheads="1"/>
          </p:cNvSpPr>
          <p:nvPr/>
        </p:nvSpPr>
        <p:spPr bwMode="auto">
          <a:xfrm>
            <a:off x="2566388" y="1398779"/>
            <a:ext cx="2273190" cy="459249"/>
          </a:xfrm>
          <a:prstGeom prst="rect">
            <a:avLst/>
          </a:prstGeom>
          <a:noFill/>
          <a:ln w="9525">
            <a:noFill/>
            <a:miter lim="800000"/>
            <a:headEnd/>
            <a:tailEnd/>
          </a:ln>
        </p:spPr>
        <p:txBody>
          <a:bodyPr lIns="104287" tIns="52144" rIns="104287" bIns="52144">
            <a:spAutoFit/>
          </a:bodyPr>
          <a:lstStyle/>
          <a:p>
            <a:pPr>
              <a:spcBef>
                <a:spcPct val="50000"/>
              </a:spcBef>
            </a:pPr>
            <a:r>
              <a:rPr lang="en-NZ" sz="2300" b="1" i="1" dirty="0">
                <a:solidFill>
                  <a:srgbClr val="FF0000"/>
                </a:solidFill>
              </a:rPr>
              <a:t>Peer reviewed</a:t>
            </a:r>
            <a:endParaRPr lang="en-GB" sz="2300"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93"/>
                                        </p:tgtEl>
                                        <p:attrNameLst>
                                          <p:attrName>style.visibility</p:attrName>
                                        </p:attrNameLst>
                                      </p:cBhvr>
                                      <p:to>
                                        <p:strVal val="visible"/>
                                      </p:to>
                                    </p:set>
                                    <p:animEffect transition="in" filter="dissolve">
                                      <p:cBhvr>
                                        <p:cTn id="7" dur="500"/>
                                        <p:tgtEl>
                                          <p:spTgt spid="675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90"/>
                                        </p:tgtEl>
                                        <p:attrNameLst>
                                          <p:attrName>style.visibility</p:attrName>
                                        </p:attrNameLst>
                                      </p:cBhvr>
                                      <p:to>
                                        <p:strVal val="visible"/>
                                      </p:to>
                                    </p:set>
                                    <p:animEffect transition="in" filter="dissolve">
                                      <p:cBhvr>
                                        <p:cTn id="12" dur="500"/>
                                        <p:tgtEl>
                                          <p:spTgt spid="67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0" grpId="0" animBg="1"/>
      <p:bldP spid="67593"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58413" y="361045"/>
            <a:ext cx="9619774" cy="793048"/>
          </a:xfrm>
          <a:solidFill>
            <a:srgbClr val="FFC000"/>
          </a:solidFill>
        </p:spPr>
        <p:txBody>
          <a:bodyPr/>
          <a:lstStyle/>
          <a:p>
            <a:pPr eaLnBrk="1" hangingPunct="1"/>
            <a:r>
              <a:rPr lang="en-NZ" sz="4000" b="1" dirty="0">
                <a:solidFill>
                  <a:srgbClr val="003164"/>
                </a:solidFill>
                <a:latin typeface="+mn-lt"/>
                <a:cs typeface="Arial" pitchFamily="34" charset="0"/>
              </a:rPr>
              <a:t>Presenting information and analysis</a:t>
            </a:r>
          </a:p>
        </p:txBody>
      </p:sp>
      <p:sp>
        <p:nvSpPr>
          <p:cNvPr id="69635" name="Text Box 3"/>
          <p:cNvSpPr txBox="1">
            <a:spLocks noChangeArrowheads="1"/>
          </p:cNvSpPr>
          <p:nvPr/>
        </p:nvSpPr>
        <p:spPr bwMode="auto">
          <a:xfrm>
            <a:off x="883298" y="3853433"/>
            <a:ext cx="9343282" cy="3113822"/>
          </a:xfrm>
          <a:prstGeom prst="rect">
            <a:avLst/>
          </a:prstGeom>
          <a:noFill/>
          <a:ln w="38100">
            <a:solidFill>
              <a:srgbClr val="003164"/>
            </a:solidFill>
            <a:miter lim="800000"/>
            <a:headEnd/>
            <a:tailEnd/>
          </a:ln>
        </p:spPr>
        <p:txBody>
          <a:bodyPr lIns="104287" tIns="52144" rIns="104287" bIns="52144">
            <a:spAutoFit/>
          </a:bodyPr>
          <a:lstStyle/>
          <a:p>
            <a:pPr>
              <a:spcBef>
                <a:spcPct val="50000"/>
              </a:spcBef>
              <a:buFont typeface="Wingdings" pitchFamily="2" charset="2"/>
              <a:buChar char="Ø"/>
            </a:pPr>
            <a:r>
              <a:rPr lang="en-NZ" sz="2300" dirty="0">
                <a:solidFill>
                  <a:srgbClr val="003164"/>
                </a:solidFill>
                <a:latin typeface="+mn-lt"/>
              </a:rPr>
              <a:t>  Consult with your supervisor on appropriate formats</a:t>
            </a:r>
          </a:p>
          <a:p>
            <a:pPr>
              <a:spcBef>
                <a:spcPct val="50000"/>
              </a:spcBef>
              <a:buFont typeface="Wingdings" pitchFamily="2" charset="2"/>
              <a:buChar char="Ø"/>
            </a:pPr>
            <a:r>
              <a:rPr lang="en-NZ" sz="2300" dirty="0">
                <a:solidFill>
                  <a:srgbClr val="003164"/>
                </a:solidFill>
                <a:latin typeface="+mn-lt"/>
              </a:rPr>
              <a:t>  See Emerson &amp; Hampton, Chapter 9</a:t>
            </a:r>
          </a:p>
          <a:p>
            <a:pPr>
              <a:spcBef>
                <a:spcPct val="50000"/>
              </a:spcBef>
              <a:buFont typeface="Wingdings" pitchFamily="2" charset="2"/>
              <a:buChar char="Ø"/>
            </a:pPr>
            <a:r>
              <a:rPr lang="en-NZ" sz="2300" dirty="0">
                <a:solidFill>
                  <a:srgbClr val="003164"/>
                </a:solidFill>
                <a:latin typeface="+mn-lt"/>
              </a:rPr>
              <a:t>  Examine other literature reviews</a:t>
            </a:r>
          </a:p>
          <a:p>
            <a:pPr>
              <a:spcBef>
                <a:spcPct val="50000"/>
              </a:spcBef>
              <a:buFont typeface="Wingdings" pitchFamily="2" charset="2"/>
              <a:buChar char="Ø"/>
            </a:pPr>
            <a:r>
              <a:rPr lang="en-NZ" sz="2300" dirty="0">
                <a:solidFill>
                  <a:srgbClr val="003164"/>
                </a:solidFill>
                <a:latin typeface="+mn-lt"/>
              </a:rPr>
              <a:t>  Create </a:t>
            </a:r>
            <a:r>
              <a:rPr lang="en-NZ" sz="2300" b="1" dirty="0">
                <a:solidFill>
                  <a:srgbClr val="003164"/>
                </a:solidFill>
                <a:latin typeface="+mn-lt"/>
              </a:rPr>
              <a:t>templates</a:t>
            </a:r>
            <a:r>
              <a:rPr lang="en-NZ" sz="2300" dirty="0">
                <a:solidFill>
                  <a:srgbClr val="003164"/>
                </a:solidFill>
                <a:latin typeface="+mn-lt"/>
              </a:rPr>
              <a:t> according to the requirements of your course  </a:t>
            </a:r>
          </a:p>
          <a:p>
            <a:pPr>
              <a:spcBef>
                <a:spcPct val="50000"/>
              </a:spcBef>
            </a:pPr>
            <a:r>
              <a:rPr lang="en-NZ" sz="2300" dirty="0">
                <a:solidFill>
                  <a:srgbClr val="003164"/>
                </a:solidFill>
                <a:latin typeface="+mn-lt"/>
              </a:rPr>
              <a:t>      - presentation and referencing of texts, tables and diagrams</a:t>
            </a:r>
          </a:p>
          <a:p>
            <a:pPr>
              <a:spcBef>
                <a:spcPct val="50000"/>
              </a:spcBef>
            </a:pPr>
            <a:r>
              <a:rPr lang="en-NZ" sz="2300" dirty="0">
                <a:solidFill>
                  <a:srgbClr val="003164"/>
                </a:solidFill>
                <a:latin typeface="+mn-lt"/>
              </a:rPr>
              <a:t>      - in-text references to texts, tables and diagrams   </a:t>
            </a:r>
          </a:p>
        </p:txBody>
      </p:sp>
      <p:sp>
        <p:nvSpPr>
          <p:cNvPr id="69636" name="Text Box 4"/>
          <p:cNvSpPr txBox="1">
            <a:spLocks noChangeArrowheads="1"/>
          </p:cNvSpPr>
          <p:nvPr/>
        </p:nvSpPr>
        <p:spPr bwMode="auto">
          <a:xfrm>
            <a:off x="1052164" y="1297149"/>
            <a:ext cx="8417302" cy="2265898"/>
          </a:xfrm>
          <a:prstGeom prst="rect">
            <a:avLst/>
          </a:prstGeom>
          <a:noFill/>
          <a:ln w="9525">
            <a:noFill/>
            <a:miter lim="800000"/>
            <a:headEnd/>
            <a:tailEnd/>
          </a:ln>
        </p:spPr>
        <p:txBody>
          <a:bodyPr lIns="104287" tIns="52144" rIns="104287" bIns="52144">
            <a:spAutoFit/>
          </a:bodyPr>
          <a:lstStyle/>
          <a:p>
            <a:pPr>
              <a:lnSpc>
                <a:spcPct val="130000"/>
              </a:lnSpc>
            </a:pPr>
            <a:r>
              <a:rPr lang="en-NZ" sz="2700" b="1" dirty="0">
                <a:solidFill>
                  <a:srgbClr val="003164"/>
                </a:solidFill>
                <a:latin typeface="+mn-lt"/>
              </a:rPr>
              <a:t>A range of formats can be used:</a:t>
            </a:r>
          </a:p>
          <a:p>
            <a:pPr>
              <a:lnSpc>
                <a:spcPct val="130000"/>
              </a:lnSpc>
              <a:buFontTx/>
              <a:buChar char="•"/>
            </a:pPr>
            <a:r>
              <a:rPr lang="en-NZ" sz="2700" dirty="0">
                <a:solidFill>
                  <a:srgbClr val="003164"/>
                </a:solidFill>
                <a:latin typeface="+mn-lt"/>
              </a:rPr>
              <a:t>   Text</a:t>
            </a:r>
          </a:p>
          <a:p>
            <a:pPr>
              <a:lnSpc>
                <a:spcPct val="130000"/>
              </a:lnSpc>
              <a:buFontTx/>
              <a:buChar char="•"/>
            </a:pPr>
            <a:r>
              <a:rPr lang="en-NZ" sz="2700" dirty="0">
                <a:solidFill>
                  <a:srgbClr val="003164"/>
                </a:solidFill>
                <a:latin typeface="+mn-lt"/>
              </a:rPr>
              <a:t>   Tables </a:t>
            </a:r>
          </a:p>
          <a:p>
            <a:pPr>
              <a:lnSpc>
                <a:spcPct val="130000"/>
              </a:lnSpc>
              <a:buFontTx/>
              <a:buChar char="•"/>
            </a:pPr>
            <a:r>
              <a:rPr lang="en-NZ" sz="2700" dirty="0">
                <a:solidFill>
                  <a:srgbClr val="003164"/>
                </a:solidFill>
                <a:latin typeface="+mn-lt"/>
              </a:rPr>
              <a:t>   Diagrams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fade">
                                      <p:cBhvr>
                                        <p:cTn id="7" dur="1000"/>
                                        <p:tgtEl>
                                          <p:spTgt spid="696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35"/>
                                        </p:tgtEl>
                                        <p:attrNameLst>
                                          <p:attrName>style.visibility</p:attrName>
                                        </p:attrNameLst>
                                      </p:cBhvr>
                                      <p:to>
                                        <p:strVal val="visible"/>
                                      </p:to>
                                    </p:set>
                                    <p:animEffect transition="in" filter="dissolve">
                                      <p:cBhvr>
                                        <p:cTn id="12" dur="500"/>
                                        <p:tgtEl>
                                          <p:spTgt spid="69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nimBg="1"/>
      <p:bldP spid="6963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2062" y="208330"/>
            <a:ext cx="9619774" cy="857823"/>
          </a:xfrm>
          <a:solidFill>
            <a:srgbClr val="FFC000"/>
          </a:solidFill>
        </p:spPr>
        <p:txBody>
          <a:bodyPr/>
          <a:lstStyle/>
          <a:p>
            <a:pPr eaLnBrk="1" hangingPunct="1"/>
            <a:r>
              <a:rPr lang="en-NZ" sz="4000" b="1" dirty="0">
                <a:solidFill>
                  <a:srgbClr val="003164"/>
                </a:solidFill>
                <a:latin typeface="+mn-lt"/>
                <a:cs typeface="Arial" pitchFamily="34" charset="0"/>
              </a:rPr>
              <a:t>Help with literature review</a:t>
            </a:r>
          </a:p>
        </p:txBody>
      </p:sp>
      <p:sp>
        <p:nvSpPr>
          <p:cNvPr id="37891" name="Rectangle 3"/>
          <p:cNvSpPr>
            <a:spLocks noGrp="1" noChangeArrowheads="1"/>
          </p:cNvSpPr>
          <p:nvPr>
            <p:ph type="body" idx="1"/>
          </p:nvPr>
        </p:nvSpPr>
        <p:spPr>
          <a:xfrm>
            <a:off x="664828" y="1153133"/>
            <a:ext cx="9613068" cy="5400600"/>
          </a:xfrm>
        </p:spPr>
        <p:txBody>
          <a:bodyPr/>
          <a:lstStyle/>
          <a:p>
            <a:endParaRPr lang="en-US" sz="1400" dirty="0">
              <a:solidFill>
                <a:srgbClr val="000000"/>
              </a:solidFill>
              <a:latin typeface="Calibri" panose="020F0502020204030204" pitchFamily="34" charset="0"/>
            </a:endParaRPr>
          </a:p>
          <a:p>
            <a:r>
              <a:rPr lang="en-US" sz="2800" b="1" dirty="0">
                <a:solidFill>
                  <a:srgbClr val="000000"/>
                </a:solidFill>
                <a:latin typeface="Calibri" panose="020F0502020204030204" pitchFamily="34" charset="0"/>
              </a:rPr>
              <a:t>One-to-one &amp; small group consultations at NCTL: </a:t>
            </a:r>
            <a:endParaRPr lang="en-US" sz="2800" dirty="0">
              <a:solidFill>
                <a:srgbClr val="000000"/>
              </a:solidFill>
              <a:latin typeface="Calibri" panose="020F0502020204030204" pitchFamily="34" charset="0"/>
            </a:endParaRPr>
          </a:p>
          <a:p>
            <a:pPr marL="0" indent="0">
              <a:buNone/>
            </a:pPr>
            <a:r>
              <a:rPr lang="en-US" sz="2800" dirty="0">
                <a:solidFill>
                  <a:srgbClr val="000000"/>
                </a:solidFill>
                <a:latin typeface="Calibri" panose="020F0502020204030204" pitchFamily="34" charset="0"/>
              </a:rPr>
              <a:t>	Contact details: </a:t>
            </a:r>
            <a:r>
              <a:rPr lang="en-NZ" sz="2800" dirty="0">
                <a:hlinkClick r:id="rId2"/>
              </a:rPr>
              <a:t>massey.ac.nz/</a:t>
            </a:r>
            <a:r>
              <a:rPr lang="en-NZ" sz="2800" dirty="0" err="1">
                <a:hlinkClick r:id="rId2"/>
              </a:rPr>
              <a:t>ctlcontacts</a:t>
            </a:r>
            <a:r>
              <a:rPr lang="en-NZ" sz="2800" dirty="0"/>
              <a:t> </a:t>
            </a:r>
          </a:p>
          <a:p>
            <a:r>
              <a:rPr lang="en-US" sz="2800" b="1" dirty="0">
                <a:solidFill>
                  <a:srgbClr val="000000"/>
                </a:solidFill>
                <a:latin typeface="Calibri" panose="020F0502020204030204" pitchFamily="34" charset="0"/>
              </a:rPr>
              <a:t>Massey’s </a:t>
            </a:r>
            <a:r>
              <a:rPr lang="en-US" sz="2800" b="1" dirty="0">
                <a:solidFill>
                  <a:srgbClr val="000000"/>
                </a:solidFill>
                <a:latin typeface="Calibri" panose="020F0502020204030204" pitchFamily="34" charset="0"/>
                <a:hlinkClick r:id="rId3"/>
              </a:rPr>
              <a:t>OWLL</a:t>
            </a:r>
            <a:r>
              <a:rPr lang="en-US" sz="2800" b="1" dirty="0">
                <a:solidFill>
                  <a:srgbClr val="000000"/>
                </a:solidFill>
                <a:latin typeface="Calibri" panose="020F0502020204030204" pitchFamily="34" charset="0"/>
              </a:rPr>
              <a:t> site</a:t>
            </a:r>
            <a:endParaRPr lang="en-US" sz="2800" dirty="0">
              <a:solidFill>
                <a:srgbClr val="000000"/>
              </a:solidFill>
              <a:latin typeface="Calibri" panose="020F0502020204030204" pitchFamily="34" charset="0"/>
            </a:endParaRPr>
          </a:p>
          <a:p>
            <a:r>
              <a:rPr lang="en-US" sz="2800" b="1" dirty="0">
                <a:solidFill>
                  <a:srgbClr val="000000"/>
                </a:solidFill>
                <a:latin typeface="Calibri" panose="020F0502020204030204" pitchFamily="34" charset="0"/>
              </a:rPr>
              <a:t>Recommended text on literature review (available in the Library):</a:t>
            </a:r>
            <a:endParaRPr lang="en-US" sz="2800" dirty="0">
              <a:solidFill>
                <a:srgbClr val="000000"/>
              </a:solidFill>
              <a:latin typeface="Calibri" panose="020F0502020204030204" pitchFamily="34" charset="0"/>
            </a:endParaRPr>
          </a:p>
          <a:p>
            <a:pPr marL="0" indent="0">
              <a:buNone/>
            </a:pPr>
            <a:r>
              <a:rPr lang="en-US" sz="2800" dirty="0">
                <a:solidFill>
                  <a:srgbClr val="000000"/>
                </a:solidFill>
                <a:latin typeface="Calibri" panose="020F0502020204030204" pitchFamily="34" charset="0"/>
              </a:rPr>
              <a:t>    Hart, C. (1998). </a:t>
            </a:r>
            <a:r>
              <a:rPr lang="en-US" sz="2800" i="1" dirty="0">
                <a:solidFill>
                  <a:srgbClr val="000000"/>
                </a:solidFill>
                <a:latin typeface="Calibri" panose="020F0502020204030204" pitchFamily="34" charset="0"/>
              </a:rPr>
              <a:t>Doing a literature review</a:t>
            </a:r>
            <a:r>
              <a:rPr lang="en-US" sz="2800" dirty="0">
                <a:solidFill>
                  <a:srgbClr val="000000"/>
                </a:solidFill>
                <a:latin typeface="Calibri" panose="020F0502020204030204" pitchFamily="34" charset="0"/>
              </a:rPr>
              <a:t>. Sage Publications.</a:t>
            </a:r>
          </a:p>
          <a:p>
            <a:r>
              <a:rPr lang="en-US" sz="2800" b="1" dirty="0">
                <a:solidFill>
                  <a:srgbClr val="000000"/>
                </a:solidFill>
                <a:latin typeface="Calibri" panose="020F0502020204030204" pitchFamily="34" charset="0"/>
              </a:rPr>
              <a:t>Recommended for students in the sciences (available in the Library):</a:t>
            </a:r>
          </a:p>
          <a:p>
            <a:pPr marL="0" indent="-457200">
              <a:buNone/>
            </a:pPr>
            <a:r>
              <a:rPr lang="en-US" sz="2800" dirty="0">
                <a:solidFill>
                  <a:srgbClr val="000000"/>
                </a:solidFill>
                <a:latin typeface="Calibri" panose="020F0502020204030204" pitchFamily="34" charset="0"/>
              </a:rPr>
              <a:t>    Cargill, M., &amp; O’Connor, P. (2009). Writing scientific research 			articles. Wiley-Blackwell.</a:t>
            </a:r>
            <a:endParaRPr lang="en-NZ" sz="2500" dirty="0">
              <a:solidFill>
                <a:srgbClr val="003164"/>
              </a:solidFill>
              <a:latin typeface="+mn-lt"/>
            </a:endParaRPr>
          </a:p>
          <a:p>
            <a:endParaRPr lang="en-US" sz="2800" b="1" dirty="0">
              <a:solidFill>
                <a:srgbClr val="000000"/>
              </a:solidFill>
              <a:latin typeface="Calibri" panose="020F0502020204030204" pitchFamily="34" charset="0"/>
            </a:endParaRPr>
          </a:p>
          <a:p>
            <a:pPr marL="0" indent="-457200">
              <a:buNone/>
            </a:pPr>
            <a:r>
              <a:rPr lang="en-US" sz="2800" dirty="0">
                <a:solidFill>
                  <a:srgbClr val="000000"/>
                </a:solidFill>
                <a:latin typeface="Calibri" panose="020F0502020204030204" pitchFamily="34" charset="0"/>
              </a:rPr>
              <a:t>    </a:t>
            </a:r>
            <a:r>
              <a:rPr lang="en-NZ" sz="2300" dirty="0">
                <a:solidFill>
                  <a:srgbClr val="003164"/>
                </a:solidFill>
                <a:latin typeface="+mn-lt"/>
              </a:rPr>
              <a:t>             </a:t>
            </a:r>
            <a:endParaRPr lang="en-NZ" dirty="0">
              <a:solidFill>
                <a:srgbClr val="003164"/>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334837" y="367640"/>
            <a:ext cx="1733464" cy="443861"/>
          </a:xfrm>
          <a:prstGeom prst="rect">
            <a:avLst/>
          </a:prstGeom>
          <a:noFill/>
          <a:ln w="9525">
            <a:noFill/>
            <a:miter lim="800000"/>
            <a:headEnd/>
            <a:tailEnd/>
          </a:ln>
        </p:spPr>
        <p:txBody>
          <a:bodyPr wrap="none" lIns="104287" tIns="52144" rIns="104287" bIns="52144">
            <a:spAutoFit/>
          </a:bodyPr>
          <a:lstStyle/>
          <a:p>
            <a:r>
              <a:rPr lang="en-NZ" sz="2200" b="1" dirty="0">
                <a:solidFill>
                  <a:srgbClr val="003399"/>
                </a:solidFill>
              </a:rPr>
              <a:t>References</a:t>
            </a:r>
          </a:p>
        </p:txBody>
      </p:sp>
      <p:sp>
        <p:nvSpPr>
          <p:cNvPr id="38915" name="Text Box 3"/>
          <p:cNvSpPr txBox="1">
            <a:spLocks noChangeArrowheads="1"/>
          </p:cNvSpPr>
          <p:nvPr/>
        </p:nvSpPr>
        <p:spPr bwMode="auto">
          <a:xfrm>
            <a:off x="547422" y="1081909"/>
            <a:ext cx="9426786" cy="413083"/>
          </a:xfrm>
          <a:prstGeom prst="rect">
            <a:avLst/>
          </a:prstGeom>
          <a:noFill/>
          <a:ln w="9525">
            <a:noFill/>
            <a:miter lim="800000"/>
            <a:headEnd/>
            <a:tailEnd/>
          </a:ln>
        </p:spPr>
        <p:txBody>
          <a:bodyPr lIns="104287" tIns="52144" rIns="104287" bIns="52144">
            <a:spAutoFit/>
          </a:bodyPr>
          <a:lstStyle/>
          <a:p>
            <a:pPr>
              <a:spcBef>
                <a:spcPct val="50000"/>
              </a:spcBef>
            </a:pPr>
            <a:endParaRPr lang="en-US"/>
          </a:p>
        </p:txBody>
      </p:sp>
      <p:sp>
        <p:nvSpPr>
          <p:cNvPr id="38916" name="Rectangle 4"/>
          <p:cNvSpPr>
            <a:spLocks noChangeArrowheads="1"/>
          </p:cNvSpPr>
          <p:nvPr/>
        </p:nvSpPr>
        <p:spPr bwMode="auto">
          <a:xfrm>
            <a:off x="502887" y="922599"/>
            <a:ext cx="10185752" cy="5628678"/>
          </a:xfrm>
          <a:prstGeom prst="rect">
            <a:avLst/>
          </a:prstGeom>
          <a:noFill/>
          <a:ln w="9525">
            <a:noFill/>
            <a:miter lim="800000"/>
            <a:headEnd/>
            <a:tailEnd/>
          </a:ln>
        </p:spPr>
        <p:txBody>
          <a:bodyPr lIns="104287" tIns="52144" rIns="104287" bIns="52144">
            <a:spAutoFit/>
          </a:bodyPr>
          <a:lstStyle/>
          <a:p>
            <a:pPr>
              <a:lnSpc>
                <a:spcPct val="150000"/>
              </a:lnSpc>
            </a:pPr>
            <a:r>
              <a:rPr lang="en-NZ" sz="2200" dirty="0">
                <a:solidFill>
                  <a:srgbClr val="003399"/>
                </a:solidFill>
              </a:rPr>
              <a:t>Davidson, C., &amp; </a:t>
            </a:r>
            <a:r>
              <a:rPr lang="en-NZ" sz="2200" dirty="0" err="1">
                <a:solidFill>
                  <a:srgbClr val="003399"/>
                </a:solidFill>
              </a:rPr>
              <a:t>Tolich</a:t>
            </a:r>
            <a:r>
              <a:rPr lang="en-NZ" sz="2200" dirty="0">
                <a:solidFill>
                  <a:srgbClr val="003399"/>
                </a:solidFill>
              </a:rPr>
              <a:t>, M. (2003). </a:t>
            </a:r>
            <a:r>
              <a:rPr lang="en-NZ" sz="2200" i="1" dirty="0">
                <a:solidFill>
                  <a:srgbClr val="003399"/>
                </a:solidFill>
              </a:rPr>
              <a:t>Social science research in New Zealand </a:t>
            </a:r>
          </a:p>
          <a:p>
            <a:pPr>
              <a:lnSpc>
                <a:spcPct val="150000"/>
              </a:lnSpc>
            </a:pPr>
            <a:r>
              <a:rPr lang="en-NZ" sz="2200" i="1" dirty="0">
                <a:solidFill>
                  <a:srgbClr val="003399"/>
                </a:solidFill>
              </a:rPr>
              <a:t>      </a:t>
            </a:r>
            <a:r>
              <a:rPr lang="en-NZ" sz="2200" dirty="0">
                <a:solidFill>
                  <a:srgbClr val="003399"/>
                </a:solidFill>
              </a:rPr>
              <a:t>(2nd ed.). Pearson Education New Zealand.</a:t>
            </a:r>
          </a:p>
          <a:p>
            <a:pPr>
              <a:lnSpc>
                <a:spcPct val="150000"/>
              </a:lnSpc>
            </a:pPr>
            <a:r>
              <a:rPr lang="en-NZ" sz="2200" dirty="0">
                <a:solidFill>
                  <a:srgbClr val="003399"/>
                </a:solidFill>
              </a:rPr>
              <a:t>Emerson, L., &amp; Hampton, J. (Eds.). (1996). </a:t>
            </a:r>
            <a:r>
              <a:rPr lang="en-NZ" sz="2200" i="1" dirty="0">
                <a:solidFill>
                  <a:srgbClr val="003399"/>
                </a:solidFill>
              </a:rPr>
              <a:t>Writing guidelines for applied   </a:t>
            </a:r>
          </a:p>
          <a:p>
            <a:pPr>
              <a:lnSpc>
                <a:spcPct val="150000"/>
              </a:lnSpc>
            </a:pPr>
            <a:r>
              <a:rPr lang="en-NZ" sz="2200" i="1" dirty="0">
                <a:solidFill>
                  <a:srgbClr val="003399"/>
                </a:solidFill>
              </a:rPr>
              <a:t>       science students</a:t>
            </a:r>
            <a:r>
              <a:rPr lang="en-NZ" sz="2200" dirty="0">
                <a:solidFill>
                  <a:srgbClr val="003399"/>
                </a:solidFill>
              </a:rPr>
              <a:t>. Dunmore Press.</a:t>
            </a:r>
          </a:p>
          <a:p>
            <a:pPr>
              <a:lnSpc>
                <a:spcPct val="150000"/>
              </a:lnSpc>
            </a:pPr>
            <a:r>
              <a:rPr lang="en-NZ" sz="2200" dirty="0">
                <a:solidFill>
                  <a:srgbClr val="003399"/>
                </a:solidFill>
              </a:rPr>
              <a:t>Hart, C. (1998). </a:t>
            </a:r>
            <a:r>
              <a:rPr lang="en-NZ" sz="2200" i="1" dirty="0">
                <a:solidFill>
                  <a:srgbClr val="003399"/>
                </a:solidFill>
              </a:rPr>
              <a:t>Doing a literature review. </a:t>
            </a:r>
            <a:r>
              <a:rPr lang="en-NZ" sz="2200" dirty="0">
                <a:solidFill>
                  <a:srgbClr val="003399"/>
                </a:solidFill>
              </a:rPr>
              <a:t>Sage Publications.</a:t>
            </a:r>
          </a:p>
          <a:p>
            <a:pPr indent="-457200">
              <a:lnSpc>
                <a:spcPct val="150000"/>
              </a:lnSpc>
            </a:pPr>
            <a:r>
              <a:rPr lang="en-NZ" sz="2200" dirty="0">
                <a:solidFill>
                  <a:srgbClr val="003399"/>
                </a:solidFill>
              </a:rPr>
              <a:t>Manchester University. (2006) </a:t>
            </a:r>
            <a:r>
              <a:rPr lang="en-NZ" sz="2200" i="1" dirty="0">
                <a:solidFill>
                  <a:srgbClr val="003399"/>
                </a:solidFill>
              </a:rPr>
              <a:t>Academic </a:t>
            </a:r>
            <a:r>
              <a:rPr lang="en-NZ" sz="2200" i="1" dirty="0" err="1">
                <a:solidFill>
                  <a:srgbClr val="003399"/>
                </a:solidFill>
              </a:rPr>
              <a:t>phrasebank</a:t>
            </a:r>
            <a:r>
              <a:rPr lang="en-NZ" sz="2200" dirty="0">
                <a:solidFill>
                  <a:srgbClr val="003399"/>
                </a:solidFill>
              </a:rPr>
              <a:t>. 	http://www.phrasebank.manchester.ac.uk/</a:t>
            </a:r>
          </a:p>
          <a:p>
            <a:pPr>
              <a:lnSpc>
                <a:spcPct val="150000"/>
              </a:lnSpc>
            </a:pPr>
            <a:r>
              <a:rPr lang="en-NZ" sz="2200" dirty="0">
                <a:solidFill>
                  <a:srgbClr val="003399"/>
                </a:solidFill>
              </a:rPr>
              <a:t>Morrison, A. J. (2000). Developing a global leadership model. </a:t>
            </a:r>
            <a:r>
              <a:rPr lang="en-NZ" sz="2200" i="1" dirty="0">
                <a:solidFill>
                  <a:srgbClr val="003399"/>
                </a:solidFill>
              </a:rPr>
              <a:t>Human    </a:t>
            </a:r>
          </a:p>
          <a:p>
            <a:pPr>
              <a:lnSpc>
                <a:spcPct val="150000"/>
              </a:lnSpc>
            </a:pPr>
            <a:r>
              <a:rPr lang="en-NZ" sz="2200" i="1" dirty="0">
                <a:solidFill>
                  <a:srgbClr val="003399"/>
                </a:solidFill>
              </a:rPr>
              <a:t>     Resource Management,</a:t>
            </a:r>
            <a:r>
              <a:rPr lang="en-NZ" sz="2200" dirty="0">
                <a:solidFill>
                  <a:srgbClr val="003399"/>
                </a:solidFill>
              </a:rPr>
              <a:t> </a:t>
            </a:r>
            <a:r>
              <a:rPr lang="en-NZ" sz="2200" i="1" dirty="0">
                <a:solidFill>
                  <a:srgbClr val="003399"/>
                </a:solidFill>
              </a:rPr>
              <a:t>39</a:t>
            </a:r>
            <a:r>
              <a:rPr lang="en-NZ" sz="2200" dirty="0">
                <a:solidFill>
                  <a:srgbClr val="003399"/>
                </a:solidFill>
              </a:rPr>
              <a:t>(2-3), 117-131.</a:t>
            </a:r>
          </a:p>
          <a:p>
            <a:pPr>
              <a:lnSpc>
                <a:spcPct val="150000"/>
              </a:lnSpc>
            </a:pPr>
            <a:r>
              <a:rPr lang="en-NZ" sz="2200" dirty="0" err="1">
                <a:solidFill>
                  <a:srgbClr val="003399"/>
                </a:solidFill>
              </a:rPr>
              <a:t>Pyrczack</a:t>
            </a:r>
            <a:r>
              <a:rPr lang="en-NZ" sz="2200" dirty="0">
                <a:solidFill>
                  <a:srgbClr val="003399"/>
                </a:solidFill>
              </a:rPr>
              <a:t>, F., &amp; Bruce, R.</a:t>
            </a:r>
            <a:r>
              <a:rPr lang="en-NZ" sz="2200" i="1" dirty="0">
                <a:solidFill>
                  <a:srgbClr val="003399"/>
                </a:solidFill>
              </a:rPr>
              <a:t> </a:t>
            </a:r>
            <a:r>
              <a:rPr lang="en-NZ" sz="2200" dirty="0">
                <a:solidFill>
                  <a:srgbClr val="003399"/>
                </a:solidFill>
              </a:rPr>
              <a:t>(1998).</a:t>
            </a:r>
            <a:r>
              <a:rPr lang="en-NZ" sz="2200" i="1" dirty="0">
                <a:solidFill>
                  <a:srgbClr val="003399"/>
                </a:solidFill>
              </a:rPr>
              <a:t> Writing empirical research reports </a:t>
            </a:r>
            <a:r>
              <a:rPr lang="en-NZ" sz="2200" dirty="0">
                <a:solidFill>
                  <a:srgbClr val="003399"/>
                </a:solidFill>
              </a:rPr>
              <a:t>(2nd ed.). 	</a:t>
            </a:r>
            <a:r>
              <a:rPr lang="en-NZ" sz="2200" dirty="0" err="1">
                <a:solidFill>
                  <a:srgbClr val="003399"/>
                </a:solidFill>
              </a:rPr>
              <a:t>Pyrczack</a:t>
            </a:r>
            <a:r>
              <a:rPr lang="en-NZ" sz="2200" dirty="0">
                <a:solidFill>
                  <a:srgbClr val="003399"/>
                </a:solidFill>
              </a:rPr>
              <a:t> Publishing.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995948" y="541065"/>
            <a:ext cx="6913563" cy="1502615"/>
          </a:xfrm>
          <a:prstGeom prst="rect">
            <a:avLst/>
          </a:prstGeom>
          <a:noFill/>
          <a:ln w="9525">
            <a:noFill/>
            <a:miter lim="800000"/>
            <a:headEnd/>
            <a:tailEnd/>
          </a:ln>
        </p:spPr>
        <p:txBody>
          <a:bodyPr>
            <a:spAutoFit/>
          </a:bodyPr>
          <a:lstStyle/>
          <a:p>
            <a:pPr algn="ctr">
              <a:spcBef>
                <a:spcPct val="50000"/>
              </a:spcBef>
            </a:pPr>
            <a:r>
              <a:rPr lang="en-NZ" sz="4400" b="1" dirty="0">
                <a:solidFill>
                  <a:schemeClr val="tx2"/>
                </a:solidFill>
                <a:latin typeface="+mj-lt"/>
              </a:rPr>
              <a:t>Different uses of literature review in assignments</a:t>
            </a:r>
            <a:endParaRPr lang="en-GB" sz="4400" b="1" dirty="0">
              <a:solidFill>
                <a:schemeClr val="tx2"/>
              </a:solidFill>
              <a:latin typeface="+mj-lt"/>
            </a:endParaRPr>
          </a:p>
        </p:txBody>
      </p:sp>
      <p:sp>
        <p:nvSpPr>
          <p:cNvPr id="6" name="Rectangle 5"/>
          <p:cNvSpPr/>
          <p:nvPr/>
        </p:nvSpPr>
        <p:spPr>
          <a:xfrm>
            <a:off x="915829" y="2449278"/>
            <a:ext cx="8856983" cy="3000875"/>
          </a:xfrm>
          <a:prstGeom prst="rect">
            <a:avLst/>
          </a:prstGeom>
        </p:spPr>
        <p:txBody>
          <a:bodyPr wrap="square">
            <a:spAutoFit/>
          </a:bodyPr>
          <a:lstStyle/>
          <a:p>
            <a:pPr>
              <a:spcBef>
                <a:spcPct val="50000"/>
              </a:spcBef>
              <a:buFont typeface="Wingdings" pitchFamily="2" charset="2"/>
              <a:buChar char="q"/>
            </a:pPr>
            <a:r>
              <a:rPr lang="en-NZ" sz="3000" dirty="0">
                <a:solidFill>
                  <a:schemeClr val="tx2"/>
                </a:solidFill>
                <a:latin typeface="+mn-lt"/>
              </a:rPr>
              <a:t>    Review leading to research questions/hypotheses</a:t>
            </a:r>
          </a:p>
          <a:p>
            <a:pPr>
              <a:spcBef>
                <a:spcPct val="50000"/>
              </a:spcBef>
              <a:buFont typeface="Wingdings" pitchFamily="2" charset="2"/>
              <a:buChar char="q"/>
            </a:pPr>
            <a:r>
              <a:rPr lang="en-NZ" sz="3000" dirty="0">
                <a:solidFill>
                  <a:schemeClr val="tx2"/>
                </a:solidFill>
                <a:latin typeface="+mn-lt"/>
              </a:rPr>
              <a:t>    </a:t>
            </a:r>
            <a:r>
              <a:rPr lang="en-NZ" sz="2800" dirty="0">
                <a:solidFill>
                  <a:schemeClr val="tx2"/>
                </a:solidFill>
                <a:latin typeface="+mn-lt"/>
              </a:rPr>
              <a:t>Review leading to conclusions on the topic</a:t>
            </a:r>
          </a:p>
          <a:p>
            <a:pPr>
              <a:lnSpc>
                <a:spcPct val="120000"/>
              </a:lnSpc>
            </a:pPr>
            <a:r>
              <a:rPr lang="en-NZ" sz="2800" dirty="0">
                <a:solidFill>
                  <a:schemeClr val="tx2"/>
                </a:solidFill>
                <a:latin typeface="+mn-lt"/>
              </a:rPr>
              <a:t>        (and recommendations)</a:t>
            </a:r>
          </a:p>
          <a:p>
            <a:pPr>
              <a:spcBef>
                <a:spcPct val="50000"/>
              </a:spcBef>
              <a:buFont typeface="Wingdings" pitchFamily="2" charset="2"/>
              <a:buChar char="q"/>
            </a:pPr>
            <a:r>
              <a:rPr lang="en-NZ" sz="2800" dirty="0">
                <a:solidFill>
                  <a:schemeClr val="tx2"/>
                </a:solidFill>
                <a:latin typeface="+mn-lt"/>
              </a:rPr>
              <a:t>    Review leading to new or adapted theoretical  model or </a:t>
            </a:r>
          </a:p>
          <a:p>
            <a:pPr>
              <a:spcBef>
                <a:spcPts val="600"/>
              </a:spcBef>
            </a:pPr>
            <a:r>
              <a:rPr lang="en-NZ" sz="2800" dirty="0">
                <a:solidFill>
                  <a:schemeClr val="tx2"/>
                </a:solidFill>
                <a:latin typeface="+mn-lt"/>
              </a:rPr>
              <a:t>        framework for new model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ext Box 3"/>
          <p:cNvSpPr txBox="1">
            <a:spLocks noChangeArrowheads="1"/>
          </p:cNvSpPr>
          <p:nvPr/>
        </p:nvSpPr>
        <p:spPr bwMode="auto">
          <a:xfrm>
            <a:off x="293196" y="446420"/>
            <a:ext cx="10016887" cy="7181090"/>
          </a:xfrm>
          <a:prstGeom prst="rect">
            <a:avLst/>
          </a:prstGeom>
          <a:noFill/>
          <a:ln w="9525">
            <a:noFill/>
            <a:miter lim="800000"/>
            <a:headEnd/>
            <a:tailEnd/>
          </a:ln>
        </p:spPr>
        <p:txBody>
          <a:bodyPr lIns="104287" tIns="52144" rIns="104287" bIns="52144">
            <a:spAutoFit/>
          </a:bodyPr>
          <a:lstStyle/>
          <a:p>
            <a:pPr>
              <a:lnSpc>
                <a:spcPct val="150000"/>
              </a:lnSpc>
            </a:pPr>
            <a:r>
              <a:rPr lang="en-NZ" sz="2200" dirty="0">
                <a:solidFill>
                  <a:srgbClr val="003399"/>
                </a:solidFill>
              </a:rPr>
              <a:t>Roberts, M., &amp; Pettigrew, S. (2007). A thematic content analysis of  children’s    </a:t>
            </a:r>
          </a:p>
          <a:p>
            <a:pPr>
              <a:lnSpc>
                <a:spcPct val="150000"/>
              </a:lnSpc>
            </a:pPr>
            <a:r>
              <a:rPr lang="en-NZ" sz="2200" dirty="0">
                <a:solidFill>
                  <a:srgbClr val="003399"/>
                </a:solidFill>
              </a:rPr>
              <a:t>      food advertising. </a:t>
            </a:r>
            <a:r>
              <a:rPr lang="en-NZ" sz="2200" i="1" dirty="0">
                <a:solidFill>
                  <a:srgbClr val="003399"/>
                </a:solidFill>
              </a:rPr>
              <a:t>International Journal of Advertising</a:t>
            </a:r>
            <a:r>
              <a:rPr lang="en-NZ" sz="2200" dirty="0">
                <a:solidFill>
                  <a:srgbClr val="003399"/>
                </a:solidFill>
              </a:rPr>
              <a:t>, </a:t>
            </a:r>
            <a:r>
              <a:rPr lang="en-NZ" sz="2200" i="1" dirty="0">
                <a:solidFill>
                  <a:srgbClr val="003399"/>
                </a:solidFill>
              </a:rPr>
              <a:t>26</a:t>
            </a:r>
            <a:r>
              <a:rPr lang="en-NZ" sz="2200" dirty="0">
                <a:solidFill>
                  <a:srgbClr val="003399"/>
                </a:solidFill>
              </a:rPr>
              <a:t>(3), 357-367.</a:t>
            </a:r>
          </a:p>
          <a:p>
            <a:pPr>
              <a:lnSpc>
                <a:spcPct val="150000"/>
              </a:lnSpc>
            </a:pPr>
            <a:r>
              <a:rPr lang="en-NZ" sz="2200" dirty="0">
                <a:solidFill>
                  <a:srgbClr val="003399"/>
                </a:solidFill>
              </a:rPr>
              <a:t>Swales, J. M., &amp; Feak, C. B. (1994). </a:t>
            </a:r>
            <a:r>
              <a:rPr lang="en-NZ" sz="2200" i="1" dirty="0">
                <a:solidFill>
                  <a:srgbClr val="003399"/>
                </a:solidFill>
              </a:rPr>
              <a:t>Academic writing for graduate  students</a:t>
            </a:r>
            <a:r>
              <a:rPr lang="en-NZ" sz="2200" dirty="0">
                <a:solidFill>
                  <a:srgbClr val="003399"/>
                </a:solidFill>
              </a:rPr>
              <a:t>.     </a:t>
            </a:r>
          </a:p>
          <a:p>
            <a:pPr>
              <a:lnSpc>
                <a:spcPct val="150000"/>
              </a:lnSpc>
            </a:pPr>
            <a:r>
              <a:rPr lang="en-NZ" sz="2200" dirty="0">
                <a:solidFill>
                  <a:srgbClr val="003399"/>
                </a:solidFill>
              </a:rPr>
              <a:t>	The University of Michigan Press.</a:t>
            </a:r>
          </a:p>
          <a:p>
            <a:pPr>
              <a:lnSpc>
                <a:spcPct val="150000"/>
              </a:lnSpc>
            </a:pPr>
            <a:r>
              <a:rPr lang="en-NZ" sz="2200" dirty="0">
                <a:solidFill>
                  <a:srgbClr val="003399"/>
                </a:solidFill>
              </a:rPr>
              <a:t>Taylor, D. (2001). </a:t>
            </a:r>
            <a:r>
              <a:rPr lang="en-NZ" sz="2200" i="1" dirty="0">
                <a:solidFill>
                  <a:srgbClr val="003399"/>
                </a:solidFill>
              </a:rPr>
              <a:t>Writing a literature review in the health sciences and social   </a:t>
            </a:r>
          </a:p>
          <a:p>
            <a:pPr>
              <a:lnSpc>
                <a:spcPct val="150000"/>
              </a:lnSpc>
            </a:pPr>
            <a:r>
              <a:rPr lang="en-NZ" sz="2200" i="1" dirty="0">
                <a:solidFill>
                  <a:srgbClr val="003399"/>
                </a:solidFill>
              </a:rPr>
              <a:t>      work. </a:t>
            </a:r>
            <a:r>
              <a:rPr lang="en-NZ" sz="2200" dirty="0">
                <a:solidFill>
                  <a:srgbClr val="003399"/>
                </a:solidFill>
              </a:rPr>
              <a:t>The University of Toronto, Health Sciences Writing Centre. 	http:www.utoronto.ca/hswriting/lit-review.htm  </a:t>
            </a:r>
          </a:p>
          <a:p>
            <a:pPr>
              <a:lnSpc>
                <a:spcPct val="150000"/>
              </a:lnSpc>
            </a:pPr>
            <a:r>
              <a:rPr lang="en-NZ" sz="2200" dirty="0">
                <a:solidFill>
                  <a:srgbClr val="003399"/>
                </a:solidFill>
              </a:rPr>
              <a:t>Whitehead, A. J. (2001). </a:t>
            </a:r>
            <a:r>
              <a:rPr lang="en-NZ" sz="2200" i="1" dirty="0">
                <a:solidFill>
                  <a:srgbClr val="003399"/>
                </a:solidFill>
              </a:rPr>
              <a:t>Teacher burnout: A study of occupational burnout in    </a:t>
            </a:r>
          </a:p>
          <a:p>
            <a:pPr>
              <a:lnSpc>
                <a:spcPct val="150000"/>
              </a:lnSpc>
            </a:pPr>
            <a:r>
              <a:rPr lang="en-NZ" sz="2200" i="1" dirty="0">
                <a:solidFill>
                  <a:srgbClr val="003399"/>
                </a:solidFill>
              </a:rPr>
              <a:t>      New Zealand school teachers</a:t>
            </a:r>
            <a:r>
              <a:rPr lang="en-NZ" sz="2200" dirty="0">
                <a:solidFill>
                  <a:srgbClr val="003399"/>
                </a:solidFill>
              </a:rPr>
              <a:t>. Unpublished doctoral dissertation,   </a:t>
            </a:r>
          </a:p>
          <a:p>
            <a:pPr>
              <a:lnSpc>
                <a:spcPct val="150000"/>
              </a:lnSpc>
            </a:pPr>
            <a:r>
              <a:rPr lang="en-NZ" sz="2200" dirty="0">
                <a:solidFill>
                  <a:srgbClr val="003399"/>
                </a:solidFill>
              </a:rPr>
              <a:t>      Massey University, Auckland.</a:t>
            </a:r>
          </a:p>
          <a:p>
            <a:pPr>
              <a:lnSpc>
                <a:spcPct val="150000"/>
              </a:lnSpc>
            </a:pPr>
            <a:r>
              <a:rPr lang="en-NZ" sz="2200" dirty="0">
                <a:solidFill>
                  <a:srgbClr val="003399"/>
                </a:solidFill>
              </a:rPr>
              <a:t>Willemsen, M. C., &amp; de Zwart, W. M. (1999). </a:t>
            </a:r>
            <a:r>
              <a:rPr lang="en-GB" sz="2200" dirty="0">
                <a:solidFill>
                  <a:srgbClr val="003399"/>
                </a:solidFill>
              </a:rPr>
              <a:t>The effectiveness of policy and 	health education strategies for reducing adolescent smoking: A review of  	the evidence. </a:t>
            </a:r>
            <a:r>
              <a:rPr lang="en-GB" sz="2200" i="1" dirty="0">
                <a:solidFill>
                  <a:srgbClr val="003399"/>
                </a:solidFill>
              </a:rPr>
              <a:t>Journal of Adolescence</a:t>
            </a:r>
            <a:r>
              <a:rPr lang="en-GB" sz="2200" dirty="0">
                <a:solidFill>
                  <a:srgbClr val="003399"/>
                </a:solidFill>
              </a:rPr>
              <a:t>, </a:t>
            </a:r>
            <a:r>
              <a:rPr lang="en-GB" sz="2200" i="1" dirty="0">
                <a:solidFill>
                  <a:srgbClr val="003399"/>
                </a:solidFill>
              </a:rPr>
              <a:t>22</a:t>
            </a:r>
            <a:r>
              <a:rPr lang="en-GB" sz="2200" dirty="0">
                <a:solidFill>
                  <a:srgbClr val="003399"/>
                </a:solidFill>
              </a:rPr>
              <a:t>(5), 587-599.</a:t>
            </a:r>
            <a:r>
              <a:rPr lang="en-NZ" sz="2200" dirty="0">
                <a:solidFill>
                  <a:srgbClr val="003399"/>
                </a:solidFill>
              </a:rPr>
              <a:t> </a:t>
            </a:r>
          </a:p>
          <a:p>
            <a:pPr>
              <a:lnSpc>
                <a:spcPct val="140000"/>
              </a:lnSpc>
            </a:pPr>
            <a:endParaRPr lang="en-GB" sz="2200" dirty="0">
              <a:solidFill>
                <a:srgbClr val="00339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5470878" y="1297150"/>
            <a:ext cx="5028536" cy="490027"/>
          </a:xfrm>
          <a:prstGeom prst="rect">
            <a:avLst/>
          </a:prstGeom>
          <a:noFill/>
        </p:spPr>
        <p:txBody>
          <a:bodyPr wrap="square" lIns="104287" tIns="52144" rIns="104287" bIns="52144" rtlCol="0">
            <a:spAutoFit/>
          </a:bodyPr>
          <a:lstStyle/>
          <a:p>
            <a:r>
              <a:rPr lang="en-AU" sz="2500" b="1" dirty="0">
                <a:solidFill>
                  <a:srgbClr val="003399"/>
                </a:solidFill>
                <a:latin typeface="+mn-lt"/>
              </a:rPr>
              <a:t>The story structure of research</a:t>
            </a:r>
            <a:endParaRPr lang="en-NZ" sz="2500" dirty="0">
              <a:solidFill>
                <a:srgbClr val="003399"/>
              </a:solidFill>
              <a:latin typeface="+mn-lt"/>
            </a:endParaRPr>
          </a:p>
        </p:txBody>
      </p:sp>
      <p:sp>
        <p:nvSpPr>
          <p:cNvPr id="3" name="TextBox 2"/>
          <p:cNvSpPr txBox="1"/>
          <p:nvPr/>
        </p:nvSpPr>
        <p:spPr>
          <a:xfrm>
            <a:off x="5503648" y="1787176"/>
            <a:ext cx="5050311" cy="413083"/>
          </a:xfrm>
          <a:prstGeom prst="rect">
            <a:avLst/>
          </a:prstGeom>
          <a:noFill/>
        </p:spPr>
        <p:txBody>
          <a:bodyPr wrap="square" lIns="104287" tIns="52144" rIns="104287" bIns="52144" rtlCol="0">
            <a:spAutoFit/>
          </a:bodyPr>
          <a:lstStyle/>
          <a:p>
            <a:pPr marL="325898" indent="-325898">
              <a:buFont typeface="Arial" pitchFamily="34" charset="0"/>
              <a:buChar char="•"/>
            </a:pPr>
            <a:r>
              <a:rPr lang="en-AU" dirty="0">
                <a:solidFill>
                  <a:srgbClr val="003399"/>
                </a:solidFill>
                <a:latin typeface="+mn-lt"/>
              </a:rPr>
              <a:t>There’s this important problem or issue... </a:t>
            </a:r>
            <a:endParaRPr lang="en-NZ" dirty="0">
              <a:solidFill>
                <a:srgbClr val="003399"/>
              </a:solidFill>
              <a:latin typeface="+mn-lt"/>
            </a:endParaRPr>
          </a:p>
        </p:txBody>
      </p:sp>
      <p:sp>
        <p:nvSpPr>
          <p:cNvPr id="5" name="TextBox 4"/>
          <p:cNvSpPr txBox="1"/>
          <p:nvPr/>
        </p:nvSpPr>
        <p:spPr>
          <a:xfrm>
            <a:off x="5503647" y="3169357"/>
            <a:ext cx="4807984" cy="720860"/>
          </a:xfrm>
          <a:prstGeom prst="rect">
            <a:avLst/>
          </a:prstGeom>
          <a:noFill/>
        </p:spPr>
        <p:txBody>
          <a:bodyPr wrap="square" lIns="104287" tIns="52144" rIns="104287" bIns="52144" rtlCol="0">
            <a:spAutoFit/>
          </a:bodyPr>
          <a:lstStyle/>
          <a:p>
            <a:pPr marL="342900" indent="-342900">
              <a:buFont typeface="Arial" pitchFamily="34" charset="0"/>
              <a:buChar char="•"/>
            </a:pPr>
            <a:r>
              <a:rPr lang="en-NZ" dirty="0">
                <a:solidFill>
                  <a:srgbClr val="003399"/>
                </a:solidFill>
                <a:latin typeface="+mn-lt"/>
              </a:rPr>
              <a:t>a specific area requiring more research is this...and it’s important because... </a:t>
            </a:r>
          </a:p>
        </p:txBody>
      </p:sp>
      <p:sp>
        <p:nvSpPr>
          <p:cNvPr id="6" name="TextBox 5"/>
          <p:cNvSpPr txBox="1"/>
          <p:nvPr/>
        </p:nvSpPr>
        <p:spPr>
          <a:xfrm>
            <a:off x="5482829" y="4054671"/>
            <a:ext cx="4815824" cy="413083"/>
          </a:xfrm>
          <a:prstGeom prst="rect">
            <a:avLst/>
          </a:prstGeom>
          <a:noFill/>
        </p:spPr>
        <p:txBody>
          <a:bodyPr wrap="square" lIns="104287" tIns="52144" rIns="104287" bIns="52144" rtlCol="0">
            <a:spAutoFit/>
          </a:bodyPr>
          <a:lstStyle/>
          <a:p>
            <a:pPr marL="325898" indent="-325898">
              <a:buFont typeface="Arial" pitchFamily="34" charset="0"/>
              <a:buChar char="•"/>
            </a:pPr>
            <a:r>
              <a:rPr lang="en-AU" dirty="0">
                <a:solidFill>
                  <a:srgbClr val="003399"/>
                </a:solidFill>
                <a:latin typeface="+mn-lt"/>
              </a:rPr>
              <a:t> </a:t>
            </a:r>
            <a:r>
              <a:rPr lang="en-AU" u="sng" dirty="0">
                <a:solidFill>
                  <a:srgbClr val="003399"/>
                </a:solidFill>
                <a:latin typeface="+mn-lt"/>
              </a:rPr>
              <a:t>so</a:t>
            </a:r>
            <a:r>
              <a:rPr lang="en-AU" dirty="0">
                <a:solidFill>
                  <a:srgbClr val="003399"/>
                </a:solidFill>
                <a:latin typeface="+mn-lt"/>
              </a:rPr>
              <a:t> what I did was…</a:t>
            </a:r>
            <a:endParaRPr lang="en-NZ" dirty="0">
              <a:solidFill>
                <a:srgbClr val="003399"/>
              </a:solidFill>
              <a:latin typeface="+mn-lt"/>
            </a:endParaRPr>
          </a:p>
        </p:txBody>
      </p:sp>
      <p:sp>
        <p:nvSpPr>
          <p:cNvPr id="7" name="Rectangle 6"/>
          <p:cNvSpPr/>
          <p:nvPr/>
        </p:nvSpPr>
        <p:spPr>
          <a:xfrm>
            <a:off x="5470877" y="4483143"/>
            <a:ext cx="2328755" cy="413083"/>
          </a:xfrm>
          <a:prstGeom prst="rect">
            <a:avLst/>
          </a:prstGeom>
        </p:spPr>
        <p:txBody>
          <a:bodyPr wrap="none" lIns="104287" tIns="52144" rIns="104287" bIns="52144">
            <a:spAutoFit/>
          </a:bodyPr>
          <a:lstStyle/>
          <a:p>
            <a:pPr marL="325898" indent="-325898">
              <a:buFont typeface="Arial" pitchFamily="34" charset="0"/>
              <a:buChar char="•"/>
            </a:pPr>
            <a:r>
              <a:rPr lang="en-AU" dirty="0">
                <a:solidFill>
                  <a:srgbClr val="003399"/>
                </a:solidFill>
                <a:latin typeface="+mn-lt"/>
              </a:rPr>
              <a:t>and found that….</a:t>
            </a:r>
          </a:p>
        </p:txBody>
      </p:sp>
      <p:sp>
        <p:nvSpPr>
          <p:cNvPr id="8" name="TextBox 7"/>
          <p:cNvSpPr txBox="1"/>
          <p:nvPr/>
        </p:nvSpPr>
        <p:spPr>
          <a:xfrm>
            <a:off x="5463287" y="5138094"/>
            <a:ext cx="4638463" cy="720860"/>
          </a:xfrm>
          <a:prstGeom prst="rect">
            <a:avLst/>
          </a:prstGeom>
          <a:noFill/>
        </p:spPr>
        <p:txBody>
          <a:bodyPr wrap="square" lIns="104287" tIns="52144" rIns="104287" bIns="52144" rtlCol="0">
            <a:spAutoFit/>
          </a:bodyPr>
          <a:lstStyle/>
          <a:p>
            <a:pPr marL="325898" indent="-325898">
              <a:buFont typeface="Arial" pitchFamily="34" charset="0"/>
              <a:buChar char="•"/>
            </a:pPr>
            <a:r>
              <a:rPr lang="en-AU" dirty="0">
                <a:solidFill>
                  <a:srgbClr val="003399"/>
                </a:solidFill>
                <a:latin typeface="+mn-lt"/>
              </a:rPr>
              <a:t> which means we now know this.</a:t>
            </a:r>
            <a:endParaRPr lang="en-US" dirty="0">
              <a:solidFill>
                <a:srgbClr val="003399"/>
              </a:solidFill>
              <a:latin typeface="+mn-lt"/>
            </a:endParaRPr>
          </a:p>
          <a:p>
            <a:pPr marL="325898" indent="-325898">
              <a:buFont typeface="Arial" pitchFamily="34" charset="0"/>
              <a:buChar char="•"/>
            </a:pPr>
            <a:endParaRPr lang="en-NZ" dirty="0"/>
          </a:p>
        </p:txBody>
      </p:sp>
      <p:sp>
        <p:nvSpPr>
          <p:cNvPr id="13" name="TextBox 12"/>
          <p:cNvSpPr txBox="1"/>
          <p:nvPr/>
        </p:nvSpPr>
        <p:spPr>
          <a:xfrm>
            <a:off x="5344320" y="7037187"/>
            <a:ext cx="5050311" cy="413083"/>
          </a:xfrm>
          <a:prstGeom prst="rect">
            <a:avLst/>
          </a:prstGeom>
          <a:noFill/>
        </p:spPr>
        <p:txBody>
          <a:bodyPr wrap="square" lIns="104287" tIns="52144" rIns="104287" bIns="52144" rtlCol="0">
            <a:spAutoFit/>
          </a:bodyPr>
          <a:lstStyle/>
          <a:p>
            <a:r>
              <a:rPr lang="en-NZ" dirty="0">
                <a:solidFill>
                  <a:srgbClr val="003399"/>
                </a:solidFill>
                <a:latin typeface="+mn-lt"/>
              </a:rPr>
              <a:t>(Adapted  from </a:t>
            </a:r>
            <a:r>
              <a:rPr lang="en-NZ" dirty="0" err="1">
                <a:solidFill>
                  <a:srgbClr val="003399"/>
                </a:solidFill>
                <a:latin typeface="+mn-lt"/>
              </a:rPr>
              <a:t>Paltridge</a:t>
            </a:r>
            <a:r>
              <a:rPr lang="en-NZ" dirty="0">
                <a:solidFill>
                  <a:srgbClr val="003399"/>
                </a:solidFill>
                <a:latin typeface="+mn-lt"/>
              </a:rPr>
              <a:t> &amp; </a:t>
            </a:r>
            <a:r>
              <a:rPr lang="en-NZ" dirty="0" err="1">
                <a:solidFill>
                  <a:srgbClr val="003399"/>
                </a:solidFill>
                <a:latin typeface="+mn-lt"/>
              </a:rPr>
              <a:t>Starfield</a:t>
            </a:r>
            <a:r>
              <a:rPr lang="en-NZ" dirty="0">
                <a:solidFill>
                  <a:srgbClr val="003399"/>
                </a:solidFill>
                <a:latin typeface="+mn-lt"/>
              </a:rPr>
              <a:t>, 2007)</a:t>
            </a:r>
          </a:p>
        </p:txBody>
      </p:sp>
      <p:pic>
        <p:nvPicPr>
          <p:cNvPr id="18" name="Picture 4" descr="Hourglass"/>
          <p:cNvPicPr>
            <a:picLocks noChangeAspect="1" noChangeArrowheads="1"/>
          </p:cNvPicPr>
          <p:nvPr/>
        </p:nvPicPr>
        <p:blipFill>
          <a:blip r:embed="rId3" cstate="print"/>
          <a:srcRect/>
          <a:stretch>
            <a:fillRect/>
          </a:stretch>
        </p:blipFill>
        <p:spPr bwMode="auto">
          <a:xfrm>
            <a:off x="1232818" y="505061"/>
            <a:ext cx="4301620" cy="5792186"/>
          </a:xfrm>
          <a:prstGeom prst="rect">
            <a:avLst/>
          </a:prstGeom>
          <a:noFill/>
          <a:ln w="9525">
            <a:noFill/>
            <a:miter lim="800000"/>
            <a:headEnd/>
            <a:tailEnd/>
          </a:ln>
        </p:spPr>
      </p:pic>
      <p:sp>
        <p:nvSpPr>
          <p:cNvPr id="15" name="TextBox 14"/>
          <p:cNvSpPr txBox="1"/>
          <p:nvPr/>
        </p:nvSpPr>
        <p:spPr>
          <a:xfrm>
            <a:off x="1058497" y="505061"/>
            <a:ext cx="4595326" cy="646331"/>
          </a:xfrm>
          <a:prstGeom prst="rect">
            <a:avLst/>
          </a:prstGeom>
          <a:solidFill>
            <a:schemeClr val="bg1"/>
          </a:solidFill>
        </p:spPr>
        <p:txBody>
          <a:bodyPr wrap="square" rtlCol="0">
            <a:spAutoFit/>
          </a:bodyPr>
          <a:lstStyle/>
          <a:p>
            <a:pPr>
              <a:lnSpc>
                <a:spcPct val="150000"/>
              </a:lnSpc>
            </a:pPr>
            <a:endParaRPr lang="en-NZ" sz="2400" dirty="0">
              <a:latin typeface="+mn-lt"/>
            </a:endParaRPr>
          </a:p>
        </p:txBody>
      </p:sp>
      <p:sp>
        <p:nvSpPr>
          <p:cNvPr id="14" name="TextBox 13"/>
          <p:cNvSpPr txBox="1"/>
          <p:nvPr/>
        </p:nvSpPr>
        <p:spPr>
          <a:xfrm>
            <a:off x="5463288" y="2248653"/>
            <a:ext cx="5225350" cy="720860"/>
          </a:xfrm>
          <a:prstGeom prst="rect">
            <a:avLst/>
          </a:prstGeom>
          <a:noFill/>
        </p:spPr>
        <p:txBody>
          <a:bodyPr wrap="square" lIns="104287" tIns="52144" rIns="104287" bIns="52144" rtlCol="0">
            <a:spAutoFit/>
          </a:bodyPr>
          <a:lstStyle/>
          <a:p>
            <a:pPr marL="325898" indent="-325898">
              <a:buFont typeface="Arial" pitchFamily="34" charset="0"/>
              <a:buChar char="•"/>
            </a:pPr>
            <a:r>
              <a:rPr lang="en-NZ" dirty="0">
                <a:solidFill>
                  <a:srgbClr val="003399"/>
                </a:solidFill>
                <a:latin typeface="+mn-lt"/>
              </a:rPr>
              <a:t>and researchers understand some areas of the problem </a:t>
            </a:r>
            <a:r>
              <a:rPr lang="en-NZ" u="sng" dirty="0">
                <a:solidFill>
                  <a:srgbClr val="003399"/>
                </a:solidFill>
                <a:latin typeface="+mn-lt"/>
              </a:rPr>
              <a:t>but</a:t>
            </a:r>
            <a:r>
              <a:rPr lang="en-NZ" dirty="0">
                <a:solidFill>
                  <a:srgbClr val="003399"/>
                </a:solidFill>
                <a:latin typeface="+mn-lt"/>
              </a:rPr>
              <a:t> others need more research</a:t>
            </a:r>
          </a:p>
        </p:txBody>
      </p:sp>
      <p:sp>
        <p:nvSpPr>
          <p:cNvPr id="10" name="TextBox 9"/>
          <p:cNvSpPr txBox="1"/>
          <p:nvPr/>
        </p:nvSpPr>
        <p:spPr>
          <a:xfrm>
            <a:off x="3356161" y="5883012"/>
            <a:ext cx="1584176" cy="400110"/>
          </a:xfrm>
          <a:prstGeom prst="rect">
            <a:avLst/>
          </a:prstGeom>
          <a:noFill/>
        </p:spPr>
        <p:txBody>
          <a:bodyPr wrap="square" rtlCol="0">
            <a:spAutoFit/>
          </a:bodyPr>
          <a:lstStyle/>
          <a:p>
            <a:r>
              <a:rPr lang="en-NZ" dirty="0">
                <a:latin typeface="+mn-lt"/>
              </a:rPr>
              <a:t>Conclusions</a:t>
            </a:r>
          </a:p>
        </p:txBody>
      </p:sp>
      <p:sp>
        <p:nvSpPr>
          <p:cNvPr id="16" name="Text Box 2"/>
          <p:cNvSpPr txBox="1">
            <a:spLocks noChangeArrowheads="1"/>
          </p:cNvSpPr>
          <p:nvPr/>
        </p:nvSpPr>
        <p:spPr bwMode="auto">
          <a:xfrm>
            <a:off x="213708" y="173550"/>
            <a:ext cx="10016887" cy="548505"/>
          </a:xfrm>
          <a:prstGeom prst="rect">
            <a:avLst/>
          </a:prstGeom>
          <a:solidFill>
            <a:srgbClr val="FFC000"/>
          </a:solidFill>
          <a:ln w="9525">
            <a:noFill/>
            <a:miter lim="800000"/>
            <a:headEnd/>
            <a:tailEnd/>
          </a:ln>
        </p:spPr>
        <p:txBody>
          <a:bodyPr lIns="104287" tIns="52144" rIns="104287" bIns="52144">
            <a:spAutoFit/>
          </a:bodyPr>
          <a:lstStyle/>
          <a:p>
            <a:pPr>
              <a:lnSpc>
                <a:spcPct val="90000"/>
              </a:lnSpc>
              <a:buFont typeface="Wingdings" pitchFamily="2" charset="2"/>
              <a:buChar char="q"/>
            </a:pPr>
            <a:r>
              <a:rPr lang="en-NZ" sz="3200" b="1" dirty="0">
                <a:solidFill>
                  <a:srgbClr val="003164"/>
                </a:solidFill>
                <a:latin typeface="+mj-lt"/>
              </a:rPr>
              <a:t>  Review leading to research question(s) </a:t>
            </a:r>
            <a:endParaRPr lang="en-GB" sz="3200" b="1" dirty="0">
              <a:solidFill>
                <a:srgbClr val="003164"/>
              </a:solidFill>
              <a:latin typeface="+mj-lt"/>
            </a:endParaRPr>
          </a:p>
        </p:txBody>
      </p:sp>
    </p:spTree>
    <p:extLst>
      <p:ext uri="{BB962C8B-B14F-4D97-AF65-F5344CB8AC3E}">
        <p14:creationId xmlns:p14="http://schemas.microsoft.com/office/powerpoint/2010/main" val="142288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14"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34726" y="287437"/>
            <a:ext cx="10016887" cy="506955"/>
          </a:xfrm>
          <a:prstGeom prst="rect">
            <a:avLst/>
          </a:prstGeom>
          <a:solidFill>
            <a:srgbClr val="FFC000"/>
          </a:solidFill>
          <a:ln w="9525">
            <a:noFill/>
            <a:miter lim="800000"/>
            <a:headEnd/>
            <a:tailEnd/>
          </a:ln>
        </p:spPr>
        <p:txBody>
          <a:bodyPr lIns="104287" tIns="52144" rIns="104287" bIns="52144">
            <a:spAutoFit/>
          </a:bodyPr>
          <a:lstStyle/>
          <a:p>
            <a:pPr algn="ctr">
              <a:lnSpc>
                <a:spcPct val="90000"/>
              </a:lnSpc>
            </a:pPr>
            <a:r>
              <a:rPr lang="en-NZ" sz="2800" b="1" dirty="0">
                <a:solidFill>
                  <a:srgbClr val="002060"/>
                </a:solidFill>
              </a:rPr>
              <a:t>Structure for Introduction </a:t>
            </a:r>
            <a:r>
              <a:rPr lang="en-NZ" sz="2800" dirty="0">
                <a:solidFill>
                  <a:srgbClr val="002060"/>
                </a:solidFill>
                <a:sym typeface="Wingdings"/>
              </a:rPr>
              <a:t></a:t>
            </a:r>
            <a:r>
              <a:rPr lang="en-NZ" sz="2800" b="1" dirty="0">
                <a:solidFill>
                  <a:srgbClr val="002060"/>
                </a:solidFill>
                <a:sym typeface="Wingdings"/>
              </a:rPr>
              <a:t> </a:t>
            </a:r>
            <a:r>
              <a:rPr lang="en-NZ" sz="2800" b="1" dirty="0">
                <a:solidFill>
                  <a:srgbClr val="002060"/>
                </a:solidFill>
              </a:rPr>
              <a:t>Literature Review</a:t>
            </a:r>
            <a:endParaRPr lang="en-GB" sz="2800" b="1" dirty="0">
              <a:solidFill>
                <a:srgbClr val="002060"/>
              </a:solidFill>
            </a:endParaRPr>
          </a:p>
        </p:txBody>
      </p:sp>
      <p:sp>
        <p:nvSpPr>
          <p:cNvPr id="5123" name="AutoShape 3"/>
          <p:cNvSpPr>
            <a:spLocks noChangeArrowheads="1"/>
          </p:cNvSpPr>
          <p:nvPr/>
        </p:nvSpPr>
        <p:spPr bwMode="auto">
          <a:xfrm>
            <a:off x="420265" y="1081525"/>
            <a:ext cx="10016451" cy="5299002"/>
          </a:xfrm>
          <a:custGeom>
            <a:avLst/>
            <a:gdLst>
              <a:gd name="T0" fmla="*/ 5103416 w 21600"/>
              <a:gd name="T1" fmla="*/ 2124869 h 21600"/>
              <a:gd name="T2" fmla="*/ 2916238 w 21600"/>
              <a:gd name="T3" fmla="*/ 4249737 h 21600"/>
              <a:gd name="T4" fmla="*/ 729059 w 21600"/>
              <a:gd name="T5" fmla="*/ 2124869 h 21600"/>
              <a:gd name="T6" fmla="*/ 291623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28575">
            <a:solidFill>
              <a:schemeClr val="accent1"/>
            </a:solidFill>
            <a:miter lim="800000"/>
            <a:headEnd/>
            <a:tailEnd/>
          </a:ln>
        </p:spPr>
        <p:txBody>
          <a:bodyPr wrap="none" lIns="104287" tIns="52144" rIns="104287" bIns="52144" anchor="ctr"/>
          <a:lstStyle/>
          <a:p>
            <a:endParaRPr lang="en-NZ"/>
          </a:p>
        </p:txBody>
      </p:sp>
      <p:sp>
        <p:nvSpPr>
          <p:cNvPr id="5133" name="Rectangle 13"/>
          <p:cNvSpPr>
            <a:spLocks noChangeArrowheads="1"/>
          </p:cNvSpPr>
          <p:nvPr/>
        </p:nvSpPr>
        <p:spPr bwMode="auto">
          <a:xfrm>
            <a:off x="2633841" y="6380527"/>
            <a:ext cx="5218655" cy="802030"/>
          </a:xfrm>
          <a:prstGeom prst="rect">
            <a:avLst/>
          </a:prstGeom>
          <a:noFill/>
          <a:ln w="28575">
            <a:noFill/>
            <a:miter lim="800000"/>
            <a:headEnd/>
            <a:tailEnd/>
          </a:ln>
        </p:spPr>
        <p:txBody>
          <a:bodyPr wrap="none" lIns="104287" tIns="52144" rIns="104287" bIns="52144" anchor="ctr"/>
          <a:lstStyle/>
          <a:p>
            <a:endParaRPr lang="en-NZ"/>
          </a:p>
        </p:txBody>
      </p:sp>
      <p:sp>
        <p:nvSpPr>
          <p:cNvPr id="133134" name="Text Box 14"/>
          <p:cNvSpPr txBox="1">
            <a:spLocks noChangeArrowheads="1"/>
          </p:cNvSpPr>
          <p:nvPr/>
        </p:nvSpPr>
        <p:spPr bwMode="auto">
          <a:xfrm>
            <a:off x="2896048" y="6380527"/>
            <a:ext cx="5076564" cy="813193"/>
          </a:xfrm>
          <a:prstGeom prst="rect">
            <a:avLst/>
          </a:prstGeom>
          <a:noFill/>
          <a:ln w="28575">
            <a:solidFill>
              <a:srgbClr val="003164"/>
            </a:solidFill>
            <a:miter lim="800000"/>
            <a:headEnd/>
            <a:tailEnd/>
          </a:ln>
        </p:spPr>
        <p:txBody>
          <a:bodyPr wrap="square" lIns="104287" tIns="52144" rIns="104287" bIns="52144">
            <a:spAutoFit/>
          </a:bodyPr>
          <a:lstStyle/>
          <a:p>
            <a:pPr algn="ctr">
              <a:spcBef>
                <a:spcPts val="0"/>
              </a:spcBef>
            </a:pPr>
            <a:r>
              <a:rPr lang="en-GB" sz="2200" b="1" dirty="0">
                <a:solidFill>
                  <a:srgbClr val="002060"/>
                </a:solidFill>
                <a:latin typeface="Calibri" pitchFamily="34" charset="0"/>
              </a:rPr>
              <a:t>How your study fills the research gap(s)</a:t>
            </a:r>
          </a:p>
          <a:p>
            <a:pPr algn="ctr">
              <a:spcBef>
                <a:spcPts val="0"/>
              </a:spcBef>
            </a:pPr>
            <a:r>
              <a:rPr lang="en-GB" sz="2200" dirty="0">
                <a:solidFill>
                  <a:srgbClr val="002060"/>
                </a:solidFill>
                <a:latin typeface="Calibri" pitchFamily="34" charset="0"/>
              </a:rPr>
              <a:t>Objectives of your research</a:t>
            </a:r>
          </a:p>
        </p:txBody>
      </p:sp>
      <p:sp>
        <p:nvSpPr>
          <p:cNvPr id="11" name="Text Box 15"/>
          <p:cNvSpPr txBox="1">
            <a:spLocks noChangeArrowheads="1"/>
          </p:cNvSpPr>
          <p:nvPr/>
        </p:nvSpPr>
        <p:spPr bwMode="auto">
          <a:xfrm>
            <a:off x="1051555" y="1240343"/>
            <a:ext cx="9090560" cy="782415"/>
          </a:xfrm>
          <a:prstGeom prst="rect">
            <a:avLst/>
          </a:prstGeom>
          <a:noFill/>
          <a:ln w="9525">
            <a:noFill/>
            <a:miter lim="800000"/>
            <a:headEnd/>
            <a:tailEnd/>
          </a:ln>
        </p:spPr>
        <p:txBody>
          <a:bodyPr wrap="square" lIns="104287" tIns="52144" rIns="104287" bIns="52144">
            <a:spAutoFit/>
          </a:bodyPr>
          <a:lstStyle/>
          <a:p>
            <a:pPr algn="ctr">
              <a:spcBef>
                <a:spcPts val="0"/>
              </a:spcBef>
            </a:pPr>
            <a:r>
              <a:rPr lang="en-GB" sz="2200" b="1" dirty="0">
                <a:solidFill>
                  <a:srgbClr val="002060"/>
                </a:solidFill>
                <a:latin typeface="Calibri" pitchFamily="34" charset="0"/>
              </a:rPr>
              <a:t>Provide the reader with a context/setting for your research</a:t>
            </a:r>
          </a:p>
          <a:p>
            <a:pPr>
              <a:spcBef>
                <a:spcPts val="0"/>
              </a:spcBef>
            </a:pPr>
            <a:r>
              <a:rPr lang="en-GB" sz="2200" u="sng" dirty="0">
                <a:solidFill>
                  <a:srgbClr val="002060"/>
                </a:solidFill>
                <a:latin typeface="Calibri" pitchFamily="34" charset="0"/>
              </a:rPr>
              <a:t>General problem</a:t>
            </a:r>
            <a:r>
              <a:rPr lang="en-GB" sz="2200" dirty="0">
                <a:solidFill>
                  <a:srgbClr val="002060"/>
                </a:solidFill>
                <a:latin typeface="Calibri" pitchFamily="34" charset="0"/>
              </a:rPr>
              <a:t> requiring attention and evidence of significance of problem</a:t>
            </a:r>
            <a:endParaRPr lang="en-GB" sz="2200" b="1" dirty="0">
              <a:solidFill>
                <a:srgbClr val="002060"/>
              </a:solidFill>
              <a:latin typeface="Calibri" pitchFamily="34" charset="0"/>
            </a:endParaRPr>
          </a:p>
        </p:txBody>
      </p:sp>
      <p:sp>
        <p:nvSpPr>
          <p:cNvPr id="12" name="Down Arrow 11"/>
          <p:cNvSpPr/>
          <p:nvPr/>
        </p:nvSpPr>
        <p:spPr>
          <a:xfrm>
            <a:off x="5123935" y="3794488"/>
            <a:ext cx="304556" cy="277931"/>
          </a:xfrm>
          <a:prstGeom prst="downArrow">
            <a:avLst/>
          </a:prstGeom>
          <a:solidFill>
            <a:srgbClr val="0033CC"/>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lIns="104287" tIns="52144" rIns="104287" bIns="52144" rtlCol="0" anchor="ctr"/>
          <a:lstStyle/>
          <a:p>
            <a:pPr algn="ctr"/>
            <a:endParaRPr lang="en-NZ">
              <a:solidFill>
                <a:srgbClr val="FF0000"/>
              </a:solidFill>
            </a:endParaRPr>
          </a:p>
        </p:txBody>
      </p:sp>
      <p:sp>
        <p:nvSpPr>
          <p:cNvPr id="14" name="Down Arrow 13"/>
          <p:cNvSpPr/>
          <p:nvPr/>
        </p:nvSpPr>
        <p:spPr>
          <a:xfrm>
            <a:off x="5106643" y="5957804"/>
            <a:ext cx="273054" cy="277931"/>
          </a:xfrm>
          <a:prstGeom prst="downArrow">
            <a:avLst/>
          </a:prstGeom>
          <a:solidFill>
            <a:srgbClr val="0033CC"/>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lIns="104287" tIns="52144" rIns="104287" bIns="52144" rtlCol="0" anchor="ctr"/>
          <a:lstStyle/>
          <a:p>
            <a:pPr algn="ctr"/>
            <a:endParaRPr lang="en-NZ">
              <a:solidFill>
                <a:srgbClr val="FF0000"/>
              </a:solidFill>
            </a:endParaRPr>
          </a:p>
        </p:txBody>
      </p:sp>
      <p:sp>
        <p:nvSpPr>
          <p:cNvPr id="2" name="TextBox 1"/>
          <p:cNvSpPr txBox="1"/>
          <p:nvPr/>
        </p:nvSpPr>
        <p:spPr>
          <a:xfrm>
            <a:off x="5603493" y="5890227"/>
            <a:ext cx="1508435" cy="413083"/>
          </a:xfrm>
          <a:prstGeom prst="rect">
            <a:avLst/>
          </a:prstGeom>
          <a:noFill/>
        </p:spPr>
        <p:txBody>
          <a:bodyPr wrap="square" lIns="104287" tIns="52144" rIns="104287" bIns="52144" rtlCol="0">
            <a:spAutoFit/>
          </a:bodyPr>
          <a:lstStyle/>
          <a:p>
            <a:r>
              <a:rPr lang="en-NZ" i="1" dirty="0">
                <a:solidFill>
                  <a:srgbClr val="FF0000"/>
                </a:solidFill>
              </a:rPr>
              <a:t>Therefore</a:t>
            </a:r>
          </a:p>
        </p:txBody>
      </p:sp>
      <p:sp>
        <p:nvSpPr>
          <p:cNvPr id="18" name="Text Box 15"/>
          <p:cNvSpPr txBox="1">
            <a:spLocks noChangeArrowheads="1"/>
          </p:cNvSpPr>
          <p:nvPr/>
        </p:nvSpPr>
        <p:spPr bwMode="auto">
          <a:xfrm>
            <a:off x="1399527" y="2628105"/>
            <a:ext cx="8407932" cy="1120969"/>
          </a:xfrm>
          <a:prstGeom prst="rect">
            <a:avLst/>
          </a:prstGeom>
          <a:noFill/>
          <a:ln w="9525">
            <a:noFill/>
            <a:miter lim="800000"/>
            <a:headEnd/>
            <a:tailEnd/>
          </a:ln>
        </p:spPr>
        <p:txBody>
          <a:bodyPr wrap="square" lIns="104287" tIns="52144" rIns="104287" bIns="52144">
            <a:spAutoFit/>
          </a:bodyPr>
          <a:lstStyle/>
          <a:p>
            <a:pPr>
              <a:spcBef>
                <a:spcPts val="0"/>
              </a:spcBef>
            </a:pPr>
            <a:r>
              <a:rPr lang="en-GB" sz="2200" b="1" dirty="0">
                <a:solidFill>
                  <a:srgbClr val="002060"/>
                </a:solidFill>
                <a:latin typeface="Calibri" pitchFamily="34" charset="0"/>
              </a:rPr>
              <a:t>Narrow down to specific aspect of the problem under investigation</a:t>
            </a:r>
          </a:p>
          <a:p>
            <a:pPr algn="ctr">
              <a:spcBef>
                <a:spcPts val="0"/>
              </a:spcBef>
            </a:pPr>
            <a:r>
              <a:rPr lang="en-GB" sz="2200" u="sng" dirty="0">
                <a:solidFill>
                  <a:srgbClr val="002060"/>
                </a:solidFill>
                <a:latin typeface="Calibri" pitchFamily="34" charset="0"/>
              </a:rPr>
              <a:t>Your specific topic area </a:t>
            </a:r>
            <a:r>
              <a:rPr lang="en-GB" sz="2200" dirty="0">
                <a:solidFill>
                  <a:srgbClr val="002060"/>
                </a:solidFill>
                <a:latin typeface="Calibri" pitchFamily="34" charset="0"/>
              </a:rPr>
              <a:t>– what does the research say about its connection with the problem?     </a:t>
            </a:r>
          </a:p>
        </p:txBody>
      </p:sp>
      <p:sp>
        <p:nvSpPr>
          <p:cNvPr id="19" name="Text Box 15"/>
          <p:cNvSpPr txBox="1">
            <a:spLocks noChangeArrowheads="1"/>
          </p:cNvSpPr>
          <p:nvPr/>
        </p:nvSpPr>
        <p:spPr bwMode="auto">
          <a:xfrm>
            <a:off x="1851187" y="4199928"/>
            <a:ext cx="7154608" cy="1798078"/>
          </a:xfrm>
          <a:prstGeom prst="rect">
            <a:avLst/>
          </a:prstGeom>
          <a:noFill/>
          <a:ln w="9525">
            <a:noFill/>
            <a:miter lim="800000"/>
            <a:headEnd/>
            <a:tailEnd/>
          </a:ln>
        </p:spPr>
        <p:txBody>
          <a:bodyPr wrap="square" lIns="104287" tIns="52144" rIns="104287" bIns="52144">
            <a:spAutoFit/>
          </a:bodyPr>
          <a:lstStyle/>
          <a:p>
            <a:pPr algn="ctr">
              <a:spcBef>
                <a:spcPts val="0"/>
              </a:spcBef>
            </a:pPr>
            <a:r>
              <a:rPr lang="en-GB" sz="2200" b="1" dirty="0">
                <a:solidFill>
                  <a:srgbClr val="002060"/>
                </a:solidFill>
                <a:latin typeface="Calibri" pitchFamily="34" charset="0"/>
              </a:rPr>
              <a:t>Critical overview of existing research </a:t>
            </a:r>
          </a:p>
          <a:p>
            <a:pPr algn="ctr">
              <a:spcBef>
                <a:spcPts val="0"/>
              </a:spcBef>
            </a:pPr>
            <a:r>
              <a:rPr lang="en-GB" sz="2200" b="1" dirty="0">
                <a:solidFill>
                  <a:srgbClr val="002060"/>
                </a:solidFill>
                <a:latin typeface="Calibri" pitchFamily="34" charset="0"/>
              </a:rPr>
              <a:t>in your specific topic area </a:t>
            </a:r>
          </a:p>
          <a:p>
            <a:pPr algn="ctr">
              <a:spcBef>
                <a:spcPts val="0"/>
              </a:spcBef>
            </a:pPr>
            <a:r>
              <a:rPr lang="en-GB" sz="2200" dirty="0">
                <a:solidFill>
                  <a:srgbClr val="002060"/>
                </a:solidFill>
                <a:latin typeface="Calibri" pitchFamily="34" charset="0"/>
              </a:rPr>
              <a:t>What do we already know from existing research? </a:t>
            </a:r>
          </a:p>
          <a:p>
            <a:pPr algn="ctr">
              <a:spcBef>
                <a:spcPts val="0"/>
              </a:spcBef>
            </a:pPr>
            <a:r>
              <a:rPr lang="en-GB" sz="2200" dirty="0">
                <a:solidFill>
                  <a:srgbClr val="002060"/>
                </a:solidFill>
                <a:latin typeface="Calibri" pitchFamily="34" charset="0"/>
              </a:rPr>
              <a:t>Which aspects require further research? </a:t>
            </a:r>
          </a:p>
          <a:p>
            <a:pPr>
              <a:spcBef>
                <a:spcPts val="0"/>
              </a:spcBef>
            </a:pPr>
            <a:r>
              <a:rPr lang="en-GB" sz="2200" b="1" dirty="0">
                <a:solidFill>
                  <a:srgbClr val="002060"/>
                </a:solidFill>
                <a:latin typeface="Calibri" pitchFamily="34" charset="0"/>
              </a:rPr>
              <a:t>                           </a:t>
            </a:r>
            <a:r>
              <a:rPr lang="en-GB" sz="2200" dirty="0">
                <a:solidFill>
                  <a:srgbClr val="002060"/>
                </a:solidFill>
                <a:latin typeface="Calibri" pitchFamily="34" charset="0"/>
              </a:rPr>
              <a:t>- what are the gap(s) in the research? </a:t>
            </a:r>
            <a:r>
              <a:rPr lang="en-GB" sz="2200" dirty="0">
                <a:solidFill>
                  <a:srgbClr val="000099"/>
                </a:solidFill>
                <a:latin typeface="Calibri" pitchFamily="34" charset="0"/>
              </a:rPr>
              <a:t> </a:t>
            </a:r>
            <a:r>
              <a:rPr lang="en-GB" sz="2200" b="1" dirty="0">
                <a:solidFill>
                  <a:srgbClr val="000099"/>
                </a:solidFill>
                <a:latin typeface="Calibri" pitchFamily="34" charset="0"/>
              </a:rPr>
              <a:t>               </a:t>
            </a:r>
          </a:p>
        </p:txBody>
      </p:sp>
      <p:sp>
        <p:nvSpPr>
          <p:cNvPr id="20" name="Down Arrow 19"/>
          <p:cNvSpPr/>
          <p:nvPr/>
        </p:nvSpPr>
        <p:spPr>
          <a:xfrm>
            <a:off x="5115897" y="2170516"/>
            <a:ext cx="304556" cy="277931"/>
          </a:xfrm>
          <a:prstGeom prst="downArrow">
            <a:avLst/>
          </a:prstGeom>
          <a:solidFill>
            <a:srgbClr val="0033CC"/>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lIns="104287" tIns="52144" rIns="104287" bIns="52144" rtlCol="0" anchor="ctr"/>
          <a:lstStyle/>
          <a:p>
            <a:pPr algn="ctr"/>
            <a:endParaRPr lang="en-NZ">
              <a:solidFill>
                <a:srgbClr val="FF0000"/>
              </a:solidFill>
            </a:endParaRPr>
          </a:p>
        </p:txBody>
      </p:sp>
    </p:spTree>
    <p:extLst>
      <p:ext uri="{BB962C8B-B14F-4D97-AF65-F5344CB8AC3E}">
        <p14:creationId xmlns:p14="http://schemas.microsoft.com/office/powerpoint/2010/main" val="218018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up)">
                                      <p:cBhvr>
                                        <p:cTn id="12" dur="500"/>
                                        <p:tgtEl>
                                          <p:spTgt spid="2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5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up)">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33134">
                                            <p:txEl>
                                              <p:pRg st="0" end="0"/>
                                            </p:txEl>
                                          </p:spTgt>
                                        </p:tgtEl>
                                        <p:attrNameLst>
                                          <p:attrName>style.visibility</p:attrName>
                                        </p:attrNameLst>
                                      </p:cBhvr>
                                      <p:to>
                                        <p:strVal val="visible"/>
                                      </p:to>
                                    </p:set>
                                    <p:animEffect transition="in" filter="fade">
                                      <p:cBhvr>
                                        <p:cTn id="36" dur="500"/>
                                        <p:tgtEl>
                                          <p:spTgt spid="133134">
                                            <p:txEl>
                                              <p:pRg st="0" end="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33134">
                                            <p:txEl>
                                              <p:pRg st="1" end="1"/>
                                            </p:txEl>
                                          </p:spTgt>
                                        </p:tgtEl>
                                        <p:attrNameLst>
                                          <p:attrName>style.visibility</p:attrName>
                                        </p:attrNameLst>
                                      </p:cBhvr>
                                      <p:to>
                                        <p:strVal val="visible"/>
                                      </p:to>
                                    </p:set>
                                    <p:animEffect transition="in" filter="fade">
                                      <p:cBhvr>
                                        <p:cTn id="39" dur="500"/>
                                        <p:tgtEl>
                                          <p:spTgt spid="1331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4" grpId="0" animBg="1"/>
      <p:bldP spid="2" grpId="0"/>
      <p:bldP spid="18" grpId="0"/>
      <p:bldP spid="19"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0481" y="355964"/>
            <a:ext cx="10016887" cy="548505"/>
          </a:xfrm>
          <a:prstGeom prst="rect">
            <a:avLst/>
          </a:prstGeom>
          <a:solidFill>
            <a:srgbClr val="FFC000"/>
          </a:solidFill>
          <a:ln w="9525">
            <a:noFill/>
            <a:miter lim="800000"/>
            <a:headEnd/>
            <a:tailEnd/>
          </a:ln>
        </p:spPr>
        <p:txBody>
          <a:bodyPr lIns="104287" tIns="52144" rIns="104287" bIns="52144">
            <a:spAutoFit/>
          </a:bodyPr>
          <a:lstStyle/>
          <a:p>
            <a:pPr>
              <a:lnSpc>
                <a:spcPct val="90000"/>
              </a:lnSpc>
              <a:buFont typeface="Wingdings" pitchFamily="2" charset="2"/>
              <a:buChar char="q"/>
            </a:pPr>
            <a:r>
              <a:rPr lang="en-NZ" sz="3200" b="1" dirty="0">
                <a:solidFill>
                  <a:srgbClr val="003164"/>
                </a:solidFill>
                <a:latin typeface="+mj-lt"/>
              </a:rPr>
              <a:t>  Review leading to research question(s) </a:t>
            </a:r>
            <a:endParaRPr lang="en-GB" sz="3200" b="1" dirty="0">
              <a:solidFill>
                <a:srgbClr val="003164"/>
              </a:solidFill>
              <a:latin typeface="+mj-lt"/>
            </a:endParaRPr>
          </a:p>
        </p:txBody>
      </p:sp>
      <p:sp>
        <p:nvSpPr>
          <p:cNvPr id="5123" name="AutoShape 3"/>
          <p:cNvSpPr>
            <a:spLocks noChangeArrowheads="1"/>
          </p:cNvSpPr>
          <p:nvPr/>
        </p:nvSpPr>
        <p:spPr bwMode="auto">
          <a:xfrm>
            <a:off x="630927" y="1636868"/>
            <a:ext cx="6817718" cy="4686516"/>
          </a:xfrm>
          <a:custGeom>
            <a:avLst/>
            <a:gdLst>
              <a:gd name="T0" fmla="*/ 5103416 w 21600"/>
              <a:gd name="T1" fmla="*/ 2124869 h 21600"/>
              <a:gd name="T2" fmla="*/ 2916238 w 21600"/>
              <a:gd name="T3" fmla="*/ 4249737 h 21600"/>
              <a:gd name="T4" fmla="*/ 729059 w 21600"/>
              <a:gd name="T5" fmla="*/ 2124869 h 21600"/>
              <a:gd name="T6" fmla="*/ 291623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28575">
            <a:solidFill>
              <a:srgbClr val="003164"/>
            </a:solidFill>
            <a:miter lim="800000"/>
            <a:headEnd/>
            <a:tailEnd/>
          </a:ln>
        </p:spPr>
        <p:txBody>
          <a:bodyPr wrap="none" lIns="104287" tIns="52144" rIns="104287" bIns="52144" anchor="ctr"/>
          <a:lstStyle/>
          <a:p>
            <a:endParaRPr lang="en-NZ"/>
          </a:p>
        </p:txBody>
      </p:sp>
      <p:sp>
        <p:nvSpPr>
          <p:cNvPr id="133124" name="Text Box 4"/>
          <p:cNvSpPr txBox="1">
            <a:spLocks noChangeArrowheads="1"/>
          </p:cNvSpPr>
          <p:nvPr/>
        </p:nvSpPr>
        <p:spPr bwMode="auto">
          <a:xfrm>
            <a:off x="1219174" y="1636868"/>
            <a:ext cx="5724731" cy="520805"/>
          </a:xfrm>
          <a:prstGeom prst="rect">
            <a:avLst/>
          </a:prstGeom>
          <a:noFill/>
          <a:ln w="9525">
            <a:noFill/>
            <a:miter lim="800000"/>
            <a:headEnd/>
            <a:tailEnd/>
          </a:ln>
        </p:spPr>
        <p:txBody>
          <a:bodyPr lIns="104287" tIns="52144" rIns="104287" bIns="52144">
            <a:spAutoFit/>
          </a:bodyPr>
          <a:lstStyle/>
          <a:p>
            <a:pPr marL="391077" indent="-391077" algn="ctr">
              <a:spcBef>
                <a:spcPct val="50000"/>
              </a:spcBef>
            </a:pPr>
            <a:r>
              <a:rPr lang="en-NZ" sz="2300" b="1" dirty="0">
                <a:solidFill>
                  <a:schemeClr val="tx2"/>
                </a:solidFill>
              </a:rPr>
              <a:t>Previous research on the topic</a:t>
            </a:r>
            <a:r>
              <a:rPr lang="en-NZ" sz="2700" b="1" dirty="0">
                <a:solidFill>
                  <a:schemeClr val="tx2"/>
                </a:solidFill>
              </a:rPr>
              <a:t> </a:t>
            </a:r>
            <a:endParaRPr lang="en-GB" sz="2700" b="1" dirty="0">
              <a:solidFill>
                <a:schemeClr val="tx2"/>
              </a:solidFill>
            </a:endParaRPr>
          </a:p>
        </p:txBody>
      </p:sp>
      <p:sp>
        <p:nvSpPr>
          <p:cNvPr id="133125" name="Text Box 5"/>
          <p:cNvSpPr txBox="1">
            <a:spLocks noChangeArrowheads="1"/>
          </p:cNvSpPr>
          <p:nvPr/>
        </p:nvSpPr>
        <p:spPr bwMode="auto">
          <a:xfrm>
            <a:off x="1640410" y="2193577"/>
            <a:ext cx="1726697" cy="1273318"/>
          </a:xfrm>
          <a:prstGeom prst="rect">
            <a:avLst/>
          </a:prstGeom>
          <a:noFill/>
          <a:ln w="9525">
            <a:noFill/>
            <a:miter lim="800000"/>
            <a:headEnd/>
            <a:tailEnd/>
          </a:ln>
        </p:spPr>
        <p:txBody>
          <a:bodyPr wrap="square" lIns="104287" tIns="52144" rIns="104287" bIns="52144">
            <a:spAutoFit/>
          </a:bodyPr>
          <a:lstStyle/>
          <a:p>
            <a:pPr>
              <a:lnSpc>
                <a:spcPct val="110000"/>
              </a:lnSpc>
              <a:buFontTx/>
              <a:buChar char="•"/>
            </a:pPr>
            <a:r>
              <a:rPr lang="en-NZ" sz="2300" dirty="0">
                <a:solidFill>
                  <a:srgbClr val="003164"/>
                </a:solidFill>
              </a:rPr>
              <a:t>  </a:t>
            </a:r>
            <a:r>
              <a:rPr lang="en-NZ" sz="2300" dirty="0">
                <a:solidFill>
                  <a:schemeClr val="tx2"/>
                </a:solidFill>
              </a:rPr>
              <a:t>Theories</a:t>
            </a:r>
          </a:p>
          <a:p>
            <a:pPr>
              <a:lnSpc>
                <a:spcPct val="110000"/>
              </a:lnSpc>
              <a:buFontTx/>
              <a:buChar char="•"/>
            </a:pPr>
            <a:r>
              <a:rPr lang="en-NZ" sz="2300" dirty="0">
                <a:solidFill>
                  <a:schemeClr val="tx2"/>
                </a:solidFill>
              </a:rPr>
              <a:t>  Studies</a:t>
            </a:r>
          </a:p>
          <a:p>
            <a:pPr>
              <a:lnSpc>
                <a:spcPct val="110000"/>
              </a:lnSpc>
              <a:buFontTx/>
              <a:buChar char="•"/>
            </a:pPr>
            <a:r>
              <a:rPr lang="en-NZ" sz="2300" dirty="0">
                <a:solidFill>
                  <a:schemeClr val="tx2"/>
                </a:solidFill>
              </a:rPr>
              <a:t>  Reviews</a:t>
            </a:r>
            <a:endParaRPr lang="en-GB" sz="2300" dirty="0">
              <a:solidFill>
                <a:schemeClr val="tx2"/>
              </a:solidFill>
            </a:endParaRPr>
          </a:p>
        </p:txBody>
      </p:sp>
      <p:sp>
        <p:nvSpPr>
          <p:cNvPr id="133126" name="AutoShape 6"/>
          <p:cNvSpPr>
            <a:spLocks/>
          </p:cNvSpPr>
          <p:nvPr/>
        </p:nvSpPr>
        <p:spPr bwMode="auto">
          <a:xfrm>
            <a:off x="3367107" y="2352888"/>
            <a:ext cx="254227" cy="954110"/>
          </a:xfrm>
          <a:prstGeom prst="rightBrace">
            <a:avLst>
              <a:gd name="adj1" fmla="val 33151"/>
              <a:gd name="adj2" fmla="val 50000"/>
            </a:avLst>
          </a:prstGeom>
          <a:noFill/>
          <a:ln w="28575">
            <a:solidFill>
              <a:srgbClr val="002060"/>
            </a:solidFill>
            <a:round/>
            <a:headEnd/>
            <a:tailEnd/>
          </a:ln>
        </p:spPr>
        <p:txBody>
          <a:bodyPr wrap="none" lIns="104287" tIns="52144" rIns="104287" bIns="52144" anchor="ctr"/>
          <a:lstStyle/>
          <a:p>
            <a:endParaRPr lang="en-NZ"/>
          </a:p>
        </p:txBody>
      </p:sp>
      <p:sp>
        <p:nvSpPr>
          <p:cNvPr id="133127" name="Text Box 7"/>
          <p:cNvSpPr txBox="1">
            <a:spLocks noChangeArrowheads="1"/>
          </p:cNvSpPr>
          <p:nvPr/>
        </p:nvSpPr>
        <p:spPr bwMode="auto">
          <a:xfrm>
            <a:off x="3661232" y="2233845"/>
            <a:ext cx="3535044" cy="1268702"/>
          </a:xfrm>
          <a:prstGeom prst="rect">
            <a:avLst/>
          </a:prstGeom>
          <a:noFill/>
          <a:ln w="9525">
            <a:noFill/>
            <a:miter lim="800000"/>
            <a:headEnd/>
            <a:tailEnd/>
          </a:ln>
        </p:spPr>
        <p:txBody>
          <a:bodyPr lIns="104287" tIns="52144" rIns="104287" bIns="52144">
            <a:spAutoFit/>
          </a:bodyPr>
          <a:lstStyle/>
          <a:p>
            <a:pPr>
              <a:lnSpc>
                <a:spcPct val="120000"/>
              </a:lnSpc>
              <a:spcBef>
                <a:spcPct val="50000"/>
              </a:spcBef>
            </a:pPr>
            <a:r>
              <a:rPr lang="en-NZ" sz="2100" i="1" dirty="0">
                <a:solidFill>
                  <a:schemeClr val="tx2"/>
                </a:solidFill>
              </a:rPr>
              <a:t>What was studied?</a:t>
            </a:r>
          </a:p>
          <a:p>
            <a:pPr>
              <a:lnSpc>
                <a:spcPct val="120000"/>
              </a:lnSpc>
            </a:pPr>
            <a:r>
              <a:rPr lang="en-NZ" sz="2100" i="1" dirty="0">
                <a:solidFill>
                  <a:schemeClr val="tx2"/>
                </a:solidFill>
              </a:rPr>
              <a:t>How was it studied?</a:t>
            </a:r>
          </a:p>
          <a:p>
            <a:pPr>
              <a:lnSpc>
                <a:spcPct val="120000"/>
              </a:lnSpc>
            </a:pPr>
            <a:r>
              <a:rPr lang="en-NZ" sz="2100" i="1" dirty="0">
                <a:solidFill>
                  <a:schemeClr val="tx2"/>
                </a:solidFill>
              </a:rPr>
              <a:t>Findings?</a:t>
            </a:r>
            <a:endParaRPr lang="en-GB" sz="2100" i="1" dirty="0">
              <a:solidFill>
                <a:schemeClr val="tx2"/>
              </a:solidFill>
            </a:endParaRPr>
          </a:p>
        </p:txBody>
      </p:sp>
      <p:sp>
        <p:nvSpPr>
          <p:cNvPr id="133128" name="Text Box 8"/>
          <p:cNvSpPr txBox="1">
            <a:spLocks noChangeArrowheads="1"/>
          </p:cNvSpPr>
          <p:nvPr/>
        </p:nvSpPr>
        <p:spPr bwMode="auto">
          <a:xfrm>
            <a:off x="2061647" y="3702647"/>
            <a:ext cx="3787414" cy="459249"/>
          </a:xfrm>
          <a:prstGeom prst="rect">
            <a:avLst/>
          </a:prstGeom>
          <a:noFill/>
          <a:ln w="9525">
            <a:noFill/>
            <a:miter lim="800000"/>
            <a:headEnd/>
            <a:tailEnd/>
          </a:ln>
        </p:spPr>
        <p:txBody>
          <a:bodyPr lIns="104287" tIns="52144" rIns="104287" bIns="52144">
            <a:spAutoFit/>
          </a:bodyPr>
          <a:lstStyle/>
          <a:p>
            <a:pPr algn="ctr">
              <a:spcBef>
                <a:spcPct val="50000"/>
              </a:spcBef>
            </a:pPr>
            <a:r>
              <a:rPr lang="en-NZ" sz="2300" dirty="0">
                <a:solidFill>
                  <a:srgbClr val="003164"/>
                </a:solidFill>
              </a:rPr>
              <a:t> </a:t>
            </a:r>
            <a:r>
              <a:rPr lang="en-NZ" sz="2300" dirty="0">
                <a:solidFill>
                  <a:schemeClr val="tx2"/>
                </a:solidFill>
              </a:rPr>
              <a:t>Comparison of findings </a:t>
            </a:r>
            <a:endParaRPr lang="en-GB" sz="2300" i="1" dirty="0">
              <a:solidFill>
                <a:schemeClr val="tx2"/>
              </a:solidFill>
            </a:endParaRPr>
          </a:p>
        </p:txBody>
      </p:sp>
      <p:sp>
        <p:nvSpPr>
          <p:cNvPr id="133129" name="Text Box 9"/>
          <p:cNvSpPr txBox="1">
            <a:spLocks noChangeArrowheads="1"/>
          </p:cNvSpPr>
          <p:nvPr/>
        </p:nvSpPr>
        <p:spPr bwMode="auto">
          <a:xfrm>
            <a:off x="2397523" y="4098296"/>
            <a:ext cx="3366179" cy="813193"/>
          </a:xfrm>
          <a:prstGeom prst="rect">
            <a:avLst/>
          </a:prstGeom>
          <a:noFill/>
          <a:ln w="9525">
            <a:noFill/>
            <a:miter lim="800000"/>
            <a:headEnd/>
            <a:tailEnd/>
          </a:ln>
        </p:spPr>
        <p:txBody>
          <a:bodyPr lIns="104287" tIns="52144" rIns="104287" bIns="52144">
            <a:spAutoFit/>
          </a:bodyPr>
          <a:lstStyle/>
          <a:p>
            <a:pPr>
              <a:spcBef>
                <a:spcPct val="50000"/>
              </a:spcBef>
            </a:pPr>
            <a:r>
              <a:rPr lang="en-NZ" sz="2300" i="1" dirty="0">
                <a:solidFill>
                  <a:schemeClr val="tx2"/>
                </a:solidFill>
              </a:rPr>
              <a:t>Areas of  agreement          Areas of disagreement</a:t>
            </a:r>
            <a:endParaRPr lang="en-GB" sz="2300" i="1" dirty="0">
              <a:solidFill>
                <a:schemeClr val="tx2"/>
              </a:solidFill>
            </a:endParaRPr>
          </a:p>
        </p:txBody>
      </p:sp>
      <p:sp>
        <p:nvSpPr>
          <p:cNvPr id="133130" name="Text Box 10"/>
          <p:cNvSpPr txBox="1">
            <a:spLocks noChangeArrowheads="1"/>
          </p:cNvSpPr>
          <p:nvPr/>
        </p:nvSpPr>
        <p:spPr bwMode="auto">
          <a:xfrm>
            <a:off x="2145150" y="5052405"/>
            <a:ext cx="4039786" cy="459249"/>
          </a:xfrm>
          <a:prstGeom prst="rect">
            <a:avLst/>
          </a:prstGeom>
          <a:noFill/>
          <a:ln w="9525">
            <a:noFill/>
            <a:miter lim="800000"/>
            <a:headEnd/>
            <a:tailEnd/>
          </a:ln>
        </p:spPr>
        <p:txBody>
          <a:bodyPr lIns="104287" tIns="52144" rIns="104287" bIns="52144">
            <a:spAutoFit/>
          </a:bodyPr>
          <a:lstStyle/>
          <a:p>
            <a:pPr>
              <a:spcBef>
                <a:spcPct val="50000"/>
              </a:spcBef>
            </a:pPr>
            <a:r>
              <a:rPr lang="en-US" sz="2300" dirty="0">
                <a:solidFill>
                  <a:schemeClr val="tx2"/>
                </a:solidFill>
              </a:rPr>
              <a:t>Contribution of the research</a:t>
            </a:r>
          </a:p>
        </p:txBody>
      </p:sp>
      <p:sp>
        <p:nvSpPr>
          <p:cNvPr id="133131" name="Text Box 11"/>
          <p:cNvSpPr txBox="1">
            <a:spLocks noChangeArrowheads="1"/>
          </p:cNvSpPr>
          <p:nvPr/>
        </p:nvSpPr>
        <p:spPr bwMode="auto">
          <a:xfrm>
            <a:off x="2314019" y="5449806"/>
            <a:ext cx="4039785" cy="459249"/>
          </a:xfrm>
          <a:prstGeom prst="rect">
            <a:avLst/>
          </a:prstGeom>
          <a:noFill/>
          <a:ln w="9525">
            <a:noFill/>
            <a:miter lim="800000"/>
            <a:headEnd/>
            <a:tailEnd/>
          </a:ln>
        </p:spPr>
        <p:txBody>
          <a:bodyPr lIns="104287" tIns="52144" rIns="104287" bIns="52144">
            <a:spAutoFit/>
          </a:bodyPr>
          <a:lstStyle/>
          <a:p>
            <a:pPr>
              <a:spcBef>
                <a:spcPct val="50000"/>
              </a:spcBef>
            </a:pPr>
            <a:r>
              <a:rPr lang="en-US" sz="2300" dirty="0">
                <a:solidFill>
                  <a:schemeClr val="tx2"/>
                </a:solidFill>
              </a:rPr>
              <a:t>Limitations of the research</a:t>
            </a:r>
          </a:p>
        </p:txBody>
      </p:sp>
      <p:sp>
        <p:nvSpPr>
          <p:cNvPr id="133132" name="Text Box 12"/>
          <p:cNvSpPr txBox="1">
            <a:spLocks noChangeArrowheads="1"/>
          </p:cNvSpPr>
          <p:nvPr/>
        </p:nvSpPr>
        <p:spPr bwMode="auto">
          <a:xfrm>
            <a:off x="2397522" y="5845455"/>
            <a:ext cx="3451539" cy="459249"/>
          </a:xfrm>
          <a:prstGeom prst="rect">
            <a:avLst/>
          </a:prstGeom>
          <a:noFill/>
          <a:ln w="9525">
            <a:noFill/>
            <a:miter lim="800000"/>
            <a:headEnd/>
            <a:tailEnd/>
          </a:ln>
        </p:spPr>
        <p:txBody>
          <a:bodyPr lIns="104287" tIns="52144" rIns="104287" bIns="52144">
            <a:spAutoFit/>
          </a:bodyPr>
          <a:lstStyle/>
          <a:p>
            <a:pPr>
              <a:spcBef>
                <a:spcPct val="50000"/>
              </a:spcBef>
            </a:pPr>
            <a:r>
              <a:rPr lang="en-NZ" sz="2300" dirty="0">
                <a:solidFill>
                  <a:schemeClr val="tx2"/>
                </a:solidFill>
              </a:rPr>
              <a:t>Gap(s) in the research</a:t>
            </a:r>
            <a:endParaRPr lang="en-GB" sz="2300" dirty="0">
              <a:solidFill>
                <a:schemeClr val="tx2"/>
              </a:solidFill>
            </a:endParaRPr>
          </a:p>
        </p:txBody>
      </p:sp>
      <p:sp>
        <p:nvSpPr>
          <p:cNvPr id="5133" name="Rectangle 13"/>
          <p:cNvSpPr>
            <a:spLocks noChangeArrowheads="1"/>
          </p:cNvSpPr>
          <p:nvPr/>
        </p:nvSpPr>
        <p:spPr bwMode="auto">
          <a:xfrm>
            <a:off x="2230512" y="6402164"/>
            <a:ext cx="3618550" cy="793048"/>
          </a:xfrm>
          <a:prstGeom prst="rect">
            <a:avLst/>
          </a:prstGeom>
          <a:noFill/>
          <a:ln w="57150">
            <a:solidFill>
              <a:srgbClr val="003164"/>
            </a:solidFill>
            <a:miter lim="800000"/>
            <a:headEnd/>
            <a:tailEnd/>
          </a:ln>
        </p:spPr>
        <p:txBody>
          <a:bodyPr wrap="none" lIns="104287" tIns="52144" rIns="104287" bIns="52144" anchor="ctr"/>
          <a:lstStyle/>
          <a:p>
            <a:endParaRPr lang="en-NZ"/>
          </a:p>
        </p:txBody>
      </p:sp>
      <p:sp>
        <p:nvSpPr>
          <p:cNvPr id="133134" name="Text Box 14"/>
          <p:cNvSpPr txBox="1">
            <a:spLocks noChangeArrowheads="1"/>
          </p:cNvSpPr>
          <p:nvPr/>
        </p:nvSpPr>
        <p:spPr bwMode="auto">
          <a:xfrm>
            <a:off x="2314017" y="6402165"/>
            <a:ext cx="3368034" cy="813193"/>
          </a:xfrm>
          <a:prstGeom prst="rect">
            <a:avLst/>
          </a:prstGeom>
          <a:noFill/>
          <a:ln w="3175">
            <a:noFill/>
            <a:miter lim="800000"/>
            <a:headEnd/>
            <a:tailEnd/>
          </a:ln>
        </p:spPr>
        <p:txBody>
          <a:bodyPr lIns="104287" tIns="52144" rIns="104287" bIns="52144">
            <a:spAutoFit/>
          </a:bodyPr>
          <a:lstStyle/>
          <a:p>
            <a:pPr algn="ctr">
              <a:spcBef>
                <a:spcPct val="50000"/>
              </a:spcBef>
            </a:pPr>
            <a:r>
              <a:rPr lang="en-NZ" sz="2300" b="1" dirty="0">
                <a:solidFill>
                  <a:schemeClr val="tx2"/>
                </a:solidFill>
              </a:rPr>
              <a:t>How your study addresses the gap(s)</a:t>
            </a:r>
            <a:endParaRPr lang="en-GB" sz="2300" b="1" dirty="0">
              <a:solidFill>
                <a:schemeClr val="tx2"/>
              </a:solidFill>
            </a:endParaRPr>
          </a:p>
        </p:txBody>
      </p:sp>
      <p:sp>
        <p:nvSpPr>
          <p:cNvPr id="133135" name="Text Box 15"/>
          <p:cNvSpPr txBox="1">
            <a:spLocks noChangeArrowheads="1"/>
          </p:cNvSpPr>
          <p:nvPr/>
        </p:nvSpPr>
        <p:spPr bwMode="auto">
          <a:xfrm>
            <a:off x="6353803" y="2193577"/>
            <a:ext cx="4041643" cy="1324102"/>
          </a:xfrm>
          <a:prstGeom prst="rect">
            <a:avLst/>
          </a:prstGeom>
          <a:solidFill>
            <a:srgbClr val="FFC000"/>
          </a:solidFill>
          <a:ln w="9525">
            <a:solidFill>
              <a:srgbClr val="F6F1E2"/>
            </a:solidFill>
            <a:prstDash val="sysDash"/>
            <a:miter lim="800000"/>
            <a:headEnd/>
            <a:tailEnd/>
          </a:ln>
        </p:spPr>
        <p:txBody>
          <a:bodyPr wrap="square" lIns="104287" tIns="52144" rIns="104287" bIns="52144">
            <a:spAutoFit/>
          </a:bodyPr>
          <a:lstStyle/>
          <a:p>
            <a:pPr algn="ctr">
              <a:lnSpc>
                <a:spcPct val="120000"/>
              </a:lnSpc>
              <a:spcBef>
                <a:spcPct val="50000"/>
              </a:spcBef>
            </a:pPr>
            <a:r>
              <a:rPr lang="en-NZ" sz="2200" b="1" dirty="0">
                <a:solidFill>
                  <a:schemeClr val="tx2"/>
                </a:solidFill>
              </a:rPr>
              <a:t>Positions your own research in the context of previous research on the topic</a:t>
            </a:r>
            <a:endParaRPr lang="en-GB" sz="2200" b="1" dirty="0">
              <a:solidFill>
                <a:schemeClr val="tx2"/>
              </a:solidFill>
            </a:endParaRPr>
          </a:p>
        </p:txBody>
      </p:sp>
      <p:sp>
        <p:nvSpPr>
          <p:cNvPr id="133136" name="Text Box 16"/>
          <p:cNvSpPr txBox="1">
            <a:spLocks noChangeArrowheads="1"/>
          </p:cNvSpPr>
          <p:nvPr/>
        </p:nvSpPr>
        <p:spPr bwMode="auto">
          <a:xfrm>
            <a:off x="6928865" y="3956390"/>
            <a:ext cx="2944943" cy="936881"/>
          </a:xfrm>
          <a:prstGeom prst="rect">
            <a:avLst/>
          </a:prstGeom>
          <a:solidFill>
            <a:srgbClr val="FFC000"/>
          </a:solidFill>
          <a:ln w="9525">
            <a:solidFill>
              <a:srgbClr val="F6F1E2"/>
            </a:solidFill>
            <a:prstDash val="sysDash"/>
            <a:miter lim="800000"/>
            <a:headEnd/>
            <a:tailEnd/>
          </a:ln>
        </p:spPr>
        <p:txBody>
          <a:bodyPr lIns="104287" tIns="52144" rIns="104287" bIns="52144">
            <a:spAutoFit/>
          </a:bodyPr>
          <a:lstStyle/>
          <a:p>
            <a:pPr algn="ctr">
              <a:lnSpc>
                <a:spcPct val="120000"/>
              </a:lnSpc>
              <a:spcBef>
                <a:spcPct val="50000"/>
              </a:spcBef>
            </a:pPr>
            <a:r>
              <a:rPr lang="en-NZ" sz="2200" b="1" dirty="0">
                <a:solidFill>
                  <a:schemeClr val="tx2"/>
                </a:solidFill>
              </a:rPr>
              <a:t>Creates a space for your research</a:t>
            </a:r>
            <a:endParaRPr lang="en-GB" sz="2200" b="1" dirty="0">
              <a:solidFill>
                <a:schemeClr val="tx2"/>
              </a:solidFill>
            </a:endParaRPr>
          </a:p>
        </p:txBody>
      </p:sp>
      <p:sp>
        <p:nvSpPr>
          <p:cNvPr id="133137" name="Text Box 17"/>
          <p:cNvSpPr txBox="1">
            <a:spLocks noChangeArrowheads="1"/>
          </p:cNvSpPr>
          <p:nvPr/>
        </p:nvSpPr>
        <p:spPr bwMode="auto">
          <a:xfrm>
            <a:off x="6604459" y="5349934"/>
            <a:ext cx="3790986" cy="936881"/>
          </a:xfrm>
          <a:prstGeom prst="rect">
            <a:avLst/>
          </a:prstGeom>
          <a:solidFill>
            <a:srgbClr val="FFC000"/>
          </a:solidFill>
          <a:ln w="9525">
            <a:solidFill>
              <a:srgbClr val="F6F1E2"/>
            </a:solidFill>
            <a:prstDash val="sysDash"/>
            <a:miter lim="800000"/>
            <a:headEnd/>
            <a:tailEnd/>
          </a:ln>
        </p:spPr>
        <p:txBody>
          <a:bodyPr wrap="square" lIns="104287" tIns="52144" rIns="104287" bIns="52144">
            <a:spAutoFit/>
          </a:bodyPr>
          <a:lstStyle/>
          <a:p>
            <a:pPr algn="ctr">
              <a:lnSpc>
                <a:spcPct val="120000"/>
              </a:lnSpc>
              <a:spcBef>
                <a:spcPct val="50000"/>
              </a:spcBef>
            </a:pPr>
            <a:r>
              <a:rPr lang="en-NZ" sz="2200" b="1" dirty="0">
                <a:solidFill>
                  <a:schemeClr val="tx2"/>
                </a:solidFill>
              </a:rPr>
              <a:t>Justifies your topic and your methodology</a:t>
            </a:r>
            <a:endParaRPr lang="en-GB" sz="22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24"/>
                                        </p:tgtEl>
                                        <p:attrNameLst>
                                          <p:attrName>style.visibility</p:attrName>
                                        </p:attrNameLst>
                                      </p:cBhvr>
                                      <p:to>
                                        <p:strVal val="visible"/>
                                      </p:to>
                                    </p:set>
                                    <p:animEffect transition="in" filter="fade">
                                      <p:cBhvr>
                                        <p:cTn id="7" dur="500"/>
                                        <p:tgtEl>
                                          <p:spTgt spid="133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25"/>
                                        </p:tgtEl>
                                        <p:attrNameLst>
                                          <p:attrName>style.visibility</p:attrName>
                                        </p:attrNameLst>
                                      </p:cBhvr>
                                      <p:to>
                                        <p:strVal val="visible"/>
                                      </p:to>
                                    </p:set>
                                    <p:animEffect transition="in" filter="fade">
                                      <p:cBhvr>
                                        <p:cTn id="12" dur="1000"/>
                                        <p:tgtEl>
                                          <p:spTgt spid="1331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3126"/>
                                        </p:tgtEl>
                                        <p:attrNameLst>
                                          <p:attrName>style.visibility</p:attrName>
                                        </p:attrNameLst>
                                      </p:cBhvr>
                                      <p:to>
                                        <p:strVal val="visible"/>
                                      </p:to>
                                    </p:set>
                                    <p:animEffect transition="in" filter="wipe(up)">
                                      <p:cBhvr>
                                        <p:cTn id="17" dur="500"/>
                                        <p:tgtEl>
                                          <p:spTgt spid="133126"/>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33127"/>
                                        </p:tgtEl>
                                        <p:attrNameLst>
                                          <p:attrName>style.visibility</p:attrName>
                                        </p:attrNameLst>
                                      </p:cBhvr>
                                      <p:to>
                                        <p:strVal val="visible"/>
                                      </p:to>
                                    </p:set>
                                    <p:animEffect transition="in" filter="fade">
                                      <p:cBhvr>
                                        <p:cTn id="21" dur="500"/>
                                        <p:tgtEl>
                                          <p:spTgt spid="13312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3128"/>
                                        </p:tgtEl>
                                        <p:attrNameLst>
                                          <p:attrName>style.visibility</p:attrName>
                                        </p:attrNameLst>
                                      </p:cBhvr>
                                      <p:to>
                                        <p:strVal val="visible"/>
                                      </p:to>
                                    </p:set>
                                    <p:animEffect transition="in" filter="fade">
                                      <p:cBhvr>
                                        <p:cTn id="26" dur="500"/>
                                        <p:tgtEl>
                                          <p:spTgt spid="1331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3129"/>
                                        </p:tgtEl>
                                        <p:attrNameLst>
                                          <p:attrName>style.visibility</p:attrName>
                                        </p:attrNameLst>
                                      </p:cBhvr>
                                      <p:to>
                                        <p:strVal val="visible"/>
                                      </p:to>
                                    </p:set>
                                    <p:animEffect transition="in" filter="fade">
                                      <p:cBhvr>
                                        <p:cTn id="31" dur="1000"/>
                                        <p:tgtEl>
                                          <p:spTgt spid="1331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3130"/>
                                        </p:tgtEl>
                                        <p:attrNameLst>
                                          <p:attrName>style.visibility</p:attrName>
                                        </p:attrNameLst>
                                      </p:cBhvr>
                                      <p:to>
                                        <p:strVal val="visible"/>
                                      </p:to>
                                    </p:set>
                                    <p:animEffect transition="in" filter="fade">
                                      <p:cBhvr>
                                        <p:cTn id="36" dur="1000"/>
                                        <p:tgtEl>
                                          <p:spTgt spid="13313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3131"/>
                                        </p:tgtEl>
                                        <p:attrNameLst>
                                          <p:attrName>style.visibility</p:attrName>
                                        </p:attrNameLst>
                                      </p:cBhvr>
                                      <p:to>
                                        <p:strVal val="visible"/>
                                      </p:to>
                                    </p:set>
                                    <p:animEffect transition="in" filter="fade">
                                      <p:cBhvr>
                                        <p:cTn id="41" dur="1000"/>
                                        <p:tgtEl>
                                          <p:spTgt spid="13313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33132"/>
                                        </p:tgtEl>
                                        <p:attrNameLst>
                                          <p:attrName>style.visibility</p:attrName>
                                        </p:attrNameLst>
                                      </p:cBhvr>
                                      <p:to>
                                        <p:strVal val="visible"/>
                                      </p:to>
                                    </p:set>
                                    <p:animEffect transition="in" filter="fade">
                                      <p:cBhvr>
                                        <p:cTn id="46" dur="1000"/>
                                        <p:tgtEl>
                                          <p:spTgt spid="13313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33134"/>
                                        </p:tgtEl>
                                        <p:attrNameLst>
                                          <p:attrName>style.visibility</p:attrName>
                                        </p:attrNameLst>
                                      </p:cBhvr>
                                      <p:to>
                                        <p:strVal val="visible"/>
                                      </p:to>
                                    </p:set>
                                    <p:animEffect transition="in" filter="fade">
                                      <p:cBhvr>
                                        <p:cTn id="51" dur="1000"/>
                                        <p:tgtEl>
                                          <p:spTgt spid="13313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33135"/>
                                        </p:tgtEl>
                                        <p:attrNameLst>
                                          <p:attrName>style.visibility</p:attrName>
                                        </p:attrNameLst>
                                      </p:cBhvr>
                                      <p:to>
                                        <p:strVal val="visible"/>
                                      </p:to>
                                    </p:set>
                                    <p:animEffect transition="in" filter="fade">
                                      <p:cBhvr>
                                        <p:cTn id="56" dur="1000"/>
                                        <p:tgtEl>
                                          <p:spTgt spid="133135"/>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33136"/>
                                        </p:tgtEl>
                                        <p:attrNameLst>
                                          <p:attrName>style.visibility</p:attrName>
                                        </p:attrNameLst>
                                      </p:cBhvr>
                                      <p:to>
                                        <p:strVal val="visible"/>
                                      </p:to>
                                    </p:set>
                                    <p:animEffect transition="in" filter="fade">
                                      <p:cBhvr>
                                        <p:cTn id="61" dur="1000"/>
                                        <p:tgtEl>
                                          <p:spTgt spid="13313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33137"/>
                                        </p:tgtEl>
                                        <p:attrNameLst>
                                          <p:attrName>style.visibility</p:attrName>
                                        </p:attrNameLst>
                                      </p:cBhvr>
                                      <p:to>
                                        <p:strVal val="visible"/>
                                      </p:to>
                                    </p:set>
                                    <p:animEffect transition="in" filter="fade">
                                      <p:cBhvr>
                                        <p:cTn id="66" dur="1000"/>
                                        <p:tgtEl>
                                          <p:spTgt spid="133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p:bldP spid="133125" grpId="0"/>
      <p:bldP spid="133126" grpId="0" animBg="1"/>
      <p:bldP spid="133127" grpId="0"/>
      <p:bldP spid="133128" grpId="0"/>
      <p:bldP spid="133129" grpId="0"/>
      <p:bldP spid="133130" grpId="0"/>
      <p:bldP spid="133131" grpId="0"/>
      <p:bldP spid="133132" grpId="0"/>
      <p:bldP spid="133134" grpId="0"/>
      <p:bldP spid="133135" grpId="0" animBg="1"/>
      <p:bldP spid="133136" grpId="0" animBg="1"/>
      <p:bldP spid="13313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0481" y="355964"/>
            <a:ext cx="10016887" cy="548505"/>
          </a:xfrm>
          <a:prstGeom prst="rect">
            <a:avLst/>
          </a:prstGeom>
          <a:solidFill>
            <a:srgbClr val="FFC000"/>
          </a:solidFill>
          <a:ln w="9525">
            <a:noFill/>
            <a:miter lim="800000"/>
            <a:headEnd/>
            <a:tailEnd/>
          </a:ln>
        </p:spPr>
        <p:txBody>
          <a:bodyPr lIns="104287" tIns="52144" rIns="104287" bIns="52144">
            <a:spAutoFit/>
          </a:bodyPr>
          <a:lstStyle/>
          <a:p>
            <a:pPr>
              <a:lnSpc>
                <a:spcPct val="90000"/>
              </a:lnSpc>
              <a:buFont typeface="Wingdings" pitchFamily="2" charset="2"/>
              <a:buChar char="q"/>
            </a:pPr>
            <a:r>
              <a:rPr lang="en-NZ" sz="3200" b="1" dirty="0">
                <a:solidFill>
                  <a:srgbClr val="003164"/>
                </a:solidFill>
                <a:latin typeface="+mj-lt"/>
              </a:rPr>
              <a:t>  Review leading to conclusions on topic</a:t>
            </a:r>
            <a:endParaRPr lang="en-GB" sz="3200" b="1" dirty="0">
              <a:solidFill>
                <a:srgbClr val="003164"/>
              </a:solidFill>
              <a:latin typeface="+mj-lt"/>
            </a:endParaRPr>
          </a:p>
        </p:txBody>
      </p:sp>
      <p:sp>
        <p:nvSpPr>
          <p:cNvPr id="5123" name="AutoShape 3"/>
          <p:cNvSpPr>
            <a:spLocks noChangeArrowheads="1"/>
          </p:cNvSpPr>
          <p:nvPr/>
        </p:nvSpPr>
        <p:spPr bwMode="auto">
          <a:xfrm>
            <a:off x="630927" y="1636868"/>
            <a:ext cx="6817718" cy="4686516"/>
          </a:xfrm>
          <a:custGeom>
            <a:avLst/>
            <a:gdLst>
              <a:gd name="T0" fmla="*/ 5103416 w 21600"/>
              <a:gd name="T1" fmla="*/ 2124869 h 21600"/>
              <a:gd name="T2" fmla="*/ 2916238 w 21600"/>
              <a:gd name="T3" fmla="*/ 4249737 h 21600"/>
              <a:gd name="T4" fmla="*/ 729059 w 21600"/>
              <a:gd name="T5" fmla="*/ 2124869 h 21600"/>
              <a:gd name="T6" fmla="*/ 291623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28575">
            <a:solidFill>
              <a:srgbClr val="003164"/>
            </a:solidFill>
            <a:miter lim="800000"/>
            <a:headEnd/>
            <a:tailEnd/>
          </a:ln>
        </p:spPr>
        <p:txBody>
          <a:bodyPr wrap="none" lIns="104287" tIns="52144" rIns="104287" bIns="52144" anchor="ctr"/>
          <a:lstStyle/>
          <a:p>
            <a:endParaRPr lang="en-NZ"/>
          </a:p>
        </p:txBody>
      </p:sp>
      <p:sp>
        <p:nvSpPr>
          <p:cNvPr id="133124" name="Text Box 4"/>
          <p:cNvSpPr txBox="1">
            <a:spLocks noChangeArrowheads="1"/>
          </p:cNvSpPr>
          <p:nvPr/>
        </p:nvSpPr>
        <p:spPr bwMode="auto">
          <a:xfrm>
            <a:off x="1219174" y="1636868"/>
            <a:ext cx="5724731" cy="520805"/>
          </a:xfrm>
          <a:prstGeom prst="rect">
            <a:avLst/>
          </a:prstGeom>
          <a:noFill/>
          <a:ln w="9525">
            <a:noFill/>
            <a:miter lim="800000"/>
            <a:headEnd/>
            <a:tailEnd/>
          </a:ln>
        </p:spPr>
        <p:txBody>
          <a:bodyPr lIns="104287" tIns="52144" rIns="104287" bIns="52144">
            <a:spAutoFit/>
          </a:bodyPr>
          <a:lstStyle/>
          <a:p>
            <a:pPr marL="391077" indent="-391077" algn="ctr">
              <a:spcBef>
                <a:spcPct val="50000"/>
              </a:spcBef>
            </a:pPr>
            <a:r>
              <a:rPr lang="en-NZ" sz="2300" b="1" dirty="0">
                <a:solidFill>
                  <a:schemeClr val="tx2"/>
                </a:solidFill>
              </a:rPr>
              <a:t>Previous research on the topic</a:t>
            </a:r>
            <a:r>
              <a:rPr lang="en-NZ" sz="2700" b="1" dirty="0">
                <a:solidFill>
                  <a:schemeClr val="tx2"/>
                </a:solidFill>
              </a:rPr>
              <a:t> </a:t>
            </a:r>
            <a:endParaRPr lang="en-GB" sz="2700" b="1" dirty="0">
              <a:solidFill>
                <a:schemeClr val="tx2"/>
              </a:solidFill>
            </a:endParaRPr>
          </a:p>
        </p:txBody>
      </p:sp>
      <p:sp>
        <p:nvSpPr>
          <p:cNvPr id="133125" name="Text Box 5"/>
          <p:cNvSpPr txBox="1">
            <a:spLocks noChangeArrowheads="1"/>
          </p:cNvSpPr>
          <p:nvPr/>
        </p:nvSpPr>
        <p:spPr bwMode="auto">
          <a:xfrm>
            <a:off x="1640409" y="2193577"/>
            <a:ext cx="2189686" cy="1273318"/>
          </a:xfrm>
          <a:prstGeom prst="rect">
            <a:avLst/>
          </a:prstGeom>
          <a:noFill/>
          <a:ln w="9525">
            <a:noFill/>
            <a:miter lim="800000"/>
            <a:headEnd/>
            <a:tailEnd/>
          </a:ln>
        </p:spPr>
        <p:txBody>
          <a:bodyPr lIns="104287" tIns="52144" rIns="104287" bIns="52144">
            <a:spAutoFit/>
          </a:bodyPr>
          <a:lstStyle/>
          <a:p>
            <a:pPr>
              <a:lnSpc>
                <a:spcPct val="110000"/>
              </a:lnSpc>
              <a:buFontTx/>
              <a:buChar char="•"/>
            </a:pPr>
            <a:r>
              <a:rPr lang="en-NZ" sz="2300" dirty="0">
                <a:solidFill>
                  <a:srgbClr val="003164"/>
                </a:solidFill>
              </a:rPr>
              <a:t>  </a:t>
            </a:r>
            <a:r>
              <a:rPr lang="en-NZ" sz="2300" dirty="0">
                <a:solidFill>
                  <a:schemeClr val="tx2"/>
                </a:solidFill>
              </a:rPr>
              <a:t>Theories</a:t>
            </a:r>
          </a:p>
          <a:p>
            <a:pPr>
              <a:lnSpc>
                <a:spcPct val="110000"/>
              </a:lnSpc>
              <a:buFontTx/>
              <a:buChar char="•"/>
            </a:pPr>
            <a:r>
              <a:rPr lang="en-NZ" sz="2300" dirty="0">
                <a:solidFill>
                  <a:schemeClr val="tx2"/>
                </a:solidFill>
              </a:rPr>
              <a:t>  Studies</a:t>
            </a:r>
          </a:p>
          <a:p>
            <a:pPr>
              <a:lnSpc>
                <a:spcPct val="110000"/>
              </a:lnSpc>
              <a:buFontTx/>
              <a:buChar char="•"/>
            </a:pPr>
            <a:r>
              <a:rPr lang="en-NZ" sz="2300" dirty="0">
                <a:solidFill>
                  <a:schemeClr val="tx2"/>
                </a:solidFill>
              </a:rPr>
              <a:t>  Reviews</a:t>
            </a:r>
            <a:endParaRPr lang="en-GB" sz="2300" dirty="0">
              <a:solidFill>
                <a:schemeClr val="tx2"/>
              </a:solidFill>
            </a:endParaRPr>
          </a:p>
        </p:txBody>
      </p:sp>
      <p:sp>
        <p:nvSpPr>
          <p:cNvPr id="133126" name="AutoShape 6"/>
          <p:cNvSpPr>
            <a:spLocks/>
          </p:cNvSpPr>
          <p:nvPr/>
        </p:nvSpPr>
        <p:spPr bwMode="auto">
          <a:xfrm>
            <a:off x="3367107" y="2352888"/>
            <a:ext cx="254227" cy="954110"/>
          </a:xfrm>
          <a:prstGeom prst="rightBrace">
            <a:avLst>
              <a:gd name="adj1" fmla="val 33151"/>
              <a:gd name="adj2" fmla="val 50000"/>
            </a:avLst>
          </a:prstGeom>
          <a:noFill/>
          <a:ln w="28575">
            <a:solidFill>
              <a:srgbClr val="002060"/>
            </a:solidFill>
            <a:round/>
            <a:headEnd/>
            <a:tailEnd/>
          </a:ln>
        </p:spPr>
        <p:txBody>
          <a:bodyPr wrap="none" lIns="104287" tIns="52144" rIns="104287" bIns="52144" anchor="ctr"/>
          <a:lstStyle/>
          <a:p>
            <a:endParaRPr lang="en-NZ"/>
          </a:p>
        </p:txBody>
      </p:sp>
      <p:sp>
        <p:nvSpPr>
          <p:cNvPr id="133127" name="Text Box 7"/>
          <p:cNvSpPr txBox="1">
            <a:spLocks noChangeArrowheads="1"/>
          </p:cNvSpPr>
          <p:nvPr/>
        </p:nvSpPr>
        <p:spPr bwMode="auto">
          <a:xfrm>
            <a:off x="3661232" y="2113047"/>
            <a:ext cx="3535044" cy="1379501"/>
          </a:xfrm>
          <a:prstGeom prst="rect">
            <a:avLst/>
          </a:prstGeom>
          <a:noFill/>
          <a:ln w="9525">
            <a:noFill/>
            <a:miter lim="800000"/>
            <a:headEnd/>
            <a:tailEnd/>
          </a:ln>
        </p:spPr>
        <p:txBody>
          <a:bodyPr lIns="104287" tIns="52144" rIns="104287" bIns="52144">
            <a:spAutoFit/>
          </a:bodyPr>
          <a:lstStyle/>
          <a:p>
            <a:pPr>
              <a:lnSpc>
                <a:spcPct val="120000"/>
              </a:lnSpc>
              <a:spcBef>
                <a:spcPct val="50000"/>
              </a:spcBef>
            </a:pPr>
            <a:r>
              <a:rPr lang="en-NZ" sz="2300" i="1" dirty="0">
                <a:solidFill>
                  <a:schemeClr val="tx2"/>
                </a:solidFill>
                <a:latin typeface="+mn-lt"/>
              </a:rPr>
              <a:t>What was studied?</a:t>
            </a:r>
          </a:p>
          <a:p>
            <a:pPr>
              <a:lnSpc>
                <a:spcPct val="120000"/>
              </a:lnSpc>
            </a:pPr>
            <a:r>
              <a:rPr lang="en-NZ" sz="2300" i="1" dirty="0">
                <a:solidFill>
                  <a:schemeClr val="tx2"/>
                </a:solidFill>
                <a:latin typeface="+mn-lt"/>
              </a:rPr>
              <a:t>How was it studied?</a:t>
            </a:r>
          </a:p>
          <a:p>
            <a:pPr>
              <a:lnSpc>
                <a:spcPct val="120000"/>
              </a:lnSpc>
            </a:pPr>
            <a:r>
              <a:rPr lang="en-NZ" sz="2300" i="1" dirty="0">
                <a:solidFill>
                  <a:schemeClr val="tx2"/>
                </a:solidFill>
                <a:latin typeface="+mn-lt"/>
              </a:rPr>
              <a:t>Findings?</a:t>
            </a:r>
            <a:endParaRPr lang="en-GB" sz="2300" i="1" dirty="0">
              <a:solidFill>
                <a:schemeClr val="tx2"/>
              </a:solidFill>
              <a:latin typeface="+mn-lt"/>
            </a:endParaRPr>
          </a:p>
        </p:txBody>
      </p:sp>
      <p:sp>
        <p:nvSpPr>
          <p:cNvPr id="133128" name="Text Box 8"/>
          <p:cNvSpPr txBox="1">
            <a:spLocks noChangeArrowheads="1"/>
          </p:cNvSpPr>
          <p:nvPr/>
        </p:nvSpPr>
        <p:spPr bwMode="auto">
          <a:xfrm>
            <a:off x="2061647" y="3702647"/>
            <a:ext cx="3787414" cy="459249"/>
          </a:xfrm>
          <a:prstGeom prst="rect">
            <a:avLst/>
          </a:prstGeom>
          <a:noFill/>
          <a:ln w="9525">
            <a:noFill/>
            <a:miter lim="800000"/>
            <a:headEnd/>
            <a:tailEnd/>
          </a:ln>
        </p:spPr>
        <p:txBody>
          <a:bodyPr lIns="104287" tIns="52144" rIns="104287" bIns="52144">
            <a:spAutoFit/>
          </a:bodyPr>
          <a:lstStyle/>
          <a:p>
            <a:pPr algn="ctr">
              <a:spcBef>
                <a:spcPct val="50000"/>
              </a:spcBef>
            </a:pPr>
            <a:r>
              <a:rPr lang="en-NZ" sz="2300" dirty="0">
                <a:solidFill>
                  <a:srgbClr val="003164"/>
                </a:solidFill>
              </a:rPr>
              <a:t> </a:t>
            </a:r>
            <a:r>
              <a:rPr lang="en-NZ" sz="2300" dirty="0">
                <a:solidFill>
                  <a:schemeClr val="tx2"/>
                </a:solidFill>
              </a:rPr>
              <a:t>Comparison of findings </a:t>
            </a:r>
            <a:endParaRPr lang="en-GB" sz="2300" i="1" dirty="0">
              <a:solidFill>
                <a:schemeClr val="tx2"/>
              </a:solidFill>
            </a:endParaRPr>
          </a:p>
        </p:txBody>
      </p:sp>
      <p:sp>
        <p:nvSpPr>
          <p:cNvPr id="133129" name="Text Box 9"/>
          <p:cNvSpPr txBox="1">
            <a:spLocks noChangeArrowheads="1"/>
          </p:cNvSpPr>
          <p:nvPr/>
        </p:nvSpPr>
        <p:spPr bwMode="auto">
          <a:xfrm>
            <a:off x="2397523" y="4098296"/>
            <a:ext cx="3366179" cy="813193"/>
          </a:xfrm>
          <a:prstGeom prst="rect">
            <a:avLst/>
          </a:prstGeom>
          <a:noFill/>
          <a:ln w="9525">
            <a:noFill/>
            <a:miter lim="800000"/>
            <a:headEnd/>
            <a:tailEnd/>
          </a:ln>
        </p:spPr>
        <p:txBody>
          <a:bodyPr lIns="104287" tIns="52144" rIns="104287" bIns="52144">
            <a:spAutoFit/>
          </a:bodyPr>
          <a:lstStyle/>
          <a:p>
            <a:pPr>
              <a:spcBef>
                <a:spcPct val="50000"/>
              </a:spcBef>
            </a:pPr>
            <a:r>
              <a:rPr lang="en-NZ" sz="2300" i="1" dirty="0">
                <a:solidFill>
                  <a:schemeClr val="tx2"/>
                </a:solidFill>
              </a:rPr>
              <a:t>Areas of  agreement          Areas of disagreement</a:t>
            </a:r>
            <a:endParaRPr lang="en-GB" sz="2300" i="1" dirty="0">
              <a:solidFill>
                <a:schemeClr val="tx2"/>
              </a:solidFill>
            </a:endParaRPr>
          </a:p>
        </p:txBody>
      </p:sp>
      <p:sp>
        <p:nvSpPr>
          <p:cNvPr id="133130" name="Text Box 10"/>
          <p:cNvSpPr txBox="1">
            <a:spLocks noChangeArrowheads="1"/>
          </p:cNvSpPr>
          <p:nvPr/>
        </p:nvSpPr>
        <p:spPr bwMode="auto">
          <a:xfrm>
            <a:off x="2145150" y="5052405"/>
            <a:ext cx="4039786" cy="459249"/>
          </a:xfrm>
          <a:prstGeom prst="rect">
            <a:avLst/>
          </a:prstGeom>
          <a:noFill/>
          <a:ln w="9525">
            <a:noFill/>
            <a:miter lim="800000"/>
            <a:headEnd/>
            <a:tailEnd/>
          </a:ln>
        </p:spPr>
        <p:txBody>
          <a:bodyPr lIns="104287" tIns="52144" rIns="104287" bIns="52144">
            <a:spAutoFit/>
          </a:bodyPr>
          <a:lstStyle/>
          <a:p>
            <a:pPr>
              <a:spcBef>
                <a:spcPct val="50000"/>
              </a:spcBef>
            </a:pPr>
            <a:r>
              <a:rPr lang="en-US" sz="2300" dirty="0">
                <a:solidFill>
                  <a:schemeClr val="tx2"/>
                </a:solidFill>
              </a:rPr>
              <a:t>Contribution of the research</a:t>
            </a:r>
          </a:p>
        </p:txBody>
      </p:sp>
      <p:sp>
        <p:nvSpPr>
          <p:cNvPr id="133131" name="Text Box 11"/>
          <p:cNvSpPr txBox="1">
            <a:spLocks noChangeArrowheads="1"/>
          </p:cNvSpPr>
          <p:nvPr/>
        </p:nvSpPr>
        <p:spPr bwMode="auto">
          <a:xfrm>
            <a:off x="2314019" y="5449806"/>
            <a:ext cx="4039785" cy="459249"/>
          </a:xfrm>
          <a:prstGeom prst="rect">
            <a:avLst/>
          </a:prstGeom>
          <a:noFill/>
          <a:ln w="9525">
            <a:noFill/>
            <a:miter lim="800000"/>
            <a:headEnd/>
            <a:tailEnd/>
          </a:ln>
        </p:spPr>
        <p:txBody>
          <a:bodyPr lIns="104287" tIns="52144" rIns="104287" bIns="52144">
            <a:spAutoFit/>
          </a:bodyPr>
          <a:lstStyle/>
          <a:p>
            <a:pPr>
              <a:spcBef>
                <a:spcPct val="50000"/>
              </a:spcBef>
            </a:pPr>
            <a:r>
              <a:rPr lang="en-US" sz="2300" dirty="0">
                <a:solidFill>
                  <a:schemeClr val="tx2"/>
                </a:solidFill>
              </a:rPr>
              <a:t>Limitations of the research</a:t>
            </a:r>
          </a:p>
        </p:txBody>
      </p:sp>
      <p:sp>
        <p:nvSpPr>
          <p:cNvPr id="133132" name="Text Box 12"/>
          <p:cNvSpPr txBox="1">
            <a:spLocks noChangeArrowheads="1"/>
          </p:cNvSpPr>
          <p:nvPr/>
        </p:nvSpPr>
        <p:spPr bwMode="auto">
          <a:xfrm>
            <a:off x="2397522" y="5845455"/>
            <a:ext cx="3451539" cy="459249"/>
          </a:xfrm>
          <a:prstGeom prst="rect">
            <a:avLst/>
          </a:prstGeom>
          <a:noFill/>
          <a:ln w="9525">
            <a:noFill/>
            <a:miter lim="800000"/>
            <a:headEnd/>
            <a:tailEnd/>
          </a:ln>
        </p:spPr>
        <p:txBody>
          <a:bodyPr lIns="104287" tIns="52144" rIns="104287" bIns="52144">
            <a:spAutoFit/>
          </a:bodyPr>
          <a:lstStyle/>
          <a:p>
            <a:pPr>
              <a:spcBef>
                <a:spcPct val="50000"/>
              </a:spcBef>
            </a:pPr>
            <a:r>
              <a:rPr lang="en-NZ" sz="2300" dirty="0">
                <a:solidFill>
                  <a:schemeClr val="tx2"/>
                </a:solidFill>
              </a:rPr>
              <a:t>Gap(s) in the research</a:t>
            </a:r>
            <a:endParaRPr lang="en-GB" sz="2300" dirty="0">
              <a:solidFill>
                <a:schemeClr val="tx2"/>
              </a:solidFill>
            </a:endParaRPr>
          </a:p>
        </p:txBody>
      </p:sp>
      <p:sp>
        <p:nvSpPr>
          <p:cNvPr id="5133" name="Rectangle 13"/>
          <p:cNvSpPr>
            <a:spLocks noChangeArrowheads="1"/>
          </p:cNvSpPr>
          <p:nvPr/>
        </p:nvSpPr>
        <p:spPr bwMode="auto">
          <a:xfrm>
            <a:off x="2230512" y="6402164"/>
            <a:ext cx="3618550" cy="793048"/>
          </a:xfrm>
          <a:prstGeom prst="rect">
            <a:avLst/>
          </a:prstGeom>
          <a:noFill/>
          <a:ln w="38100">
            <a:solidFill>
              <a:srgbClr val="003164"/>
            </a:solidFill>
            <a:miter lim="800000"/>
            <a:headEnd/>
            <a:tailEnd/>
          </a:ln>
        </p:spPr>
        <p:txBody>
          <a:bodyPr wrap="none" lIns="104287" tIns="52144" rIns="104287" bIns="52144" anchor="ctr"/>
          <a:lstStyle/>
          <a:p>
            <a:endParaRPr lang="en-NZ"/>
          </a:p>
        </p:txBody>
      </p:sp>
      <p:sp>
        <p:nvSpPr>
          <p:cNvPr id="133134" name="Text Box 14"/>
          <p:cNvSpPr txBox="1">
            <a:spLocks noChangeArrowheads="1"/>
          </p:cNvSpPr>
          <p:nvPr/>
        </p:nvSpPr>
        <p:spPr bwMode="auto">
          <a:xfrm>
            <a:off x="2314017" y="6402164"/>
            <a:ext cx="3368034" cy="858484"/>
          </a:xfrm>
          <a:prstGeom prst="rect">
            <a:avLst/>
          </a:prstGeom>
          <a:noFill/>
          <a:ln w="3175">
            <a:noFill/>
            <a:miter lim="800000"/>
            <a:headEnd/>
            <a:tailEnd/>
          </a:ln>
        </p:spPr>
        <p:txBody>
          <a:bodyPr lIns="104287" tIns="52144" rIns="104287" bIns="52144">
            <a:spAutoFit/>
          </a:bodyPr>
          <a:lstStyle/>
          <a:p>
            <a:pPr algn="ctr"/>
            <a:r>
              <a:rPr lang="en-NZ" sz="2400" b="1" dirty="0">
                <a:solidFill>
                  <a:schemeClr val="tx2"/>
                </a:solidFill>
              </a:rPr>
              <a:t>Conclusions</a:t>
            </a:r>
          </a:p>
          <a:p>
            <a:pPr algn="ctr"/>
            <a:r>
              <a:rPr lang="en-NZ" sz="2400" dirty="0">
                <a:solidFill>
                  <a:schemeClr val="tx2"/>
                </a:solidFill>
              </a:rPr>
              <a:t>(Recommendations)</a:t>
            </a:r>
            <a:endParaRPr lang="en-GB" sz="2300" b="1" dirty="0">
              <a:solidFill>
                <a:schemeClr val="tx2"/>
              </a:solidFill>
            </a:endParaRPr>
          </a:p>
        </p:txBody>
      </p:sp>
      <p:sp>
        <p:nvSpPr>
          <p:cNvPr id="133135" name="Text Box 15"/>
          <p:cNvSpPr txBox="1">
            <a:spLocks noChangeArrowheads="1"/>
          </p:cNvSpPr>
          <p:nvPr/>
        </p:nvSpPr>
        <p:spPr bwMode="auto">
          <a:xfrm>
            <a:off x="6931329" y="3015163"/>
            <a:ext cx="3266521" cy="954770"/>
          </a:xfrm>
          <a:prstGeom prst="rect">
            <a:avLst/>
          </a:prstGeom>
          <a:solidFill>
            <a:srgbClr val="FFC000"/>
          </a:solidFill>
          <a:ln w="9525">
            <a:solidFill>
              <a:srgbClr val="F6F1E2"/>
            </a:solidFill>
            <a:prstDash val="sysDash"/>
            <a:miter lim="800000"/>
            <a:headEnd/>
            <a:tailEnd/>
          </a:ln>
        </p:spPr>
        <p:txBody>
          <a:bodyPr wrap="square" lIns="104287" tIns="52144" rIns="104287" bIns="52144">
            <a:spAutoFit/>
          </a:bodyPr>
          <a:lstStyle/>
          <a:p>
            <a:pPr algn="ctr">
              <a:lnSpc>
                <a:spcPct val="120000"/>
              </a:lnSpc>
              <a:spcBef>
                <a:spcPct val="50000"/>
              </a:spcBef>
            </a:pPr>
            <a:r>
              <a:rPr lang="en-NZ" sz="2300" b="1" dirty="0">
                <a:solidFill>
                  <a:schemeClr val="tx2"/>
                </a:solidFill>
              </a:rPr>
              <a:t>Critical overview of research on the topic</a:t>
            </a:r>
            <a:endParaRPr lang="en-GB" sz="2300" b="1" dirty="0">
              <a:solidFill>
                <a:schemeClr val="tx2"/>
              </a:solidFill>
            </a:endParaRPr>
          </a:p>
        </p:txBody>
      </p:sp>
      <p:sp>
        <p:nvSpPr>
          <p:cNvPr id="133136" name="Text Box 16"/>
          <p:cNvSpPr txBox="1">
            <a:spLocks noChangeArrowheads="1"/>
          </p:cNvSpPr>
          <p:nvPr/>
        </p:nvSpPr>
        <p:spPr bwMode="auto">
          <a:xfrm>
            <a:off x="6353803" y="4760055"/>
            <a:ext cx="3913565" cy="1379501"/>
          </a:xfrm>
          <a:prstGeom prst="rect">
            <a:avLst/>
          </a:prstGeom>
          <a:solidFill>
            <a:srgbClr val="FFC000"/>
          </a:solidFill>
          <a:ln w="9525">
            <a:solidFill>
              <a:srgbClr val="F6F1E2"/>
            </a:solidFill>
            <a:prstDash val="sysDash"/>
            <a:miter lim="800000"/>
            <a:headEnd/>
            <a:tailEnd/>
          </a:ln>
        </p:spPr>
        <p:txBody>
          <a:bodyPr wrap="square" lIns="104287" tIns="52144" rIns="104287" bIns="52144">
            <a:spAutoFit/>
          </a:bodyPr>
          <a:lstStyle/>
          <a:p>
            <a:pPr algn="ctr">
              <a:lnSpc>
                <a:spcPct val="120000"/>
              </a:lnSpc>
              <a:spcBef>
                <a:spcPct val="50000"/>
              </a:spcBef>
            </a:pPr>
            <a:r>
              <a:rPr lang="en-NZ" sz="2300" b="1" dirty="0">
                <a:solidFill>
                  <a:schemeClr val="tx2"/>
                </a:solidFill>
              </a:rPr>
              <a:t>Provides reader with informed and supported conclusions on the topic</a:t>
            </a:r>
            <a:endParaRPr lang="en-GB" sz="23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34"/>
                                        </p:tgtEl>
                                        <p:attrNameLst>
                                          <p:attrName>style.visibility</p:attrName>
                                        </p:attrNameLst>
                                      </p:cBhvr>
                                      <p:to>
                                        <p:strVal val="visible"/>
                                      </p:to>
                                    </p:set>
                                    <p:animEffect transition="in" filter="dissolve">
                                      <p:cBhvr>
                                        <p:cTn id="7" dur="500"/>
                                        <p:tgtEl>
                                          <p:spTgt spid="1331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35"/>
                                        </p:tgtEl>
                                        <p:attrNameLst>
                                          <p:attrName>style.visibility</p:attrName>
                                        </p:attrNameLst>
                                      </p:cBhvr>
                                      <p:to>
                                        <p:strVal val="visible"/>
                                      </p:to>
                                    </p:set>
                                    <p:animEffect transition="in" filter="fade">
                                      <p:cBhvr>
                                        <p:cTn id="12" dur="1000"/>
                                        <p:tgtEl>
                                          <p:spTgt spid="1331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36"/>
                                        </p:tgtEl>
                                        <p:attrNameLst>
                                          <p:attrName>style.visibility</p:attrName>
                                        </p:attrNameLst>
                                      </p:cBhvr>
                                      <p:to>
                                        <p:strVal val="visible"/>
                                      </p:to>
                                    </p:set>
                                    <p:animEffect transition="in" filter="fade">
                                      <p:cBhvr>
                                        <p:cTn id="17" dur="1000"/>
                                        <p:tgtEl>
                                          <p:spTgt spid="133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4" grpId="0"/>
      <p:bldP spid="133135" grpId="0" animBg="1"/>
      <p:bldP spid="13313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0481" y="355964"/>
            <a:ext cx="10016887" cy="548505"/>
          </a:xfrm>
          <a:prstGeom prst="rect">
            <a:avLst/>
          </a:prstGeom>
          <a:solidFill>
            <a:srgbClr val="FFC000"/>
          </a:solidFill>
          <a:ln w="9525">
            <a:noFill/>
            <a:miter lim="800000"/>
            <a:headEnd/>
            <a:tailEnd/>
          </a:ln>
        </p:spPr>
        <p:txBody>
          <a:bodyPr lIns="104287" tIns="52144" rIns="104287" bIns="52144">
            <a:spAutoFit/>
          </a:bodyPr>
          <a:lstStyle/>
          <a:p>
            <a:pPr>
              <a:lnSpc>
                <a:spcPct val="90000"/>
              </a:lnSpc>
              <a:buFont typeface="Wingdings" pitchFamily="2" charset="2"/>
              <a:buChar char="q"/>
            </a:pPr>
            <a:r>
              <a:rPr lang="en-NZ" sz="3200" b="1" dirty="0">
                <a:solidFill>
                  <a:srgbClr val="003164"/>
                </a:solidFill>
                <a:latin typeface="+mj-lt"/>
              </a:rPr>
              <a:t>  Review leading to new/adapted theoretical model </a:t>
            </a:r>
            <a:endParaRPr lang="en-GB" sz="3200" b="1" dirty="0">
              <a:solidFill>
                <a:srgbClr val="003164"/>
              </a:solidFill>
              <a:latin typeface="+mj-lt"/>
            </a:endParaRPr>
          </a:p>
        </p:txBody>
      </p:sp>
      <p:sp>
        <p:nvSpPr>
          <p:cNvPr id="5123" name="AutoShape 3"/>
          <p:cNvSpPr>
            <a:spLocks noChangeArrowheads="1"/>
          </p:cNvSpPr>
          <p:nvPr/>
        </p:nvSpPr>
        <p:spPr bwMode="auto">
          <a:xfrm>
            <a:off x="630927" y="1636868"/>
            <a:ext cx="6817718" cy="4686516"/>
          </a:xfrm>
          <a:custGeom>
            <a:avLst/>
            <a:gdLst>
              <a:gd name="T0" fmla="*/ 5103416 w 21600"/>
              <a:gd name="T1" fmla="*/ 2124869 h 21600"/>
              <a:gd name="T2" fmla="*/ 2916238 w 21600"/>
              <a:gd name="T3" fmla="*/ 4249737 h 21600"/>
              <a:gd name="T4" fmla="*/ 729059 w 21600"/>
              <a:gd name="T5" fmla="*/ 2124869 h 21600"/>
              <a:gd name="T6" fmla="*/ 291623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28575">
            <a:solidFill>
              <a:srgbClr val="003164"/>
            </a:solidFill>
            <a:miter lim="800000"/>
            <a:headEnd/>
            <a:tailEnd/>
          </a:ln>
        </p:spPr>
        <p:txBody>
          <a:bodyPr wrap="none" lIns="104287" tIns="52144" rIns="104287" bIns="52144" anchor="ctr"/>
          <a:lstStyle/>
          <a:p>
            <a:endParaRPr lang="en-NZ"/>
          </a:p>
        </p:txBody>
      </p:sp>
      <p:sp>
        <p:nvSpPr>
          <p:cNvPr id="133124" name="Text Box 4"/>
          <p:cNvSpPr txBox="1">
            <a:spLocks noChangeArrowheads="1"/>
          </p:cNvSpPr>
          <p:nvPr/>
        </p:nvSpPr>
        <p:spPr bwMode="auto">
          <a:xfrm>
            <a:off x="1219174" y="1636868"/>
            <a:ext cx="5724731" cy="520805"/>
          </a:xfrm>
          <a:prstGeom prst="rect">
            <a:avLst/>
          </a:prstGeom>
          <a:noFill/>
          <a:ln w="9525">
            <a:noFill/>
            <a:miter lim="800000"/>
            <a:headEnd/>
            <a:tailEnd/>
          </a:ln>
        </p:spPr>
        <p:txBody>
          <a:bodyPr lIns="104287" tIns="52144" rIns="104287" bIns="52144">
            <a:spAutoFit/>
          </a:bodyPr>
          <a:lstStyle/>
          <a:p>
            <a:pPr marL="391077" indent="-391077" algn="ctr">
              <a:spcBef>
                <a:spcPct val="50000"/>
              </a:spcBef>
            </a:pPr>
            <a:r>
              <a:rPr lang="en-NZ" sz="2300" b="1" dirty="0">
                <a:solidFill>
                  <a:schemeClr val="tx2"/>
                </a:solidFill>
              </a:rPr>
              <a:t>Previous research on the topic</a:t>
            </a:r>
            <a:r>
              <a:rPr lang="en-NZ" sz="2700" b="1" dirty="0">
                <a:solidFill>
                  <a:schemeClr val="tx2"/>
                </a:solidFill>
              </a:rPr>
              <a:t> </a:t>
            </a:r>
            <a:endParaRPr lang="en-GB" sz="2700" b="1" dirty="0">
              <a:solidFill>
                <a:schemeClr val="tx2"/>
              </a:solidFill>
            </a:endParaRPr>
          </a:p>
        </p:txBody>
      </p:sp>
      <p:sp>
        <p:nvSpPr>
          <p:cNvPr id="133125" name="Text Box 5"/>
          <p:cNvSpPr txBox="1">
            <a:spLocks noChangeArrowheads="1"/>
          </p:cNvSpPr>
          <p:nvPr/>
        </p:nvSpPr>
        <p:spPr bwMode="auto">
          <a:xfrm>
            <a:off x="1640409" y="2193577"/>
            <a:ext cx="2189686" cy="1273318"/>
          </a:xfrm>
          <a:prstGeom prst="rect">
            <a:avLst/>
          </a:prstGeom>
          <a:noFill/>
          <a:ln w="9525">
            <a:noFill/>
            <a:miter lim="800000"/>
            <a:headEnd/>
            <a:tailEnd/>
          </a:ln>
        </p:spPr>
        <p:txBody>
          <a:bodyPr lIns="104287" tIns="52144" rIns="104287" bIns="52144">
            <a:spAutoFit/>
          </a:bodyPr>
          <a:lstStyle/>
          <a:p>
            <a:pPr>
              <a:lnSpc>
                <a:spcPct val="110000"/>
              </a:lnSpc>
              <a:buFontTx/>
              <a:buChar char="•"/>
            </a:pPr>
            <a:r>
              <a:rPr lang="en-NZ" sz="2300" dirty="0">
                <a:solidFill>
                  <a:schemeClr val="tx2"/>
                </a:solidFill>
              </a:rPr>
              <a:t>  Theories</a:t>
            </a:r>
          </a:p>
          <a:p>
            <a:pPr>
              <a:lnSpc>
                <a:spcPct val="110000"/>
              </a:lnSpc>
              <a:buFontTx/>
              <a:buChar char="•"/>
            </a:pPr>
            <a:r>
              <a:rPr lang="en-NZ" sz="2300" dirty="0">
                <a:solidFill>
                  <a:schemeClr val="tx2"/>
                </a:solidFill>
              </a:rPr>
              <a:t>  Studies</a:t>
            </a:r>
          </a:p>
          <a:p>
            <a:pPr>
              <a:lnSpc>
                <a:spcPct val="110000"/>
              </a:lnSpc>
              <a:buFontTx/>
              <a:buChar char="•"/>
            </a:pPr>
            <a:r>
              <a:rPr lang="en-NZ" sz="2300" dirty="0">
                <a:solidFill>
                  <a:schemeClr val="tx2"/>
                </a:solidFill>
              </a:rPr>
              <a:t>  Reviews</a:t>
            </a:r>
            <a:endParaRPr lang="en-GB" sz="2300" dirty="0">
              <a:solidFill>
                <a:schemeClr val="tx2"/>
              </a:solidFill>
            </a:endParaRPr>
          </a:p>
        </p:txBody>
      </p:sp>
      <p:sp>
        <p:nvSpPr>
          <p:cNvPr id="133126" name="AutoShape 6"/>
          <p:cNvSpPr>
            <a:spLocks/>
          </p:cNvSpPr>
          <p:nvPr/>
        </p:nvSpPr>
        <p:spPr bwMode="auto">
          <a:xfrm>
            <a:off x="3367107" y="2352888"/>
            <a:ext cx="254227" cy="954110"/>
          </a:xfrm>
          <a:prstGeom prst="rightBrace">
            <a:avLst>
              <a:gd name="adj1" fmla="val 33151"/>
              <a:gd name="adj2" fmla="val 50000"/>
            </a:avLst>
          </a:prstGeom>
          <a:noFill/>
          <a:ln w="28575">
            <a:solidFill>
              <a:srgbClr val="002060"/>
            </a:solidFill>
            <a:round/>
            <a:headEnd/>
            <a:tailEnd/>
          </a:ln>
        </p:spPr>
        <p:txBody>
          <a:bodyPr wrap="none" lIns="104287" tIns="52144" rIns="104287" bIns="52144" anchor="ctr"/>
          <a:lstStyle/>
          <a:p>
            <a:endParaRPr lang="en-NZ"/>
          </a:p>
        </p:txBody>
      </p:sp>
      <p:sp>
        <p:nvSpPr>
          <p:cNvPr id="133127" name="Text Box 7"/>
          <p:cNvSpPr txBox="1">
            <a:spLocks noChangeArrowheads="1"/>
          </p:cNvSpPr>
          <p:nvPr/>
        </p:nvSpPr>
        <p:spPr bwMode="auto">
          <a:xfrm>
            <a:off x="3661232" y="2113048"/>
            <a:ext cx="3535044" cy="1379501"/>
          </a:xfrm>
          <a:prstGeom prst="rect">
            <a:avLst/>
          </a:prstGeom>
          <a:noFill/>
          <a:ln w="9525">
            <a:noFill/>
            <a:miter lim="800000"/>
            <a:headEnd/>
            <a:tailEnd/>
          </a:ln>
        </p:spPr>
        <p:txBody>
          <a:bodyPr lIns="104287" tIns="52144" rIns="104287" bIns="52144">
            <a:spAutoFit/>
          </a:bodyPr>
          <a:lstStyle/>
          <a:p>
            <a:pPr>
              <a:lnSpc>
                <a:spcPct val="120000"/>
              </a:lnSpc>
              <a:spcBef>
                <a:spcPct val="50000"/>
              </a:spcBef>
            </a:pPr>
            <a:r>
              <a:rPr lang="en-NZ" sz="2300" i="1" dirty="0">
                <a:solidFill>
                  <a:schemeClr val="tx2"/>
                </a:solidFill>
              </a:rPr>
              <a:t>What was studied?</a:t>
            </a:r>
          </a:p>
          <a:p>
            <a:pPr>
              <a:lnSpc>
                <a:spcPct val="120000"/>
              </a:lnSpc>
            </a:pPr>
            <a:r>
              <a:rPr lang="en-NZ" sz="2300" i="1" dirty="0">
                <a:solidFill>
                  <a:schemeClr val="tx2"/>
                </a:solidFill>
              </a:rPr>
              <a:t>How was it studied?</a:t>
            </a:r>
          </a:p>
          <a:p>
            <a:pPr>
              <a:lnSpc>
                <a:spcPct val="120000"/>
              </a:lnSpc>
            </a:pPr>
            <a:r>
              <a:rPr lang="en-NZ" sz="2300" i="1" dirty="0">
                <a:solidFill>
                  <a:schemeClr val="tx2"/>
                </a:solidFill>
              </a:rPr>
              <a:t>Findings?</a:t>
            </a:r>
            <a:endParaRPr lang="en-GB" sz="2300" i="1" dirty="0">
              <a:solidFill>
                <a:schemeClr val="tx2"/>
              </a:solidFill>
            </a:endParaRPr>
          </a:p>
        </p:txBody>
      </p:sp>
      <p:sp>
        <p:nvSpPr>
          <p:cNvPr id="133128" name="Text Box 8"/>
          <p:cNvSpPr txBox="1">
            <a:spLocks noChangeArrowheads="1"/>
          </p:cNvSpPr>
          <p:nvPr/>
        </p:nvSpPr>
        <p:spPr bwMode="auto">
          <a:xfrm>
            <a:off x="2061647" y="3702647"/>
            <a:ext cx="3787414" cy="459249"/>
          </a:xfrm>
          <a:prstGeom prst="rect">
            <a:avLst/>
          </a:prstGeom>
          <a:noFill/>
          <a:ln w="9525">
            <a:noFill/>
            <a:miter lim="800000"/>
            <a:headEnd/>
            <a:tailEnd/>
          </a:ln>
        </p:spPr>
        <p:txBody>
          <a:bodyPr lIns="104287" tIns="52144" rIns="104287" bIns="52144">
            <a:spAutoFit/>
          </a:bodyPr>
          <a:lstStyle/>
          <a:p>
            <a:pPr algn="ctr">
              <a:spcBef>
                <a:spcPct val="50000"/>
              </a:spcBef>
            </a:pPr>
            <a:r>
              <a:rPr lang="en-NZ" sz="2300" dirty="0">
                <a:solidFill>
                  <a:srgbClr val="003164"/>
                </a:solidFill>
              </a:rPr>
              <a:t> </a:t>
            </a:r>
            <a:r>
              <a:rPr lang="en-NZ" sz="2300" dirty="0">
                <a:solidFill>
                  <a:schemeClr val="tx2"/>
                </a:solidFill>
              </a:rPr>
              <a:t>Comparison of findings </a:t>
            </a:r>
            <a:endParaRPr lang="en-GB" sz="2300" i="1" dirty="0">
              <a:solidFill>
                <a:schemeClr val="tx2"/>
              </a:solidFill>
            </a:endParaRPr>
          </a:p>
        </p:txBody>
      </p:sp>
      <p:sp>
        <p:nvSpPr>
          <p:cNvPr id="133129" name="Text Box 9"/>
          <p:cNvSpPr txBox="1">
            <a:spLocks noChangeArrowheads="1"/>
          </p:cNvSpPr>
          <p:nvPr/>
        </p:nvSpPr>
        <p:spPr bwMode="auto">
          <a:xfrm>
            <a:off x="2397523" y="4098296"/>
            <a:ext cx="3366179" cy="813193"/>
          </a:xfrm>
          <a:prstGeom prst="rect">
            <a:avLst/>
          </a:prstGeom>
          <a:noFill/>
          <a:ln w="9525">
            <a:noFill/>
            <a:miter lim="800000"/>
            <a:headEnd/>
            <a:tailEnd/>
          </a:ln>
        </p:spPr>
        <p:txBody>
          <a:bodyPr lIns="104287" tIns="52144" rIns="104287" bIns="52144">
            <a:spAutoFit/>
          </a:bodyPr>
          <a:lstStyle/>
          <a:p>
            <a:pPr>
              <a:spcBef>
                <a:spcPct val="50000"/>
              </a:spcBef>
            </a:pPr>
            <a:r>
              <a:rPr lang="en-NZ" sz="2300" i="1" dirty="0">
                <a:solidFill>
                  <a:schemeClr val="tx2"/>
                </a:solidFill>
              </a:rPr>
              <a:t>Areas of  agreement          Areas of disagreement</a:t>
            </a:r>
            <a:endParaRPr lang="en-GB" sz="2300" i="1" dirty="0">
              <a:solidFill>
                <a:schemeClr val="tx2"/>
              </a:solidFill>
            </a:endParaRPr>
          </a:p>
        </p:txBody>
      </p:sp>
      <p:sp>
        <p:nvSpPr>
          <p:cNvPr id="133130" name="Text Box 10"/>
          <p:cNvSpPr txBox="1">
            <a:spLocks noChangeArrowheads="1"/>
          </p:cNvSpPr>
          <p:nvPr/>
        </p:nvSpPr>
        <p:spPr bwMode="auto">
          <a:xfrm>
            <a:off x="1953092" y="5059681"/>
            <a:ext cx="4495314" cy="443861"/>
          </a:xfrm>
          <a:prstGeom prst="rect">
            <a:avLst/>
          </a:prstGeom>
          <a:noFill/>
          <a:ln w="9525">
            <a:noFill/>
            <a:miter lim="800000"/>
            <a:headEnd/>
            <a:tailEnd/>
          </a:ln>
        </p:spPr>
        <p:txBody>
          <a:bodyPr wrap="square" lIns="104287" tIns="52144" rIns="104287" bIns="52144">
            <a:spAutoFit/>
          </a:bodyPr>
          <a:lstStyle/>
          <a:p>
            <a:pPr>
              <a:spcBef>
                <a:spcPct val="50000"/>
              </a:spcBef>
            </a:pPr>
            <a:r>
              <a:rPr lang="en-US" sz="2200" dirty="0">
                <a:solidFill>
                  <a:schemeClr val="tx2"/>
                </a:solidFill>
              </a:rPr>
              <a:t>Contribution of previous models </a:t>
            </a:r>
          </a:p>
        </p:txBody>
      </p:sp>
      <p:sp>
        <p:nvSpPr>
          <p:cNvPr id="133131" name="Text Box 11"/>
          <p:cNvSpPr txBox="1">
            <a:spLocks noChangeArrowheads="1"/>
          </p:cNvSpPr>
          <p:nvPr/>
        </p:nvSpPr>
        <p:spPr bwMode="auto">
          <a:xfrm>
            <a:off x="2061647" y="5449806"/>
            <a:ext cx="4254438" cy="443861"/>
          </a:xfrm>
          <a:prstGeom prst="rect">
            <a:avLst/>
          </a:prstGeom>
          <a:noFill/>
          <a:ln w="9525">
            <a:noFill/>
            <a:miter lim="800000"/>
            <a:headEnd/>
            <a:tailEnd/>
          </a:ln>
        </p:spPr>
        <p:txBody>
          <a:bodyPr wrap="square" lIns="104287" tIns="52144" rIns="104287" bIns="52144">
            <a:spAutoFit/>
          </a:bodyPr>
          <a:lstStyle/>
          <a:p>
            <a:pPr>
              <a:spcBef>
                <a:spcPct val="50000"/>
              </a:spcBef>
            </a:pPr>
            <a:r>
              <a:rPr lang="en-US" sz="2200" dirty="0">
                <a:solidFill>
                  <a:schemeClr val="tx2"/>
                </a:solidFill>
              </a:rPr>
              <a:t>Limitations of previous models</a:t>
            </a:r>
          </a:p>
        </p:txBody>
      </p:sp>
      <p:sp>
        <p:nvSpPr>
          <p:cNvPr id="133132" name="Text Box 12"/>
          <p:cNvSpPr txBox="1">
            <a:spLocks noChangeArrowheads="1"/>
          </p:cNvSpPr>
          <p:nvPr/>
        </p:nvSpPr>
        <p:spPr bwMode="auto">
          <a:xfrm>
            <a:off x="3076067" y="5845455"/>
            <a:ext cx="1938686" cy="443861"/>
          </a:xfrm>
          <a:prstGeom prst="rect">
            <a:avLst/>
          </a:prstGeom>
          <a:noFill/>
          <a:ln w="9525">
            <a:noFill/>
            <a:miter lim="800000"/>
            <a:headEnd/>
            <a:tailEnd/>
          </a:ln>
        </p:spPr>
        <p:txBody>
          <a:bodyPr wrap="square" lIns="104287" tIns="52144" rIns="104287" bIns="52144">
            <a:spAutoFit/>
          </a:bodyPr>
          <a:lstStyle/>
          <a:p>
            <a:pPr>
              <a:spcBef>
                <a:spcPct val="50000"/>
              </a:spcBef>
            </a:pPr>
            <a:r>
              <a:rPr lang="en-GB" sz="2200" dirty="0">
                <a:solidFill>
                  <a:schemeClr val="tx2"/>
                </a:solidFill>
              </a:rPr>
              <a:t>Way forward</a:t>
            </a:r>
          </a:p>
        </p:txBody>
      </p:sp>
      <p:sp>
        <p:nvSpPr>
          <p:cNvPr id="5133" name="Rectangle 13"/>
          <p:cNvSpPr>
            <a:spLocks noChangeArrowheads="1"/>
          </p:cNvSpPr>
          <p:nvPr/>
        </p:nvSpPr>
        <p:spPr bwMode="auto">
          <a:xfrm>
            <a:off x="2230512" y="6402164"/>
            <a:ext cx="3618550" cy="793048"/>
          </a:xfrm>
          <a:prstGeom prst="rect">
            <a:avLst/>
          </a:prstGeom>
          <a:noFill/>
          <a:ln w="28575">
            <a:solidFill>
              <a:srgbClr val="003164"/>
            </a:solidFill>
            <a:miter lim="800000"/>
            <a:headEnd/>
            <a:tailEnd/>
          </a:ln>
        </p:spPr>
        <p:txBody>
          <a:bodyPr wrap="none" lIns="104287" tIns="52144" rIns="104287" bIns="52144" anchor="ctr"/>
          <a:lstStyle/>
          <a:p>
            <a:endParaRPr lang="en-NZ"/>
          </a:p>
        </p:txBody>
      </p:sp>
      <p:sp>
        <p:nvSpPr>
          <p:cNvPr id="133134" name="Text Box 14"/>
          <p:cNvSpPr txBox="1">
            <a:spLocks noChangeArrowheads="1"/>
          </p:cNvSpPr>
          <p:nvPr/>
        </p:nvSpPr>
        <p:spPr bwMode="auto">
          <a:xfrm>
            <a:off x="2230513" y="6402164"/>
            <a:ext cx="3618548" cy="782415"/>
          </a:xfrm>
          <a:prstGeom prst="rect">
            <a:avLst/>
          </a:prstGeom>
          <a:noFill/>
          <a:ln w="38100">
            <a:solidFill>
              <a:srgbClr val="003164"/>
            </a:solidFill>
            <a:miter lim="800000"/>
            <a:headEnd/>
            <a:tailEnd/>
          </a:ln>
        </p:spPr>
        <p:txBody>
          <a:bodyPr wrap="square" lIns="104287" tIns="52144" rIns="104287" bIns="52144">
            <a:spAutoFit/>
          </a:bodyPr>
          <a:lstStyle/>
          <a:p>
            <a:pPr algn="ctr">
              <a:spcBef>
                <a:spcPct val="50000"/>
              </a:spcBef>
            </a:pPr>
            <a:r>
              <a:rPr lang="en-GB" sz="2200" b="1" dirty="0">
                <a:solidFill>
                  <a:srgbClr val="002060"/>
                </a:solidFill>
              </a:rPr>
              <a:t>New/adapted model or framework for new model</a:t>
            </a:r>
          </a:p>
        </p:txBody>
      </p:sp>
      <p:sp>
        <p:nvSpPr>
          <p:cNvPr id="133135" name="Text Box 15"/>
          <p:cNvSpPr txBox="1">
            <a:spLocks noChangeArrowheads="1"/>
          </p:cNvSpPr>
          <p:nvPr/>
        </p:nvSpPr>
        <p:spPr bwMode="auto">
          <a:xfrm>
            <a:off x="6943904" y="2712044"/>
            <a:ext cx="3575868" cy="1379501"/>
          </a:xfrm>
          <a:prstGeom prst="rect">
            <a:avLst/>
          </a:prstGeom>
          <a:solidFill>
            <a:srgbClr val="FFC000"/>
          </a:solidFill>
          <a:ln w="9525">
            <a:solidFill>
              <a:srgbClr val="F6F1E2"/>
            </a:solidFill>
            <a:prstDash val="sysDash"/>
            <a:miter lim="800000"/>
            <a:headEnd/>
            <a:tailEnd/>
          </a:ln>
        </p:spPr>
        <p:txBody>
          <a:bodyPr wrap="square" lIns="104287" tIns="52144" rIns="104287" bIns="52144">
            <a:spAutoFit/>
          </a:bodyPr>
          <a:lstStyle/>
          <a:p>
            <a:pPr algn="ctr">
              <a:lnSpc>
                <a:spcPct val="120000"/>
              </a:lnSpc>
              <a:spcBef>
                <a:spcPct val="50000"/>
              </a:spcBef>
            </a:pPr>
            <a:r>
              <a:rPr lang="en-NZ" sz="2300" b="1" dirty="0">
                <a:solidFill>
                  <a:schemeClr val="tx2"/>
                </a:solidFill>
              </a:rPr>
              <a:t>Critical overview of theoretical models and new research on topic</a:t>
            </a:r>
            <a:endParaRPr lang="en-GB" sz="2300" b="1" dirty="0">
              <a:solidFill>
                <a:schemeClr val="tx2"/>
              </a:solidFill>
            </a:endParaRPr>
          </a:p>
        </p:txBody>
      </p:sp>
      <p:sp>
        <p:nvSpPr>
          <p:cNvPr id="133136" name="Text Box 16"/>
          <p:cNvSpPr txBox="1">
            <a:spLocks noChangeArrowheads="1"/>
          </p:cNvSpPr>
          <p:nvPr/>
        </p:nvSpPr>
        <p:spPr bwMode="auto">
          <a:xfrm>
            <a:off x="7070054" y="4576225"/>
            <a:ext cx="3197314" cy="954770"/>
          </a:xfrm>
          <a:prstGeom prst="rect">
            <a:avLst/>
          </a:prstGeom>
          <a:solidFill>
            <a:srgbClr val="FFC000"/>
          </a:solidFill>
          <a:ln w="9525">
            <a:solidFill>
              <a:srgbClr val="F6F1E2"/>
            </a:solidFill>
            <a:prstDash val="sysDash"/>
            <a:miter lim="800000"/>
            <a:headEnd/>
            <a:tailEnd/>
          </a:ln>
        </p:spPr>
        <p:txBody>
          <a:bodyPr wrap="square" lIns="104287" tIns="52144" rIns="104287" bIns="52144">
            <a:spAutoFit/>
          </a:bodyPr>
          <a:lstStyle/>
          <a:p>
            <a:pPr algn="ctr">
              <a:lnSpc>
                <a:spcPct val="120000"/>
              </a:lnSpc>
              <a:spcBef>
                <a:spcPct val="50000"/>
              </a:spcBef>
            </a:pPr>
            <a:r>
              <a:rPr lang="en-NZ" sz="2300" b="1" dirty="0">
                <a:solidFill>
                  <a:schemeClr val="tx2"/>
                </a:solidFill>
              </a:rPr>
              <a:t>Situates and justifies new/adapted model</a:t>
            </a:r>
            <a:endParaRPr lang="en-GB" sz="23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30"/>
                                        </p:tgtEl>
                                        <p:attrNameLst>
                                          <p:attrName>style.visibility</p:attrName>
                                        </p:attrNameLst>
                                      </p:cBhvr>
                                      <p:to>
                                        <p:strVal val="visible"/>
                                      </p:to>
                                    </p:set>
                                    <p:animEffect transition="in" filter="fade">
                                      <p:cBhvr>
                                        <p:cTn id="7" dur="1000"/>
                                        <p:tgtEl>
                                          <p:spTgt spid="1331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31"/>
                                        </p:tgtEl>
                                        <p:attrNameLst>
                                          <p:attrName>style.visibility</p:attrName>
                                        </p:attrNameLst>
                                      </p:cBhvr>
                                      <p:to>
                                        <p:strVal val="visible"/>
                                      </p:to>
                                    </p:set>
                                    <p:animEffect transition="in" filter="fade">
                                      <p:cBhvr>
                                        <p:cTn id="12" dur="1000"/>
                                        <p:tgtEl>
                                          <p:spTgt spid="1331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32"/>
                                        </p:tgtEl>
                                        <p:attrNameLst>
                                          <p:attrName>style.visibility</p:attrName>
                                        </p:attrNameLst>
                                      </p:cBhvr>
                                      <p:to>
                                        <p:strVal val="visible"/>
                                      </p:to>
                                    </p:set>
                                    <p:animEffect transition="in" filter="fade">
                                      <p:cBhvr>
                                        <p:cTn id="17" dur="1000"/>
                                        <p:tgtEl>
                                          <p:spTgt spid="1331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34"/>
                                        </p:tgtEl>
                                        <p:attrNameLst>
                                          <p:attrName>style.visibility</p:attrName>
                                        </p:attrNameLst>
                                      </p:cBhvr>
                                      <p:to>
                                        <p:strVal val="visible"/>
                                      </p:to>
                                    </p:set>
                                    <p:animEffect transition="in" filter="fade">
                                      <p:cBhvr>
                                        <p:cTn id="22" dur="1000"/>
                                        <p:tgtEl>
                                          <p:spTgt spid="1331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35"/>
                                        </p:tgtEl>
                                        <p:attrNameLst>
                                          <p:attrName>style.visibility</p:attrName>
                                        </p:attrNameLst>
                                      </p:cBhvr>
                                      <p:to>
                                        <p:strVal val="visible"/>
                                      </p:to>
                                    </p:set>
                                    <p:animEffect transition="in" filter="fade">
                                      <p:cBhvr>
                                        <p:cTn id="27" dur="1000"/>
                                        <p:tgtEl>
                                          <p:spTgt spid="13313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3136"/>
                                        </p:tgtEl>
                                        <p:attrNameLst>
                                          <p:attrName>style.visibility</p:attrName>
                                        </p:attrNameLst>
                                      </p:cBhvr>
                                      <p:to>
                                        <p:strVal val="visible"/>
                                      </p:to>
                                    </p:set>
                                    <p:animEffect transition="in" filter="fade">
                                      <p:cBhvr>
                                        <p:cTn id="32" dur="1000"/>
                                        <p:tgtEl>
                                          <p:spTgt spid="133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0" grpId="0"/>
      <p:bldP spid="133131" grpId="0"/>
      <p:bldP spid="133132" grpId="0"/>
      <p:bldP spid="133134" grpId="0" animBg="1"/>
      <p:bldP spid="133135" grpId="0" animBg="1"/>
      <p:bldP spid="13313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90310" y="253033"/>
            <a:ext cx="9619774" cy="1509069"/>
          </a:xfrm>
          <a:noFill/>
        </p:spPr>
        <p:txBody>
          <a:bodyPr/>
          <a:lstStyle/>
          <a:p>
            <a:pPr eaLnBrk="1" hangingPunct="1"/>
            <a:r>
              <a:rPr lang="en-NZ" b="1" dirty="0">
                <a:solidFill>
                  <a:schemeClr val="tx2"/>
                </a:solidFill>
                <a:latin typeface="+mj-lt"/>
              </a:rPr>
              <a:t>How is a literature review organised?</a:t>
            </a:r>
          </a:p>
        </p:txBody>
      </p:sp>
      <p:sp>
        <p:nvSpPr>
          <p:cNvPr id="174083" name="Rectangle 3"/>
          <p:cNvSpPr>
            <a:spLocks noGrp="1" noChangeArrowheads="1"/>
          </p:cNvSpPr>
          <p:nvPr>
            <p:ph type="body" idx="1"/>
          </p:nvPr>
        </p:nvSpPr>
        <p:spPr>
          <a:xfrm>
            <a:off x="1167855" y="2053233"/>
            <a:ext cx="8820979" cy="3889966"/>
          </a:xfrm>
        </p:spPr>
        <p:txBody>
          <a:bodyPr/>
          <a:lstStyle/>
          <a:p>
            <a:pPr eaLnBrk="1" hangingPunct="1"/>
            <a:r>
              <a:rPr lang="en-NZ" sz="3100" dirty="0">
                <a:solidFill>
                  <a:schemeClr val="tx2"/>
                </a:solidFill>
                <a:latin typeface="+mn-lt"/>
              </a:rPr>
              <a:t>by key themes or findings</a:t>
            </a:r>
          </a:p>
          <a:p>
            <a:pPr eaLnBrk="1" hangingPunct="1">
              <a:spcBef>
                <a:spcPct val="50000"/>
              </a:spcBef>
            </a:pPr>
            <a:r>
              <a:rPr lang="en-NZ" sz="3100" dirty="0">
                <a:solidFill>
                  <a:schemeClr val="tx2"/>
                </a:solidFill>
                <a:latin typeface="+mn-lt"/>
              </a:rPr>
              <a:t>arranged in headings and sub-headings</a:t>
            </a:r>
          </a:p>
          <a:p>
            <a:pPr eaLnBrk="1" hangingPunct="1">
              <a:spcBef>
                <a:spcPct val="50000"/>
              </a:spcBef>
            </a:pPr>
            <a:r>
              <a:rPr lang="en-NZ" sz="3100" dirty="0">
                <a:solidFill>
                  <a:schemeClr val="tx2"/>
                </a:solidFill>
                <a:latin typeface="+mn-lt"/>
              </a:rPr>
              <a:t>as an </a:t>
            </a:r>
            <a:r>
              <a:rPr lang="en-NZ" sz="3100" b="1" dirty="0">
                <a:solidFill>
                  <a:schemeClr val="tx2"/>
                </a:solidFill>
                <a:latin typeface="+mn-lt"/>
              </a:rPr>
              <a:t>argument</a:t>
            </a:r>
            <a:r>
              <a:rPr lang="en-NZ" sz="3100" dirty="0">
                <a:solidFill>
                  <a:schemeClr val="tx2"/>
                </a:solidFill>
                <a:latin typeface="+mn-lt"/>
              </a:rPr>
              <a:t> that </a:t>
            </a:r>
            <a:r>
              <a:rPr lang="en-NZ" sz="3100" i="1" dirty="0">
                <a:solidFill>
                  <a:schemeClr val="tx2"/>
                </a:solidFill>
                <a:latin typeface="+mn-lt"/>
              </a:rPr>
              <a:t>flows</a:t>
            </a:r>
          </a:p>
          <a:p>
            <a:pPr eaLnBrk="1" hangingPunct="1">
              <a:spcBef>
                <a:spcPct val="30000"/>
              </a:spcBef>
              <a:buFontTx/>
              <a:buNone/>
            </a:pPr>
            <a:r>
              <a:rPr lang="en-NZ" sz="3100" i="1" dirty="0">
                <a:solidFill>
                  <a:schemeClr val="tx2"/>
                </a:solidFill>
                <a:latin typeface="+mn-lt"/>
              </a:rPr>
              <a:t>      - </a:t>
            </a:r>
            <a:r>
              <a:rPr lang="en-NZ" sz="3100" dirty="0">
                <a:solidFill>
                  <a:schemeClr val="tx2"/>
                </a:solidFill>
                <a:latin typeface="+mn-lt"/>
              </a:rPr>
              <a:t>information from various sources is </a:t>
            </a:r>
            <a:r>
              <a:rPr lang="en-NZ" sz="3100" i="1" dirty="0">
                <a:solidFill>
                  <a:schemeClr val="tx2"/>
                </a:solidFill>
                <a:latin typeface="+mn-lt"/>
              </a:rPr>
              <a:t>synthesised</a:t>
            </a:r>
            <a:r>
              <a:rPr lang="en-NZ" sz="3100" dirty="0">
                <a:solidFill>
                  <a:schemeClr val="tx2"/>
                </a:solidFill>
                <a:latin typeface="+mn-lt"/>
              </a:rPr>
              <a:t>   </a:t>
            </a:r>
          </a:p>
          <a:p>
            <a:pPr eaLnBrk="1" hangingPunct="1">
              <a:spcBef>
                <a:spcPts val="0"/>
              </a:spcBef>
              <a:buFontTx/>
              <a:buNone/>
            </a:pPr>
            <a:r>
              <a:rPr lang="en-NZ" sz="3100" dirty="0">
                <a:solidFill>
                  <a:schemeClr val="tx2"/>
                </a:solidFill>
                <a:latin typeface="+mn-lt"/>
              </a:rPr>
              <a:t>        to form a coherent argument</a:t>
            </a:r>
            <a:r>
              <a:rPr lang="en-NZ" i="1" dirty="0">
                <a:solidFill>
                  <a:schemeClr val="tx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Effect transition="in" filter="fade">
                                      <p:cBhvr>
                                        <p:cTn id="7" dur="1000"/>
                                        <p:tgtEl>
                                          <p:spTgt spid="17408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4083">
                                            <p:txEl>
                                              <p:pRg st="1" end="1"/>
                                            </p:txEl>
                                          </p:spTgt>
                                        </p:tgtEl>
                                        <p:attrNameLst>
                                          <p:attrName>style.visibility</p:attrName>
                                        </p:attrNameLst>
                                      </p:cBhvr>
                                      <p:to>
                                        <p:strVal val="visible"/>
                                      </p:to>
                                    </p:set>
                                    <p:animEffect transition="in" filter="fade">
                                      <p:cBhvr>
                                        <p:cTn id="10" dur="1000"/>
                                        <p:tgtEl>
                                          <p:spTgt spid="17408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4083">
                                            <p:txEl>
                                              <p:pRg st="2" end="2"/>
                                            </p:txEl>
                                          </p:spTgt>
                                        </p:tgtEl>
                                        <p:attrNameLst>
                                          <p:attrName>style.visibility</p:attrName>
                                        </p:attrNameLst>
                                      </p:cBhvr>
                                      <p:to>
                                        <p:strVal val="visible"/>
                                      </p:to>
                                    </p:set>
                                    <p:animEffect transition="in" filter="fade">
                                      <p:cBhvr>
                                        <p:cTn id="13" dur="1000"/>
                                        <p:tgtEl>
                                          <p:spTgt spid="17408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4083">
                                            <p:txEl>
                                              <p:pRg st="3" end="3"/>
                                            </p:txEl>
                                          </p:spTgt>
                                        </p:tgtEl>
                                        <p:attrNameLst>
                                          <p:attrName>style.visibility</p:attrName>
                                        </p:attrNameLst>
                                      </p:cBhvr>
                                      <p:to>
                                        <p:strVal val="visible"/>
                                      </p:to>
                                    </p:set>
                                    <p:animEffect transition="in" filter="fade">
                                      <p:cBhvr>
                                        <p:cTn id="16" dur="1000"/>
                                        <p:tgtEl>
                                          <p:spTgt spid="17408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4083">
                                            <p:txEl>
                                              <p:pRg st="4" end="4"/>
                                            </p:txEl>
                                          </p:spTgt>
                                        </p:tgtEl>
                                        <p:attrNameLst>
                                          <p:attrName>style.visibility</p:attrName>
                                        </p:attrNameLst>
                                      </p:cBhvr>
                                      <p:to>
                                        <p:strVal val="visible"/>
                                      </p:to>
                                    </p:set>
                                    <p:animEffect transition="in" filter="fade">
                                      <p:cBhvr>
                                        <p:cTn id="19" dur="1000"/>
                                        <p:tgtEl>
                                          <p:spTgt spid="174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iterature Reviews: An Introduction&amp;quot;&quot;/&gt;&lt;property id=&quot;20307&quot; value=&quot;264&quot;/&gt;&lt;/object&gt;&lt;object type=&quot;3&quot; unique_id=&quot;10005&quot;&gt;&lt;property id=&quot;20148&quot; value=&quot;5&quot;/&gt;&lt;property id=&quot;20300&quot; value=&quot;Slide 2&quot;/&gt;&lt;property id=&quot;20307&quot; value=&quot;265&quot;/&gt;&lt;/object&gt;&lt;object type=&quot;3&quot; unique_id=&quot;10006&quot;&gt;&lt;property id=&quot;20148&quot; value=&quot;5&quot;/&gt;&lt;property id=&quot;20300&quot; value=&quot;Slide 3&quot;/&gt;&lt;property id=&quot;20307&quot; value=&quot;302&quot;/&gt;&lt;/object&gt;&lt;object type=&quot;3&quot; unique_id=&quot;10007&quot;&gt;&lt;property id=&quot;20148&quot; value=&quot;5&quot;/&gt;&lt;property id=&quot;20300&quot; value=&quot;Slide 6&quot;/&gt;&lt;property id=&quot;20307&quot; value=&quot;308&quot;/&gt;&lt;/object&gt;&lt;object type=&quot;3&quot; unique_id=&quot;10008&quot;&gt;&lt;property id=&quot;20148&quot; value=&quot;5&quot;/&gt;&lt;property id=&quot;20300&quot; value=&quot;Slide 7&quot;/&gt;&lt;property id=&quot;20307&quot; value=&quot;309&quot;/&gt;&lt;/object&gt;&lt;object type=&quot;3&quot; unique_id=&quot;10009&quot;&gt;&lt;property id=&quot;20148&quot; value=&quot;5&quot;/&gt;&lt;property id=&quot;20300&quot; value=&quot;Slide 8&quot;/&gt;&lt;property id=&quot;20307&quot; value=&quot;307&quot;/&gt;&lt;/object&gt;&lt;object type=&quot;3&quot; unique_id=&quot;10010&quot;&gt;&lt;property id=&quot;20148&quot; value=&quot;5&quot;/&gt;&lt;property id=&quot;20300&quot; value=&quot;Slide 9 - &amp;quot;How is a literature review organised?&amp;quot;&quot;/&gt;&lt;property id=&quot;20307&quot; value=&quot;310&quot;/&gt;&lt;/object&gt;&lt;object type=&quot;3&quot; unique_id=&quot;10012&quot;&gt;&lt;property id=&quot;20148&quot; value=&quot;5&quot;/&gt;&lt;property id=&quot;20300&quot; value=&quot;Slide 11&quot;/&gt;&lt;property id=&quot;20307&quot; value=&quot;312&quot;/&gt;&lt;/object&gt;&lt;object type=&quot;3&quot; unique_id=&quot;10013&quot;&gt;&lt;property id=&quot;20148&quot; value=&quot;5&quot;/&gt;&lt;property id=&quot;20300&quot; value=&quot;Slide 12&quot;/&gt;&lt;property id=&quot;20307&quot; value=&quot;313&quot;/&gt;&lt;/object&gt;&lt;object type=&quot;3&quot; unique_id=&quot;10014&quot;&gt;&lt;property id=&quot;20148&quot; value=&quot;5&quot;/&gt;&lt;property id=&quot;20300&quot; value=&quot;Slide 13&quot;/&gt;&lt;property id=&quot;20307&quot; value=&quot;350&quot;/&gt;&lt;/object&gt;&lt;object type=&quot;3&quot; unique_id=&quot;10016&quot;&gt;&lt;property id=&quot;20148&quot; value=&quot;5&quot;/&gt;&lt;property id=&quot;20300&quot; value=&quot;Slide 14&quot;/&gt;&lt;property id=&quot;20307&quot; value=&quot;315&quot;/&gt;&lt;/object&gt;&lt;object type=&quot;3&quot; unique_id=&quot;10020&quot;&gt;&lt;property id=&quot;20148&quot; value=&quot;5&quot;/&gt;&lt;property id=&quot;20300&quot; value=&quot;Slide 15 - &amp;quot;Existing knowledge on your topic:     What do you include?&amp;quot;&quot;/&gt;&lt;property id=&quot;20307&quot; value=&quot;319&quot;/&gt;&lt;/object&gt;&lt;object type=&quot;3&quot; unique_id=&quot;10021&quot;&gt;&lt;property id=&quot;20148&quot; value=&quot;5&quot;/&gt;&lt;property id=&quot;20300&quot; value=&quot;Slide 16&quot;/&gt;&lt;property id=&quot;20307&quot; value=&quot;320&quot;/&gt;&lt;/object&gt;&lt;object type=&quot;3&quot; unique_id=&quot;10022&quot;&gt;&lt;property id=&quot;20148&quot; value=&quot;5&quot;/&gt;&lt;property id=&quot;20300&quot; value=&quot;Slide 17 - &amp;quot;Origins and definitions of the topic&amp;quot;&quot;/&gt;&lt;property id=&quot;20307&quot; value=&quot;321&quot;/&gt;&lt;/object&gt;&lt;object type=&quot;3&quot; unique_id=&quot;10023&quot;&gt;&lt;property id=&quot;20148&quot; value=&quot;5&quot;/&gt;&lt;property id=&quot;20300&quot; value=&quot;Slide 18&quot;/&gt;&lt;property id=&quot;20307&quot; value=&quot;322&quot;/&gt;&lt;/object&gt;&lt;object type=&quot;3&quot; unique_id=&quot;10024&quot;&gt;&lt;property id=&quot;20148&quot; value=&quot;5&quot;/&gt;&lt;property id=&quot;20300&quot; value=&quot;Slide 19&quot;/&gt;&lt;property id=&quot;20307&quot; value=&quot;323&quot;/&gt;&lt;/object&gt;&lt;object type=&quot;3&quot; unique_id=&quot;10025&quot;&gt;&lt;property id=&quot;20148&quot; value=&quot;5&quot;/&gt;&lt;property id=&quot;20300&quot; value=&quot;Slide 20&quot;/&gt;&lt;property id=&quot;20307&quot; value=&quot;324&quot;/&gt;&lt;/object&gt;&lt;object type=&quot;3&quot; unique_id=&quot;10026&quot;&gt;&lt;property id=&quot;20148&quot; value=&quot;5&quot;/&gt;&lt;property id=&quot;20300&quot; value=&quot;Slide 21&quot;/&gt;&lt;property id=&quot;20307&quot; value=&quot;325&quot;/&gt;&lt;/object&gt;&lt;object type=&quot;3&quot; unique_id=&quot;10029&quot;&gt;&lt;property id=&quot;20148&quot; value=&quot;5&quot;/&gt;&lt;property id=&quot;20300&quot; value=&quot;Slide 23&quot;/&gt;&lt;property id=&quot;20307&quot; value=&quot;328&quot;/&gt;&lt;/object&gt;&lt;object type=&quot;3&quot; unique_id=&quot;10037&quot;&gt;&lt;property id=&quot;20148&quot; value=&quot;5&quot;/&gt;&lt;property id=&quot;20300&quot; value=&quot;Slide 25 - &amp;quot;Deciding which literature is most pertinent to your review&amp;quot;&quot;/&gt;&lt;property id=&quot;20307&quot; value=&quot;336&quot;/&gt;&lt;/object&gt;&lt;object type=&quot;3&quot; unique_id=&quot;10038&quot;&gt;&lt;property id=&quot;20148&quot; value=&quot;5&quot;/&gt;&lt;property id=&quot;20300&quot; value=&quot;Slide 26 - &amp;quot;Prioritise material type&amp;quot;&quot;/&gt;&lt;property id=&quot;20307&quot; value=&quot;337&quot;/&gt;&lt;/object&gt;&lt;object type=&quot;3&quot; unique_id=&quot;10039&quot;&gt;&lt;property id=&quot;20148&quot; value=&quot;5&quot;/&gt;&lt;property id=&quot;20300&quot; value=&quot;Slide 27 - &amp;quot;Presenting information and analysis&amp;quot;&quot;/&gt;&lt;property id=&quot;20307&quot; value=&quot;338&quot;/&gt;&lt;/object&gt;&lt;object type=&quot;3&quot; unique_id=&quot;10040&quot;&gt;&lt;property id=&quot;20148&quot; value=&quot;5&quot;/&gt;&lt;property id=&quot;20300&quot; value=&quot;Slide 28 - &amp;quot;Help with literature review&amp;quot;&quot;/&gt;&lt;property id=&quot;20307&quot; value=&quot;339&quot;/&gt;&lt;/object&gt;&lt;object type=&quot;3&quot; unique_id=&quot;10042&quot;&gt;&lt;property id=&quot;20148&quot; value=&quot;5&quot;/&gt;&lt;property id=&quot;20300&quot; value=&quot;Slide 29&quot;/&gt;&lt;property id=&quot;20307&quot; value=&quot;341&quot;/&gt;&lt;/object&gt;&lt;object type=&quot;3&quot; unique_id=&quot;10043&quot;&gt;&lt;property id=&quot;20148&quot; value=&quot;5&quot;/&gt;&lt;property id=&quot;20300&quot; value=&quot;Slide 30&quot;/&gt;&lt;property id=&quot;20307&quot; value=&quot;342&quot;/&gt;&lt;/object&gt;&lt;object type=&quot;3&quot; unique_id=&quot;10734&quot;&gt;&lt;property id=&quot;20148&quot; value=&quot;5&quot;/&gt;&lt;property id=&quot;20300&quot; value=&quot;Slide 24&quot;/&gt;&lt;property id=&quot;20307&quot; value=&quot;355&quot;/&gt;&lt;/object&gt;&lt;object type=&quot;3&quot; unique_id=&quot;11216&quot;&gt;&lt;property id=&quot;20148&quot; value=&quot;5&quot;/&gt;&lt;property id=&quot;20300&quot; value=&quot;Slide 10&quot;/&gt;&lt;property id=&quot;20307&quot; value=&quot;358&quot;/&gt;&lt;/object&gt;&lt;object type=&quot;3&quot; unique_id=&quot;11472&quot;&gt;&lt;property id=&quot;20148&quot; value=&quot;5&quot;/&gt;&lt;property id=&quot;20300&quot; value=&quot;Slide 4&quot;/&gt;&lt;property id=&quot;20307&quot; value=&quot;361&quot;/&gt;&lt;/object&gt;&lt;object type=&quot;3&quot; unique_id=&quot;12005&quot;&gt;&lt;property id=&quot;20148&quot; value=&quot;5&quot;/&gt;&lt;property id=&quot;20300&quot; value=&quot;Slide 22&quot;/&gt;&lt;property id=&quot;20307&quot; value=&quot;362&quot;/&gt;&lt;/object&gt;&lt;object type=&quot;3&quot; unique_id=&quot;12632&quot;&gt;&lt;property id=&quot;20148&quot; value=&quot;5&quot;/&gt;&lt;property id=&quot;20300&quot; value=&quot;Slide 5&quot;/&gt;&lt;property id=&quot;20307&quot; value=&quot;36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07AA112A82F64F9B26E027F0CF1D98" ma:contentTypeVersion="13" ma:contentTypeDescription="Create a new document." ma:contentTypeScope="" ma:versionID="c57c3b3b70b8b212e65dd0dacabbb241">
  <xsd:schema xmlns:xsd="http://www.w3.org/2001/XMLSchema" xmlns:xs="http://www.w3.org/2001/XMLSchema" xmlns:p="http://schemas.microsoft.com/office/2006/metadata/properties" xmlns:ns2="7f35d26a-4140-43ec-9fda-33ed6b790edf" xmlns:ns3="dc379fb1-e443-490d-83c3-5a162dd70eeb" targetNamespace="http://schemas.microsoft.com/office/2006/metadata/properties" ma:root="true" ma:fieldsID="c9f49293fb9ec35fd4f816d13f41b25a" ns2:_="" ns3:_="">
    <xsd:import namespace="7f35d26a-4140-43ec-9fda-33ed6b790edf"/>
    <xsd:import namespace="dc379fb1-e443-490d-83c3-5a162dd70e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Location" minOccurs="0"/>
                <xsd:element ref="ns2:MediaServiceOCR" minOccurs="0"/>
                <xsd:element ref="ns2:Comment"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5d26a-4140-43ec-9fda-33ed6b790ed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Comment" ma:index="16" nillable="true" ma:displayName="Comment" ma:description="Hey it's cool seeing the feedback. I got sore eyes from reading the columns with written feedback though - any chance these can be reformatted easily, or is it a manual job?" ma:format="Dropdown" ma:internalName="Comment">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c379fb1-e443-490d-83c3-5a162dd70ee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ent xmlns="7f35d26a-4140-43ec-9fda-33ed6b790edf" xsi:nil="true"/>
  </documentManagement>
</p:properties>
</file>

<file path=customXml/itemProps1.xml><?xml version="1.0" encoding="utf-8"?>
<ds:datastoreItem xmlns:ds="http://schemas.openxmlformats.org/officeDocument/2006/customXml" ds:itemID="{AD03FC16-D7E5-4DF1-A664-A14E8D48FB75}"/>
</file>

<file path=customXml/itemProps2.xml><?xml version="1.0" encoding="utf-8"?>
<ds:datastoreItem xmlns:ds="http://schemas.openxmlformats.org/officeDocument/2006/customXml" ds:itemID="{BBAFBEB6-A144-455C-8F2B-F5937535483A}"/>
</file>

<file path=customXml/itemProps3.xml><?xml version="1.0" encoding="utf-8"?>
<ds:datastoreItem xmlns:ds="http://schemas.openxmlformats.org/officeDocument/2006/customXml" ds:itemID="{1F49DF49-20FE-40C7-8618-4075A3065148}"/>
</file>

<file path=docProps/app.xml><?xml version="1.0" encoding="utf-8"?>
<Properties xmlns="http://schemas.openxmlformats.org/officeDocument/2006/extended-properties" xmlns:vt="http://schemas.openxmlformats.org/officeDocument/2006/docPropsVTypes">
  <Template/>
  <TotalTime>5726</TotalTime>
  <Words>2785</Words>
  <Application>Microsoft Office PowerPoint</Application>
  <PresentationFormat>Custom</PresentationFormat>
  <Paragraphs>313</Paragraphs>
  <Slides>30</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 Univers 57 Condensed</vt:lpstr>
      <vt:lpstr>Calibri</vt:lpstr>
      <vt:lpstr>Times New Roman</vt:lpstr>
      <vt:lpstr>Wingdings</vt:lpstr>
      <vt:lpstr>Office Theme</vt:lpstr>
      <vt:lpstr>1_Office Theme</vt:lpstr>
      <vt:lpstr>Literature Reviews: An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is a literature review organised?</vt:lpstr>
      <vt:lpstr>PowerPoint Presentation</vt:lpstr>
      <vt:lpstr>PowerPoint Presentation</vt:lpstr>
      <vt:lpstr>PowerPoint Presentation</vt:lpstr>
      <vt:lpstr>PowerPoint Presentation</vt:lpstr>
      <vt:lpstr>PowerPoint Presentation</vt:lpstr>
      <vt:lpstr>Existing knowledge on your topic:     What do you include?</vt:lpstr>
      <vt:lpstr>PowerPoint Presentation</vt:lpstr>
      <vt:lpstr>Origins and definitions of the topic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Deciding which literature is most pertinent to your review</vt:lpstr>
      <vt:lpstr>Prioritise material type</vt:lpstr>
      <vt:lpstr>Presenting information and analysis</vt:lpstr>
      <vt:lpstr>Help with literature review</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Wiltshire</dc:creator>
  <cp:lastModifiedBy>Tanner, Julia</cp:lastModifiedBy>
  <cp:revision>392</cp:revision>
  <cp:lastPrinted>2016-03-15T00:47:36Z</cp:lastPrinted>
  <dcterms:created xsi:type="dcterms:W3CDTF">2009-08-09T22:21:58Z</dcterms:created>
  <dcterms:modified xsi:type="dcterms:W3CDTF">2020-02-03T22:34:28Z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0x0101008C07AA112A82F64F9B26E027F0CF1D98</vt:lpwstr>
  </property>
</Properties>
</file>