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4" r:id="rId35"/>
    <p:sldId id="291" r:id="rId36"/>
    <p:sldId id="292" r:id="rId37"/>
    <p:sldId id="293" r:id="rId38"/>
  </p:sldIdLst>
  <p:sldSz cx="9144000" cy="6858000" type="screen4x3"/>
  <p:notesSz cx="9144000" cy="68580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43733" y="1978279"/>
            <a:ext cx="4256532" cy="1367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12543" y="4369384"/>
            <a:ext cx="5518912" cy="941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FFC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FFC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FFC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03859" y="1190231"/>
            <a:ext cx="7940802" cy="4488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8650" y="1201927"/>
            <a:ext cx="7893278" cy="4017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09925" y="1784730"/>
            <a:ext cx="272414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FFC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165224"/>
            <a:ext cx="7571105" cy="2614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b="1" i="1" u="none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wll.massey.ac.nz/assignment-types/literature-review.php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362200" y="2514600"/>
            <a:ext cx="5023867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14425" marR="5080" indent="-110236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Writing </a:t>
            </a:r>
            <a:r>
              <a:rPr dirty="0"/>
              <a:t>a </a:t>
            </a:r>
            <a:r>
              <a:rPr spc="-20" dirty="0"/>
              <a:t>research  </a:t>
            </a:r>
            <a:r>
              <a:rPr spc="-10" dirty="0"/>
              <a:t>proposal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31063" y="1065021"/>
            <a:ext cx="24631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The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problem</a:t>
            </a:r>
            <a:endParaRPr sz="3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63421" y="2095880"/>
            <a:ext cx="6498590" cy="3851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SzPct val="60416"/>
              <a:buAutoNum type="arabicPeriod"/>
              <a:tabLst>
                <a:tab pos="469265" algn="l"/>
                <a:tab pos="469900" algn="l"/>
              </a:tabLst>
            </a:pP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Rationale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or</a:t>
            </a:r>
            <a:r>
              <a:rPr sz="2400" spc="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significance</a:t>
            </a:r>
            <a:endParaRPr sz="24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2375"/>
              </a:spcBef>
              <a:buSzPct val="60416"/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Statement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problem</a:t>
            </a:r>
            <a:endParaRPr sz="24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2380"/>
              </a:spcBef>
              <a:buSzPct val="60416"/>
              <a:buAutoNum type="arabicPeriod"/>
              <a:tabLst>
                <a:tab pos="469265" algn="l"/>
                <a:tab pos="469900" algn="l"/>
              </a:tabLst>
            </a:pP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Hypothesis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(if</a:t>
            </a:r>
            <a:r>
              <a:rPr sz="2400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relevant)</a:t>
            </a:r>
            <a:endParaRPr sz="2400">
              <a:latin typeface="Verdana"/>
              <a:cs typeface="Verdana"/>
            </a:endParaRPr>
          </a:p>
          <a:p>
            <a:pPr marL="469900" marR="5080" indent="-457200">
              <a:lnSpc>
                <a:spcPct val="99600"/>
              </a:lnSpc>
              <a:spcBef>
                <a:spcPts val="2385"/>
              </a:spcBef>
              <a:buSzPct val="60416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Delimitations (i.e. the choices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made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by  the researcher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that should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be  mentioned, which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describe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the  boundaries that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have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been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set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for the 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study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48741" y="1174749"/>
            <a:ext cx="4636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1. Significance of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study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6246" y="2165984"/>
            <a:ext cx="7535545" cy="2623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Purpose: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purpose/overall aim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research?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objectives do you expect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achieve?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specific research question/s will be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addressed?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66724" y="1022349"/>
            <a:ext cx="6869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1. Significance of the </a:t>
            </a:r>
            <a:r>
              <a:rPr sz="2800" spc="-25" dirty="0">
                <a:latin typeface="Arial"/>
                <a:cs typeface="Arial"/>
              </a:rPr>
              <a:t>study,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continued…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6246" y="2013584"/>
            <a:ext cx="6581140" cy="2988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Significance: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Why is 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important?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354965" marR="5080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study’s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contribution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the field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of  knowledge?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it’s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wider implications or</a:t>
            </a:r>
            <a:r>
              <a:rPr sz="2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uses?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66724" y="1022349"/>
            <a:ext cx="47085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2. </a:t>
            </a:r>
            <a:r>
              <a:rPr sz="2800" spc="-5" dirty="0">
                <a:latin typeface="Arial"/>
                <a:cs typeface="Arial"/>
              </a:rPr>
              <a:t>Statement of the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problem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6246" y="2165984"/>
            <a:ext cx="6877050" cy="2623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State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clearly and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briefly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Must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follow logically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from the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purpose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statement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be a question or a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statement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promise more than is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necessary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166827"/>
            <a:ext cx="849630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0" spc="-5" dirty="0">
                <a:solidFill>
                  <a:srgbClr val="FFFFFF"/>
                </a:solidFill>
                <a:latin typeface="Verdana"/>
                <a:cs typeface="Verdana"/>
              </a:rPr>
              <a:t>Example: </a:t>
            </a:r>
            <a:r>
              <a:rPr sz="2000" b="0" i="0" spc="-5" dirty="0">
                <a:solidFill>
                  <a:srgbClr val="FFFFFF"/>
                </a:solidFill>
                <a:latin typeface="Verdana"/>
                <a:cs typeface="Verdana"/>
              </a:rPr>
              <a:t>Filipino </a:t>
            </a:r>
            <a:r>
              <a:rPr sz="2000" b="0" i="0" spc="-25" dirty="0">
                <a:solidFill>
                  <a:srgbClr val="FFFFFF"/>
                </a:solidFill>
                <a:latin typeface="Verdana"/>
                <a:cs typeface="Verdana"/>
              </a:rPr>
              <a:t>Women </a:t>
            </a:r>
            <a:r>
              <a:rPr sz="2000" b="0" i="0" spc="-10" dirty="0">
                <a:solidFill>
                  <a:srgbClr val="FFFFFF"/>
                </a:solidFill>
                <a:latin typeface="Verdana"/>
                <a:cs typeface="Verdana"/>
              </a:rPr>
              <a:t>Writers </a:t>
            </a:r>
            <a:r>
              <a:rPr sz="2000" b="0" i="0" spc="-5" dirty="0">
                <a:solidFill>
                  <a:srgbClr val="FFFFFF"/>
                </a:solidFill>
                <a:latin typeface="Verdana"/>
                <a:cs typeface="Verdana"/>
              </a:rPr>
              <a:t>in </a:t>
            </a:r>
            <a:r>
              <a:rPr sz="2000" b="0" i="0" dirty="0">
                <a:solidFill>
                  <a:srgbClr val="FFFFFF"/>
                </a:solidFill>
                <a:latin typeface="Verdana"/>
                <a:cs typeface="Verdana"/>
              </a:rPr>
              <a:t>Spanish: A </a:t>
            </a:r>
            <a:r>
              <a:rPr sz="2000" b="0" i="0" spc="-10" dirty="0">
                <a:solidFill>
                  <a:srgbClr val="FFFFFF"/>
                </a:solidFill>
                <a:latin typeface="Verdana"/>
                <a:cs typeface="Verdana"/>
              </a:rPr>
              <a:t>Literary </a:t>
            </a:r>
            <a:r>
              <a:rPr sz="2000" b="0" i="0" spc="-5" dirty="0">
                <a:solidFill>
                  <a:srgbClr val="FFFFFF"/>
                </a:solidFill>
                <a:latin typeface="Verdana"/>
                <a:cs typeface="Verdana"/>
              </a:rPr>
              <a:t>History</a:t>
            </a:r>
            <a:r>
              <a:rPr sz="2000" b="0" i="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0" i="0" dirty="0">
                <a:solidFill>
                  <a:srgbClr val="FFFFFF"/>
                </a:solidFill>
                <a:latin typeface="Verdana"/>
                <a:cs typeface="Verdana"/>
              </a:rPr>
              <a:t>&amp;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201035" algn="l"/>
              </a:tabLst>
            </a:pPr>
            <a:r>
              <a:rPr sz="2000" b="0" i="0" dirty="0">
                <a:solidFill>
                  <a:srgbClr val="FFFFFF"/>
                </a:solidFill>
                <a:latin typeface="Verdana"/>
                <a:cs typeface="Verdana"/>
              </a:rPr>
              <a:t>Anthology</a:t>
            </a:r>
            <a:r>
              <a:rPr sz="2000" b="0" i="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0" i="0" spc="-5" dirty="0">
                <a:solidFill>
                  <a:srgbClr val="FFFFFF"/>
                </a:solidFill>
                <a:latin typeface="Verdana"/>
                <a:cs typeface="Verdana"/>
              </a:rPr>
              <a:t>(1900-1969)	</a:t>
            </a:r>
            <a:r>
              <a:rPr sz="2000" b="0" i="0" spc="-10" dirty="0">
                <a:solidFill>
                  <a:srgbClr val="FFFFFF"/>
                </a:solidFill>
                <a:latin typeface="Verdana"/>
                <a:cs typeface="Verdana"/>
              </a:rPr>
              <a:t>[extract </a:t>
            </a:r>
            <a:r>
              <a:rPr sz="2000" b="0" i="0" dirty="0">
                <a:solidFill>
                  <a:srgbClr val="FFFFFF"/>
                </a:solidFill>
                <a:latin typeface="Verdana"/>
                <a:cs typeface="Verdana"/>
              </a:rPr>
              <a:t>from DA</a:t>
            </a:r>
            <a:r>
              <a:rPr sz="2000" b="0" i="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0" i="0" spc="-5" dirty="0">
                <a:solidFill>
                  <a:srgbClr val="FFFFFF"/>
                </a:solidFill>
                <a:latin typeface="Verdana"/>
                <a:cs typeface="Verdana"/>
              </a:rPr>
              <a:t>thesis]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" y="1146047"/>
            <a:ext cx="8839200" cy="5252085"/>
          </a:xfrm>
          <a:custGeom>
            <a:avLst/>
            <a:gdLst/>
            <a:ahLst/>
            <a:cxnLst/>
            <a:rect l="l" t="t" r="r" b="b"/>
            <a:pathLst>
              <a:path w="8839200" h="5252085">
                <a:moveTo>
                  <a:pt x="0" y="5251704"/>
                </a:moveTo>
                <a:lnTo>
                  <a:pt x="8839200" y="5251704"/>
                </a:lnTo>
                <a:lnTo>
                  <a:pt x="8839200" y="0"/>
                </a:lnTo>
                <a:lnTo>
                  <a:pt x="0" y="0"/>
                </a:lnTo>
                <a:lnTo>
                  <a:pt x="0" y="52517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89296" y="5357245"/>
            <a:ext cx="4111625" cy="200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they remain silent and unrecognized. They</a:t>
            </a:r>
            <a:r>
              <a:rPr sz="1300" spc="3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wrote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840" y="5555315"/>
            <a:ext cx="8658860" cy="200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in</a:t>
            </a:r>
            <a:r>
              <a:rPr sz="1300" spc="35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Spanish,</a:t>
            </a:r>
            <a:r>
              <a:rPr sz="1300" spc="36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with</a:t>
            </a:r>
            <a:r>
              <a:rPr sz="1300" spc="37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significant</a:t>
            </a:r>
            <a:r>
              <a:rPr sz="1300" spc="35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literary</a:t>
            </a:r>
            <a:r>
              <a:rPr sz="1300" spc="35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contributions,</a:t>
            </a:r>
            <a:r>
              <a:rPr sz="1300" spc="35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but</a:t>
            </a:r>
            <a:r>
              <a:rPr sz="1300" spc="34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they</a:t>
            </a:r>
            <a:r>
              <a:rPr sz="1300" spc="36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are</a:t>
            </a:r>
            <a:r>
              <a:rPr sz="1300" spc="35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not</a:t>
            </a:r>
            <a:r>
              <a:rPr sz="1300" spc="36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even</a:t>
            </a:r>
            <a:r>
              <a:rPr sz="1300" spc="35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included</a:t>
            </a:r>
            <a:r>
              <a:rPr sz="1300" spc="35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in</a:t>
            </a:r>
            <a:r>
              <a:rPr sz="1300" spc="35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the</a:t>
            </a:r>
            <a:r>
              <a:rPr sz="1300" spc="35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roster</a:t>
            </a:r>
            <a:r>
              <a:rPr sz="1300" spc="34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10" dirty="0">
                <a:solidFill>
                  <a:srgbClr val="0000FF"/>
                </a:solidFill>
                <a:latin typeface="Verdana"/>
                <a:cs typeface="Verdana"/>
              </a:rPr>
              <a:t>of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840" y="5753435"/>
            <a:ext cx="3837304" cy="200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women writers </a:t>
            </a:r>
            <a:r>
              <a:rPr sz="1300" spc="5" dirty="0">
                <a:solidFill>
                  <a:srgbClr val="0000FF"/>
                </a:solidFill>
                <a:latin typeface="Verdana"/>
                <a:cs typeface="Verdana"/>
              </a:rPr>
              <a:t>in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Philippine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literature</a:t>
            </a:r>
            <a:r>
              <a:rPr sz="1300" spc="18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classes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140" y="1183893"/>
            <a:ext cx="8683625" cy="5554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69685">
              <a:lnSpc>
                <a:spcPct val="100000"/>
              </a:lnSpc>
              <a:spcBef>
                <a:spcPts val="95"/>
              </a:spcBef>
            </a:pPr>
            <a:r>
              <a:rPr sz="1300" b="1" i="1" spc="-5" dirty="0">
                <a:solidFill>
                  <a:srgbClr val="0000FF"/>
                </a:solidFill>
                <a:latin typeface="Verdana"/>
                <a:cs typeface="Verdana"/>
              </a:rPr>
              <a:t>Introduction  </a:t>
            </a:r>
            <a:r>
              <a:rPr sz="1300" b="1" i="1" spc="-10" dirty="0">
                <a:solidFill>
                  <a:srgbClr val="0000FF"/>
                </a:solidFill>
                <a:latin typeface="Verdana"/>
                <a:cs typeface="Verdana"/>
              </a:rPr>
              <a:t>Background </a:t>
            </a:r>
            <a:r>
              <a:rPr sz="1300" b="1" i="1" spc="-5" dirty="0">
                <a:solidFill>
                  <a:srgbClr val="0000FF"/>
                </a:solidFill>
                <a:latin typeface="Verdana"/>
                <a:cs typeface="Verdana"/>
              </a:rPr>
              <a:t>of the</a:t>
            </a:r>
            <a:r>
              <a:rPr sz="1300" b="1" i="1" spc="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b="1" i="1" spc="-5" dirty="0">
                <a:solidFill>
                  <a:srgbClr val="0000FF"/>
                </a:solidFill>
                <a:latin typeface="Verdana"/>
                <a:cs typeface="Verdana"/>
              </a:rPr>
              <a:t>Study</a:t>
            </a:r>
            <a:endParaRPr sz="13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 evolution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of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feminist criticism </a:t>
            </a:r>
            <a:r>
              <a:rPr sz="1300" spc="5" dirty="0">
                <a:solidFill>
                  <a:srgbClr val="0000FF"/>
                </a:solidFill>
                <a:latin typeface="Verdana"/>
                <a:cs typeface="Verdana"/>
              </a:rPr>
              <a:t>in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literature has contributed much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to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 study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of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women’s writings  and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the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experiences they depict.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The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latter half of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the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20th century placed significance on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the study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of  women writers and their works, with numerous published anthologies and </a:t>
            </a:r>
            <a:r>
              <a:rPr sz="1300" spc="-10" dirty="0">
                <a:solidFill>
                  <a:srgbClr val="0000FF"/>
                </a:solidFill>
                <a:latin typeface="Verdana"/>
                <a:cs typeface="Verdana"/>
              </a:rPr>
              <a:t>poetry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collections. All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these  were attempts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to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understand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the female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psyche and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explain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what it meant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to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be a woman. Certainly,  except perhaps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for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 last decade, women’s literature </a:t>
            </a:r>
            <a:r>
              <a:rPr sz="1300" spc="5" dirty="0">
                <a:solidFill>
                  <a:srgbClr val="0000FF"/>
                </a:solidFill>
                <a:latin typeface="Verdana"/>
                <a:cs typeface="Verdana"/>
              </a:rPr>
              <a:t>in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 Philippines was not conscious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of the 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feminist agenda. Alburo (1994) claims that early </a:t>
            </a:r>
            <a:r>
              <a:rPr sz="1300" spc="-10" dirty="0">
                <a:solidFill>
                  <a:srgbClr val="0000FF"/>
                </a:solidFill>
                <a:latin typeface="Verdana"/>
                <a:cs typeface="Verdana"/>
              </a:rPr>
              <a:t>works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[by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women] were written from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the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margins.  But the feminist perspective has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enabled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readers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to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become aware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of this inequality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and,  consequently, generated much scholarly interest </a:t>
            </a:r>
            <a:r>
              <a:rPr sz="1300" spc="5" dirty="0">
                <a:solidFill>
                  <a:srgbClr val="0000FF"/>
                </a:solidFill>
                <a:latin typeface="Verdana"/>
                <a:cs typeface="Verdana"/>
              </a:rPr>
              <a:t>in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women’s studies. </a:t>
            </a:r>
            <a:r>
              <a:rPr sz="1300" spc="5" dirty="0">
                <a:solidFill>
                  <a:srgbClr val="0000FF"/>
                </a:solidFill>
                <a:latin typeface="Verdana"/>
                <a:cs typeface="Verdana"/>
              </a:rPr>
              <a:t>In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 last ten years alone,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the 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body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on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and about women and its criticism has been relatively vast. </a:t>
            </a:r>
            <a:r>
              <a:rPr sz="1300" spc="5" dirty="0">
                <a:solidFill>
                  <a:srgbClr val="0000FF"/>
                </a:solidFill>
                <a:latin typeface="Verdana"/>
                <a:cs typeface="Verdana"/>
              </a:rPr>
              <a:t>In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Philippines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there are: (1)  individual collections </a:t>
            </a:r>
            <a:r>
              <a:rPr sz="1300" spc="5" dirty="0">
                <a:solidFill>
                  <a:srgbClr val="0000FF"/>
                </a:solidFill>
                <a:latin typeface="Verdana"/>
                <a:cs typeface="Verdana"/>
              </a:rPr>
              <a:t>of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poetry, essays, and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fiction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by women,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including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 novel; (2) anthologies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of 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women’s writings; (3) critical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reviews of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women’s writings; and recently, (4) the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collections of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women’s  works from the different regions and provinces.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All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these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truly </a:t>
            </a:r>
            <a:r>
              <a:rPr sz="1300" spc="-10" dirty="0">
                <a:solidFill>
                  <a:srgbClr val="0000FF"/>
                </a:solidFill>
                <a:latin typeface="Verdana"/>
                <a:cs typeface="Verdana"/>
              </a:rPr>
              <a:t>boast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of an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impressive and rich heritage 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of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creative writing from the</a:t>
            </a:r>
            <a:r>
              <a:rPr sz="1300" spc="7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Filipina.</a:t>
            </a:r>
            <a:endParaRPr sz="1300">
              <a:latin typeface="Verdana"/>
              <a:cs typeface="Verdana"/>
            </a:endParaRPr>
          </a:p>
          <a:p>
            <a:pPr marL="12700" marR="6350" algn="just">
              <a:lnSpc>
                <a:spcPct val="100000"/>
              </a:lnSpc>
              <a:spcBef>
                <a:spcPts val="5"/>
              </a:spcBef>
            </a:pP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However, surprisingly, previous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to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known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Filipina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writers </a:t>
            </a:r>
            <a:r>
              <a:rPr sz="1300" spc="5" dirty="0">
                <a:solidFill>
                  <a:srgbClr val="0000FF"/>
                </a:solidFill>
                <a:latin typeface="Verdana"/>
                <a:cs typeface="Verdana"/>
              </a:rPr>
              <a:t>in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English,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Filipino, or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various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vernacular  languages, </a:t>
            </a:r>
            <a:r>
              <a:rPr sz="1300" u="heavy" spc="-5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no research is found </a:t>
            </a:r>
            <a:r>
              <a:rPr sz="1300" u="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on </a:t>
            </a:r>
            <a:r>
              <a:rPr sz="1300" u="heavy" spc="-5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the </a:t>
            </a:r>
            <a:r>
              <a:rPr sz="1300" u="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Filipina </a:t>
            </a:r>
            <a:r>
              <a:rPr sz="1300" u="heavy" spc="-5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writers </a:t>
            </a:r>
            <a:r>
              <a:rPr sz="1300" u="heavy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of </a:t>
            </a:r>
            <a:r>
              <a:rPr sz="1300" u="heavy" spc="-5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Spanish.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 Although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the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society was decidedly  more patriarchal </a:t>
            </a:r>
            <a:r>
              <a:rPr sz="1300" spc="-10" dirty="0">
                <a:solidFill>
                  <a:srgbClr val="0000FF"/>
                </a:solidFill>
                <a:latin typeface="Verdana"/>
                <a:cs typeface="Verdana"/>
              </a:rPr>
              <a:t>then,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it </a:t>
            </a:r>
            <a:r>
              <a:rPr sz="1300" spc="-10" dirty="0">
                <a:solidFill>
                  <a:srgbClr val="0000FF"/>
                </a:solidFill>
                <a:latin typeface="Verdana"/>
                <a:cs typeface="Verdana"/>
              </a:rPr>
              <a:t>seems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impossible that no works were written by our</a:t>
            </a:r>
            <a:r>
              <a:rPr sz="1300" spc="28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“foremothers.”</a:t>
            </a:r>
            <a:endParaRPr sz="1300">
              <a:latin typeface="Verdana"/>
              <a:cs typeface="Verdana"/>
            </a:endParaRPr>
          </a:p>
          <a:p>
            <a:pPr marL="12700" marR="7620" algn="just">
              <a:lnSpc>
                <a:spcPct val="100000"/>
              </a:lnSpc>
              <a:spcBef>
                <a:spcPts val="5"/>
              </a:spcBef>
            </a:pP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It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is, thus, the intention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of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this study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to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make known the foremost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Filipina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writers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of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Spanish. For  instance, not many are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familiar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with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the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names Evangelina Guerrero-Zacarias, Nilda Guerrero-  Barranco, and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Adelina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Monasterio Gurrea.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They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were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considered important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and major writers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of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their  time yet </a:t>
            </a:r>
            <a:r>
              <a:rPr sz="1300" spc="5" dirty="0">
                <a:solidFill>
                  <a:srgbClr val="0000FF"/>
                </a:solidFill>
                <a:latin typeface="Verdana"/>
                <a:cs typeface="Verdana"/>
              </a:rPr>
              <a:t>in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 study </a:t>
            </a:r>
            <a:r>
              <a:rPr sz="1300" spc="5" dirty="0">
                <a:solidFill>
                  <a:srgbClr val="0000FF"/>
                </a:solidFill>
                <a:latin typeface="Verdana"/>
                <a:cs typeface="Verdana"/>
              </a:rPr>
              <a:t>of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country’s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literary</a:t>
            </a:r>
            <a:r>
              <a:rPr sz="1300" spc="32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history,</a:t>
            </a:r>
            <a:endParaRPr sz="13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7620" indent="3836035" algn="just">
              <a:lnSpc>
                <a:spcPct val="100000"/>
              </a:lnSpc>
            </a:pP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. W</a:t>
            </a:r>
            <a:r>
              <a:rPr sz="1300" u="heavy" spc="-5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ho were they? What did they write? Did their writing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 reflect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the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social, political, and moral issues and concerns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of their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time?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Did </a:t>
            </a:r>
            <a:r>
              <a:rPr sz="1300" spc="-5" dirty="0">
                <a:solidFill>
                  <a:srgbClr val="0000FF"/>
                </a:solidFill>
                <a:latin typeface="Verdana"/>
                <a:cs typeface="Verdana"/>
              </a:rPr>
              <a:t>their literature </a:t>
            </a:r>
            <a:r>
              <a:rPr sz="1300" dirty="0">
                <a:solidFill>
                  <a:srgbClr val="0000FF"/>
                </a:solidFill>
                <a:latin typeface="Verdana"/>
                <a:cs typeface="Verdana"/>
              </a:rPr>
              <a:t>develop  </a:t>
            </a:r>
            <a:r>
              <a:rPr sz="1300" u="heavy" spc="-5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with the times and with their male</a:t>
            </a:r>
            <a:r>
              <a:rPr sz="1300" u="heavy" spc="120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 </a:t>
            </a:r>
            <a:r>
              <a:rPr sz="1300" u="heavy" spc="-5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counterparts?</a:t>
            </a:r>
            <a:endParaRPr sz="1300">
              <a:latin typeface="Verdana"/>
              <a:cs typeface="Verdana"/>
            </a:endParaRPr>
          </a:p>
          <a:p>
            <a:pPr marR="701040" algn="r">
              <a:lnSpc>
                <a:spcPct val="100000"/>
              </a:lnSpc>
              <a:spcBef>
                <a:spcPts val="1295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(Sevillano, 1998, pp.</a:t>
            </a:r>
            <a:r>
              <a:rPr sz="14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1-2)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24400" y="5334000"/>
            <a:ext cx="4191000" cy="228600"/>
          </a:xfrm>
          <a:custGeom>
            <a:avLst/>
            <a:gdLst/>
            <a:ahLst/>
            <a:cxnLst/>
            <a:rect l="l" t="t" r="r" b="b"/>
            <a:pathLst>
              <a:path w="4191000" h="228600">
                <a:moveTo>
                  <a:pt x="0" y="228600"/>
                </a:moveTo>
                <a:lnTo>
                  <a:pt x="4191000" y="228600"/>
                </a:lnTo>
                <a:lnTo>
                  <a:pt x="41910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99CC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8600" y="5562600"/>
            <a:ext cx="8686800" cy="228600"/>
          </a:xfrm>
          <a:custGeom>
            <a:avLst/>
            <a:gdLst/>
            <a:ahLst/>
            <a:cxnLst/>
            <a:rect l="l" t="t" r="r" b="b"/>
            <a:pathLst>
              <a:path w="8686800" h="228600">
                <a:moveTo>
                  <a:pt x="0" y="228600"/>
                </a:moveTo>
                <a:lnTo>
                  <a:pt x="8686800" y="228600"/>
                </a:lnTo>
                <a:lnTo>
                  <a:pt x="86868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99CC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8600" y="5791200"/>
            <a:ext cx="3886200" cy="152400"/>
          </a:xfrm>
          <a:custGeom>
            <a:avLst/>
            <a:gdLst/>
            <a:ahLst/>
            <a:cxnLst/>
            <a:rect l="l" t="t" r="r" b="b"/>
            <a:pathLst>
              <a:path w="3886200" h="152400">
                <a:moveTo>
                  <a:pt x="0" y="152400"/>
                </a:moveTo>
                <a:lnTo>
                  <a:pt x="3886200" y="152400"/>
                </a:lnTo>
                <a:lnTo>
                  <a:pt x="3886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99CC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9361" y="6163817"/>
            <a:ext cx="8686800" cy="0"/>
          </a:xfrm>
          <a:custGeom>
            <a:avLst/>
            <a:gdLst/>
            <a:ahLst/>
            <a:cxnLst/>
            <a:rect l="l" t="t" r="r" b="b"/>
            <a:pathLst>
              <a:path w="8686800">
                <a:moveTo>
                  <a:pt x="0" y="0"/>
                </a:moveTo>
                <a:lnTo>
                  <a:pt x="8686800" y="0"/>
                </a:lnTo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90932"/>
            <a:ext cx="736536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855595" algn="l"/>
              </a:tabLst>
            </a:pPr>
            <a:r>
              <a:rPr sz="2000" i="0" dirty="0">
                <a:solidFill>
                  <a:srgbClr val="FFFFFF"/>
                </a:solidFill>
                <a:latin typeface="Verdana"/>
                <a:cs typeface="Verdana"/>
              </a:rPr>
              <a:t>Example: </a:t>
            </a:r>
            <a:r>
              <a:rPr sz="2000" b="0" i="0" spc="-5" dirty="0">
                <a:solidFill>
                  <a:srgbClr val="FFFFFF"/>
                </a:solidFill>
                <a:latin typeface="Verdana"/>
                <a:cs typeface="Verdana"/>
              </a:rPr>
              <a:t>Nutritional </a:t>
            </a:r>
            <a:r>
              <a:rPr sz="2000" b="0" i="0" dirty="0">
                <a:solidFill>
                  <a:srgbClr val="FFFFFF"/>
                </a:solidFill>
                <a:latin typeface="Verdana"/>
                <a:cs typeface="Verdana"/>
              </a:rPr>
              <a:t>status of </a:t>
            </a:r>
            <a:r>
              <a:rPr sz="2000" b="0" i="0" spc="-10" dirty="0">
                <a:solidFill>
                  <a:srgbClr val="FFFFFF"/>
                </a:solidFill>
                <a:latin typeface="Verdana"/>
                <a:cs typeface="Verdana"/>
              </a:rPr>
              <a:t>migrant </a:t>
            </a:r>
            <a:r>
              <a:rPr sz="2000" b="0" i="0" spc="-5" dirty="0">
                <a:solidFill>
                  <a:srgbClr val="FFFFFF"/>
                </a:solidFill>
                <a:latin typeface="Verdana"/>
                <a:cs typeface="Verdana"/>
              </a:rPr>
              <a:t>Mainland Chinese  children</a:t>
            </a:r>
            <a:r>
              <a:rPr sz="2000" b="0" i="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0" i="0" spc="-10" dirty="0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sz="2000" b="0" i="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0" i="0" spc="-5" dirty="0">
                <a:solidFill>
                  <a:srgbClr val="FFFFFF"/>
                </a:solidFill>
                <a:latin typeface="Verdana"/>
                <a:cs typeface="Verdana"/>
              </a:rPr>
              <a:t>Auckland	</a:t>
            </a:r>
            <a:r>
              <a:rPr sz="2000" b="0" i="0" spc="-10" dirty="0">
                <a:solidFill>
                  <a:srgbClr val="FFFFFF"/>
                </a:solidFill>
                <a:latin typeface="Verdana"/>
                <a:cs typeface="Verdana"/>
              </a:rPr>
              <a:t>(extract </a:t>
            </a:r>
            <a:r>
              <a:rPr sz="2000" b="0" i="0" dirty="0">
                <a:solidFill>
                  <a:srgbClr val="FFFFFF"/>
                </a:solidFill>
                <a:latin typeface="Verdana"/>
                <a:cs typeface="Verdana"/>
              </a:rPr>
              <a:t>from MA</a:t>
            </a:r>
            <a:r>
              <a:rPr sz="2000" b="0" i="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0" i="0" spc="-5" dirty="0">
                <a:solidFill>
                  <a:srgbClr val="FFFFFF"/>
                </a:solidFill>
                <a:latin typeface="Verdana"/>
                <a:cs typeface="Verdana"/>
              </a:rPr>
              <a:t>thesis)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" y="757427"/>
            <a:ext cx="8839200" cy="2824480"/>
          </a:xfrm>
          <a:custGeom>
            <a:avLst/>
            <a:gdLst/>
            <a:ahLst/>
            <a:cxnLst/>
            <a:rect l="l" t="t" r="r" b="b"/>
            <a:pathLst>
              <a:path w="8839200" h="2824479">
                <a:moveTo>
                  <a:pt x="0" y="2823972"/>
                </a:moveTo>
                <a:lnTo>
                  <a:pt x="8839200" y="2823972"/>
                </a:lnTo>
                <a:lnTo>
                  <a:pt x="8839200" y="0"/>
                </a:lnTo>
                <a:lnTo>
                  <a:pt x="0" y="0"/>
                </a:lnTo>
                <a:lnTo>
                  <a:pt x="0" y="28239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" y="4648200"/>
            <a:ext cx="8839200" cy="1757680"/>
          </a:xfrm>
          <a:custGeom>
            <a:avLst/>
            <a:gdLst/>
            <a:ahLst/>
            <a:cxnLst/>
            <a:rect l="l" t="t" r="r" b="b"/>
            <a:pathLst>
              <a:path w="8839200" h="1757679">
                <a:moveTo>
                  <a:pt x="0" y="1757172"/>
                </a:moveTo>
                <a:lnTo>
                  <a:pt x="8839200" y="1757172"/>
                </a:lnTo>
                <a:lnTo>
                  <a:pt x="8839200" y="0"/>
                </a:lnTo>
                <a:lnTo>
                  <a:pt x="0" y="0"/>
                </a:lnTo>
                <a:lnTo>
                  <a:pt x="0" y="17571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1140" y="790702"/>
            <a:ext cx="8684895" cy="2799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i="1" spc="-10" dirty="0">
                <a:solidFill>
                  <a:srgbClr val="0000FF"/>
                </a:solidFill>
                <a:latin typeface="Arial"/>
                <a:cs typeface="Arial"/>
              </a:rPr>
              <a:t>Introduction</a:t>
            </a:r>
            <a:endParaRPr sz="1300">
              <a:latin typeface="Arial"/>
              <a:cs typeface="Arial"/>
            </a:endParaRPr>
          </a:p>
          <a:p>
            <a:pPr marL="12700" marR="7620" algn="just">
              <a:lnSpc>
                <a:spcPct val="100000"/>
              </a:lnSpc>
            </a:pP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Children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are one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the most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vulnerable groups in our </a:t>
            </a:r>
            <a:r>
              <a:rPr sz="1300" spc="-15" dirty="0">
                <a:solidFill>
                  <a:srgbClr val="0000FF"/>
                </a:solidFill>
                <a:latin typeface="Arial"/>
                <a:cs typeface="Arial"/>
              </a:rPr>
              <a:t>society.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The New Zealand Ministry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Health has emphasised 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importance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nutrition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physical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activity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growth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development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 children in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New Zealand. Children 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living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in New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Zealand come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from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variety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 different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countries,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with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their own natural traditions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beliefs about 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food and health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(Ministry of Health,</a:t>
            </a:r>
            <a:r>
              <a:rPr sz="1300" spc="1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1997).</a:t>
            </a:r>
            <a:endParaRPr sz="13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The number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 migrants in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New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Zealand arriving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from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Mainland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China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has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increased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recent years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(Statistics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New 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Zealand,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1997). While migrant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Mainland Chinese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families bring their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original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food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habits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and food beliefs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their </a:t>
            </a:r>
            <a:r>
              <a:rPr sz="1300" spc="5" dirty="0">
                <a:solidFill>
                  <a:srgbClr val="0000FF"/>
                </a:solidFill>
                <a:latin typeface="Arial"/>
                <a:cs typeface="Arial"/>
              </a:rPr>
              <a:t>new  </a:t>
            </a:r>
            <a:r>
              <a:rPr sz="1300" spc="-15" dirty="0">
                <a:solidFill>
                  <a:srgbClr val="0000FF"/>
                </a:solidFill>
                <a:latin typeface="Arial"/>
                <a:cs typeface="Arial"/>
              </a:rPr>
              <a:t>country,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the culture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new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country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also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influences their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food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choices strongly at the same time.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Food habits  changes as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culture</a:t>
            </a:r>
            <a:r>
              <a:rPr sz="1300" spc="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changes…</a:t>
            </a:r>
            <a:endParaRPr sz="1300">
              <a:latin typeface="Arial"/>
              <a:cs typeface="Arial"/>
            </a:endParaRPr>
          </a:p>
          <a:p>
            <a:pPr marL="12700" marR="8255" algn="just">
              <a:lnSpc>
                <a:spcPct val="100000"/>
              </a:lnSpc>
            </a:pP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Childhood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diet influences the long-term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health of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the child.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An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understanding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the food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habits of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migrant Mainland 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Chinese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children, their cultural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background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and the transition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their dietary practices and lifestyle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important when 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making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nutrition recommendations,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designing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nutrition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education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materials,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counselling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immigrant Mainland 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Chinese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families about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nutrition.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However,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a question arises: what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do </a:t>
            </a:r>
            <a:r>
              <a:rPr sz="1300" spc="-15" dirty="0">
                <a:solidFill>
                  <a:srgbClr val="0000FF"/>
                </a:solidFill>
                <a:latin typeface="Arial"/>
                <a:cs typeface="Arial"/>
              </a:rPr>
              <a:t>we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know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about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nutritional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status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Mainland 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Chinese</a:t>
            </a:r>
            <a:r>
              <a:rPr sz="1300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children?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840" y="3593308"/>
            <a:ext cx="8656955" cy="976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</a:pP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At</a:t>
            </a:r>
            <a:r>
              <a:rPr sz="1300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present,</a:t>
            </a:r>
            <a:r>
              <a:rPr sz="1300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limited</a:t>
            </a:r>
            <a:r>
              <a:rPr sz="13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data</a:t>
            </a:r>
            <a:r>
              <a:rPr sz="1300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are</a:t>
            </a:r>
            <a:r>
              <a:rPr sz="1300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available</a:t>
            </a:r>
            <a:r>
              <a:rPr sz="1300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sz="1300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children</a:t>
            </a:r>
            <a:r>
              <a:rPr sz="1300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including</a:t>
            </a:r>
            <a:r>
              <a:rPr sz="13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migrant</a:t>
            </a:r>
            <a:r>
              <a:rPr sz="1300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Mainland</a:t>
            </a:r>
            <a:r>
              <a:rPr sz="13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Chinese</a:t>
            </a:r>
            <a:r>
              <a:rPr sz="1300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school</a:t>
            </a:r>
            <a:r>
              <a:rPr sz="1300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age</a:t>
            </a:r>
            <a:r>
              <a:rPr sz="1300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300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New</a:t>
            </a:r>
            <a:r>
              <a:rPr sz="1300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Zealand</a:t>
            </a:r>
            <a:r>
              <a:rPr sz="13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with</a:t>
            </a:r>
            <a:endParaRPr sz="130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</a:pP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regard to their dietary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intake and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nutritional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status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(Ministry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 Health,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1997). The only study that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has been done was  on a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small sample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 17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pre-school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Chinese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children in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Dunedin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(Soh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et al.,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2000). Nothing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is known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about the 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determination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of food choices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dietary acculturation among migrant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Mainland Chinese 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children in older age groups 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in New</a:t>
            </a:r>
            <a:r>
              <a:rPr sz="13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Zealand.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67761" y="3397758"/>
            <a:ext cx="6248400" cy="0"/>
          </a:xfrm>
          <a:custGeom>
            <a:avLst/>
            <a:gdLst/>
            <a:ahLst/>
            <a:cxnLst/>
            <a:rect l="l" t="t" r="r" b="b"/>
            <a:pathLst>
              <a:path w="6248400">
                <a:moveTo>
                  <a:pt x="0" y="0"/>
                </a:moveTo>
                <a:lnTo>
                  <a:pt x="6248399" y="0"/>
                </a:lnTo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" y="3581400"/>
            <a:ext cx="8839200" cy="1066800"/>
          </a:xfrm>
          <a:custGeom>
            <a:avLst/>
            <a:gdLst/>
            <a:ahLst/>
            <a:cxnLst/>
            <a:rect l="l" t="t" r="r" b="b"/>
            <a:pathLst>
              <a:path w="8839200" h="1066800">
                <a:moveTo>
                  <a:pt x="0" y="1066800"/>
                </a:moveTo>
                <a:lnTo>
                  <a:pt x="8839200" y="1066800"/>
                </a:lnTo>
                <a:lnTo>
                  <a:pt x="88392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99CC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1140" y="4754117"/>
            <a:ext cx="8629015" cy="1985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i="1" spc="-5" dirty="0">
                <a:solidFill>
                  <a:srgbClr val="0000FF"/>
                </a:solidFill>
                <a:latin typeface="Arial"/>
                <a:cs typeface="Arial"/>
              </a:rPr>
              <a:t>The objectives of this </a:t>
            </a:r>
            <a:r>
              <a:rPr sz="1300" b="1" i="1" spc="-10" dirty="0">
                <a:solidFill>
                  <a:srgbClr val="0000FF"/>
                </a:solidFill>
                <a:latin typeface="Arial"/>
                <a:cs typeface="Arial"/>
              </a:rPr>
              <a:t>survey</a:t>
            </a:r>
            <a:r>
              <a:rPr sz="1300" b="1" i="1" spc="1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b="1" i="1" spc="-5" dirty="0">
                <a:solidFill>
                  <a:srgbClr val="0000FF"/>
                </a:solidFill>
                <a:latin typeface="Arial"/>
                <a:cs typeface="Arial"/>
              </a:rPr>
              <a:t>are:</a:t>
            </a:r>
            <a:endParaRPr sz="1300">
              <a:latin typeface="Arial"/>
              <a:cs typeface="Arial"/>
            </a:endParaRPr>
          </a:p>
          <a:p>
            <a:pPr marL="71120" marR="337185" indent="-71120">
              <a:lnSpc>
                <a:spcPct val="100000"/>
              </a:lnSpc>
              <a:buSzPct val="92307"/>
              <a:buChar char="•"/>
              <a:tabLst>
                <a:tab pos="71120" algn="l"/>
              </a:tabLst>
            </a:pPr>
            <a:r>
              <a:rPr sz="1300" spc="-70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assess the food and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nutrient intake, activity levels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and body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composition of 50 migrant Chinese children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aged 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between 7 to 10 years of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age, who were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born in Mainland</a:t>
            </a:r>
            <a:r>
              <a:rPr sz="1300" spc="2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China.</a:t>
            </a:r>
            <a:endParaRPr sz="1300">
              <a:latin typeface="Arial"/>
              <a:cs typeface="Arial"/>
            </a:endParaRPr>
          </a:p>
          <a:p>
            <a:pPr marL="70485" indent="-57785">
              <a:lnSpc>
                <a:spcPct val="100000"/>
              </a:lnSpc>
              <a:buSzPct val="92307"/>
              <a:buChar char="•"/>
              <a:tabLst>
                <a:tab pos="71120" algn="l"/>
              </a:tabLst>
            </a:pPr>
            <a:r>
              <a:rPr sz="1300" spc="-70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 compare</a:t>
            </a:r>
            <a:r>
              <a:rPr sz="1300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sz="1300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results</a:t>
            </a:r>
            <a:r>
              <a:rPr sz="1300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with</a:t>
            </a:r>
            <a:r>
              <a:rPr sz="1300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data</a:t>
            </a:r>
            <a:r>
              <a:rPr sz="13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sz="1300" spc="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European</a:t>
            </a:r>
            <a:r>
              <a:rPr sz="1300" spc="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children</a:t>
            </a:r>
            <a:r>
              <a:rPr sz="1300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13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sz="1300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same</a:t>
            </a:r>
            <a:r>
              <a:rPr sz="1300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age</a:t>
            </a:r>
            <a:r>
              <a:rPr sz="1300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3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New Zealand.</a:t>
            </a:r>
            <a:endParaRPr sz="1300">
              <a:latin typeface="Arial"/>
              <a:cs typeface="Arial"/>
            </a:endParaRPr>
          </a:p>
          <a:p>
            <a:pPr marL="70485" indent="-57785">
              <a:lnSpc>
                <a:spcPct val="100000"/>
              </a:lnSpc>
              <a:buSzPct val="92307"/>
              <a:buChar char="•"/>
              <a:tabLst>
                <a:tab pos="71120" algn="l"/>
              </a:tabLst>
            </a:pPr>
            <a:r>
              <a:rPr sz="1300" spc="-70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3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assess</a:t>
            </a:r>
            <a:r>
              <a:rPr sz="1300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sz="1300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accuracy</a:t>
            </a:r>
            <a:r>
              <a:rPr sz="13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sz="1300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applicability</a:t>
            </a:r>
            <a:r>
              <a:rPr sz="13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1300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3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food</a:t>
            </a:r>
            <a:r>
              <a:rPr sz="1300" spc="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frequency</a:t>
            </a:r>
            <a:r>
              <a:rPr sz="1300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questionnaire</a:t>
            </a:r>
            <a:r>
              <a:rPr sz="1300" spc="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designed</a:t>
            </a:r>
            <a:r>
              <a:rPr sz="1300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300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assess</a:t>
            </a:r>
            <a:r>
              <a:rPr sz="1300" spc="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nutrient</a:t>
            </a:r>
            <a:r>
              <a:rPr sz="13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intake</a:t>
            </a:r>
            <a:r>
              <a:rPr sz="1300" spc="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3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New</a:t>
            </a:r>
            <a:endParaRPr sz="1300"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</a:pP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Zealand European, Maori and Pacific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children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when used in New Zealand Chinese</a:t>
            </a:r>
            <a:r>
              <a:rPr sz="1300" spc="2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children.</a:t>
            </a:r>
            <a:endParaRPr sz="1300">
              <a:latin typeface="Arial"/>
              <a:cs typeface="Arial"/>
            </a:endParaRPr>
          </a:p>
          <a:p>
            <a:pPr marL="71120" marR="568960" indent="-71120">
              <a:lnSpc>
                <a:spcPct val="100000"/>
              </a:lnSpc>
              <a:buSzPct val="92307"/>
              <a:buChar char="•"/>
              <a:tabLst>
                <a:tab pos="71120" algn="l"/>
              </a:tabLst>
            </a:pPr>
            <a:r>
              <a:rPr sz="1300" spc="-70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suggest, if </a:t>
            </a:r>
            <a:r>
              <a:rPr sz="1300" spc="-20" dirty="0">
                <a:solidFill>
                  <a:srgbClr val="0000FF"/>
                </a:solidFill>
                <a:latin typeface="Arial"/>
                <a:cs typeface="Arial"/>
              </a:rPr>
              <a:t>necessary,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dietary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lifestyle modifications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that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could improve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long-term </a:t>
            </a:r>
            <a:r>
              <a:rPr sz="1300" spc="-10" dirty="0">
                <a:solidFill>
                  <a:srgbClr val="0000FF"/>
                </a:solidFill>
                <a:latin typeface="Arial"/>
                <a:cs typeface="Arial"/>
              </a:rPr>
              <a:t>health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of migrant  Mainland Chinese children living in New</a:t>
            </a:r>
            <a:r>
              <a:rPr sz="1300" spc="1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000FF"/>
                </a:solidFill>
                <a:latin typeface="Arial"/>
                <a:cs typeface="Arial"/>
              </a:rPr>
              <a:t>Zealand.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R="360045" algn="r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(Lu, 2002, pp.</a:t>
            </a:r>
            <a:r>
              <a:rPr sz="1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1-2)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35940" y="720597"/>
            <a:ext cx="3073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3.</a:t>
            </a:r>
            <a:r>
              <a:rPr spc="-60" dirty="0"/>
              <a:t> </a:t>
            </a:r>
            <a:r>
              <a:rPr spc="-5" dirty="0"/>
              <a:t>Hypothesis/es: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993444" y="1515821"/>
            <a:ext cx="7426325" cy="4052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5465" indent="-532765">
              <a:lnSpc>
                <a:spcPct val="100000"/>
              </a:lnSpc>
              <a:spcBef>
                <a:spcPts val="95"/>
              </a:spcBef>
              <a:buSzPct val="68181"/>
              <a:buFont typeface="Wingdings"/>
              <a:buChar char=""/>
              <a:tabLst>
                <a:tab pos="545465" algn="l"/>
                <a:tab pos="54610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Prediction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Wingdings"/>
              <a:buChar char=""/>
            </a:pPr>
            <a:endParaRPr sz="2300">
              <a:latin typeface="Times New Roman"/>
              <a:cs typeface="Times New Roman"/>
            </a:endParaRPr>
          </a:p>
          <a:p>
            <a:pPr marL="545465" indent="-532765">
              <a:lnSpc>
                <a:spcPct val="100000"/>
              </a:lnSpc>
              <a:buSzPct val="68181"/>
              <a:buFont typeface="Wingdings"/>
              <a:buChar char=""/>
              <a:tabLst>
                <a:tab pos="545465" algn="l"/>
                <a:tab pos="54610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Assumption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Wingdings"/>
              <a:buChar char=""/>
            </a:pPr>
            <a:endParaRPr sz="2250">
              <a:latin typeface="Times New Roman"/>
              <a:cs typeface="Times New Roman"/>
            </a:endParaRPr>
          </a:p>
          <a:p>
            <a:pPr marL="1002665" lvl="1" indent="-533400">
              <a:lnSpc>
                <a:spcPts val="2280"/>
              </a:lnSpc>
              <a:spcBef>
                <a:spcPts val="5"/>
              </a:spcBef>
              <a:buSzPct val="70000"/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Rare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for a study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that does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not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involve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some</a:t>
            </a:r>
            <a:endParaRPr sz="2000">
              <a:latin typeface="Verdana"/>
              <a:cs typeface="Verdana"/>
            </a:endParaRPr>
          </a:p>
          <a:p>
            <a:pPr marL="1002665">
              <a:lnSpc>
                <a:spcPts val="2280"/>
              </a:lnSpc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hypothesis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00">
              <a:latin typeface="Times New Roman"/>
              <a:cs typeface="Times New Roman"/>
            </a:endParaRPr>
          </a:p>
          <a:p>
            <a:pPr marL="1002665" marR="191135" lvl="1" indent="-533400">
              <a:lnSpc>
                <a:spcPts val="2160"/>
              </a:lnSpc>
              <a:buSzPct val="70000"/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One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or more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may be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generated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through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analysis  of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background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the research</a:t>
            </a:r>
            <a:r>
              <a:rPr sz="2000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problem</a:t>
            </a:r>
            <a:endParaRPr sz="20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Wingdings"/>
              <a:buChar char=""/>
            </a:pPr>
            <a:endParaRPr sz="2450">
              <a:latin typeface="Times New Roman"/>
              <a:cs typeface="Times New Roman"/>
            </a:endParaRPr>
          </a:p>
          <a:p>
            <a:pPr marL="1002665" marR="5080" lvl="1" indent="-533400">
              <a:lnSpc>
                <a:spcPct val="90000"/>
              </a:lnSpc>
              <a:buSzPct val="70000"/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Shrewd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guess, assumption, informed judgment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or 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inference </a:t>
            </a:r>
            <a:r>
              <a:rPr sz="20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to explain observed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facts or 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conditions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688340" y="1787778"/>
            <a:ext cx="50596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4. </a:t>
            </a:r>
            <a:r>
              <a:rPr spc="-5" dirty="0"/>
              <a:t>Delimitations </a:t>
            </a:r>
            <a:r>
              <a:rPr dirty="0"/>
              <a:t>of </a:t>
            </a:r>
            <a:r>
              <a:rPr spc="-5" dirty="0"/>
              <a:t>the</a:t>
            </a:r>
            <a:r>
              <a:rPr spc="-10" dirty="0"/>
              <a:t> </a:t>
            </a:r>
            <a:r>
              <a:rPr spc="-5" dirty="0"/>
              <a:t>Study: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145844" y="2583306"/>
            <a:ext cx="6979284" cy="2613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5465" indent="-532765">
              <a:lnSpc>
                <a:spcPct val="100000"/>
              </a:lnSpc>
              <a:spcBef>
                <a:spcPts val="95"/>
              </a:spcBef>
              <a:buSzPct val="68181"/>
              <a:buFont typeface="Wingdings"/>
              <a:buChar char=""/>
              <a:tabLst>
                <a:tab pos="545465" algn="l"/>
                <a:tab pos="546100" algn="l"/>
              </a:tabLst>
            </a:pPr>
            <a:r>
              <a:rPr sz="2200" spc="-40" dirty="0">
                <a:solidFill>
                  <a:srgbClr val="FFFFFF"/>
                </a:solidFill>
                <a:latin typeface="Verdana"/>
                <a:cs typeface="Verdana"/>
              </a:rPr>
              <a:t>Your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choices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Wingdings"/>
              <a:buChar char=""/>
            </a:pPr>
            <a:endParaRPr sz="2550">
              <a:latin typeface="Times New Roman"/>
              <a:cs typeface="Times New Roman"/>
            </a:endParaRPr>
          </a:p>
          <a:p>
            <a:pPr marL="545465" marR="141605" indent="-532765">
              <a:lnSpc>
                <a:spcPts val="2380"/>
              </a:lnSpc>
              <a:buSzPct val="68181"/>
              <a:buFont typeface="Wingdings"/>
              <a:buChar char=""/>
              <a:tabLst>
                <a:tab pos="545465" algn="l"/>
                <a:tab pos="54610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Boundaries of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study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that are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imposed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by  the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nature of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problem being</a:t>
            </a:r>
            <a:r>
              <a:rPr sz="2200" spc="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studied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Wingdings"/>
              <a:buChar char=""/>
            </a:pPr>
            <a:endParaRPr sz="2500">
              <a:latin typeface="Times New Roman"/>
              <a:cs typeface="Times New Roman"/>
            </a:endParaRPr>
          </a:p>
          <a:p>
            <a:pPr marL="545465" marR="5080" indent="-532765">
              <a:lnSpc>
                <a:spcPct val="90100"/>
              </a:lnSpc>
              <a:buSzPct val="68181"/>
              <a:buFont typeface="Wingdings"/>
              <a:buChar char=""/>
              <a:tabLst>
                <a:tab pos="545465" algn="l"/>
                <a:tab pos="546100" algn="l"/>
              </a:tabLst>
            </a:pP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Integral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to the research design: sets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  parameters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and tells reader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what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will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and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will 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not be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included,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why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" y="1165127"/>
            <a:ext cx="9144000" cy="5726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162800" y="0"/>
            <a:ext cx="1981199" cy="99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4540" y="1630121"/>
            <a:ext cx="7720330" cy="438389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SzPct val="6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Reviews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written work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on and around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your</a:t>
            </a:r>
            <a:r>
              <a:rPr sz="2000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topic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Wingdings"/>
              <a:buChar char=""/>
            </a:pPr>
            <a:endParaRPr sz="3100" dirty="0">
              <a:latin typeface="Times New Roman"/>
              <a:cs typeface="Times New Roman"/>
            </a:endParaRPr>
          </a:p>
          <a:p>
            <a:pPr marL="756285" marR="708025" lvl="1" indent="-286385">
              <a:lnSpc>
                <a:spcPct val="100000"/>
              </a:lnSpc>
              <a:spcBef>
                <a:spcPts val="5"/>
              </a:spcBef>
              <a:buSzPct val="6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Identifies your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study’s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contribution to the field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of 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knowledge</a:t>
            </a:r>
            <a:endParaRPr sz="2000" dirty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Wingdings"/>
              <a:buChar char=""/>
            </a:pPr>
            <a:endParaRPr sz="3100" dirty="0">
              <a:latin typeface="Times New Roman"/>
              <a:cs typeface="Times New Roman"/>
            </a:endParaRPr>
          </a:p>
          <a:p>
            <a:pPr marL="299085" marR="5080" indent="-286385">
              <a:lnSpc>
                <a:spcPct val="100000"/>
              </a:lnSpc>
              <a:buSzPct val="6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Shows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the relationship of your research to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other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local</a:t>
            </a:r>
            <a:r>
              <a:rPr sz="2000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and 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international research in the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field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Wingdings"/>
              <a:buChar char=""/>
            </a:pPr>
            <a:endParaRPr sz="3100" dirty="0">
              <a:latin typeface="Times New Roman"/>
              <a:cs typeface="Times New Roman"/>
            </a:endParaRPr>
          </a:p>
          <a:p>
            <a:pPr marL="299085" marR="509270" indent="-286385">
              <a:lnSpc>
                <a:spcPct val="100000"/>
              </a:lnSpc>
              <a:buSzPct val="6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Discuss</a:t>
            </a:r>
            <a:r>
              <a:rPr lang="en-NZ" sz="2000" dirty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improvements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in the field and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what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is already 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known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Wingdings"/>
              <a:buChar char=""/>
            </a:pPr>
            <a:endParaRPr sz="3100" dirty="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SzPct val="6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Point</a:t>
            </a:r>
            <a:r>
              <a:rPr lang="en-NZ" sz="2000" spc="-1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out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gaps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weaknesses in previous</a:t>
            </a:r>
            <a:r>
              <a:rPr sz="20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studies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12140" y="412749"/>
            <a:ext cx="34842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10" dirty="0">
                <a:latin typeface="Verdana"/>
                <a:cs typeface="Verdana"/>
              </a:rPr>
              <a:t>Literature</a:t>
            </a:r>
            <a:r>
              <a:rPr sz="2800" i="0" spc="-15" dirty="0">
                <a:latin typeface="Verdana"/>
                <a:cs typeface="Verdana"/>
              </a:rPr>
              <a:t> </a:t>
            </a:r>
            <a:r>
              <a:rPr sz="2800" i="0" spc="-10" dirty="0">
                <a:latin typeface="Verdana"/>
                <a:cs typeface="Verdana"/>
              </a:rPr>
              <a:t>review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8058" y="6280238"/>
            <a:ext cx="7959142" cy="471210"/>
          </a:xfrm>
          <a:custGeom>
            <a:avLst/>
            <a:gdLst/>
            <a:ahLst/>
            <a:cxnLst/>
            <a:rect l="l" t="t" r="r" b="b"/>
            <a:pathLst>
              <a:path w="6590030" h="338454">
                <a:moveTo>
                  <a:pt x="0" y="338328"/>
                </a:moveTo>
                <a:lnTo>
                  <a:pt x="6589776" y="338328"/>
                </a:lnTo>
                <a:lnTo>
                  <a:pt x="6589776" y="0"/>
                </a:lnTo>
                <a:lnTo>
                  <a:pt x="0" y="0"/>
                </a:lnTo>
                <a:lnTo>
                  <a:pt x="0" y="338328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7213" y="6349805"/>
            <a:ext cx="7552233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NZ" sz="1600" spc="-10" dirty="0">
                <a:latin typeface="Arial"/>
                <a:cs typeface="Arial"/>
              </a:rPr>
              <a:t>For more information</a:t>
            </a:r>
            <a:r>
              <a:rPr sz="1600" spc="-10" dirty="0">
                <a:latin typeface="Arial"/>
                <a:cs typeface="Arial"/>
              </a:rPr>
              <a:t>:</a:t>
            </a:r>
            <a:r>
              <a:rPr sz="1600" spc="140" dirty="0"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http://owll.massey.ac.nz/assignment-types/literaturereview.php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31093"/>
            <a:ext cx="9144000" cy="5726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45844" y="2433954"/>
            <a:ext cx="6927215" cy="267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C000"/>
                </a:solidFill>
                <a:latin typeface="Verdana"/>
                <a:cs typeface="Verdana"/>
              </a:rPr>
              <a:t>Research design: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299085" marR="356235" indent="-286385">
              <a:lnSpc>
                <a:spcPts val="2160"/>
              </a:lnSpc>
              <a:buSzPct val="6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The </a:t>
            </a:r>
            <a:r>
              <a:rPr sz="2000" b="1" i="1" dirty="0">
                <a:solidFill>
                  <a:srgbClr val="FFFFFF"/>
                </a:solidFill>
                <a:latin typeface="Verdana"/>
                <a:cs typeface="Verdana"/>
              </a:rPr>
              <a:t>overall plan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for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collecting,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handling, and  analysing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data in order to provide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sufficient and  suitable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evidence to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answer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your research  questions, accept/reject your hypothesis,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or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fulfil  your aims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sz="20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objectives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>
              <a:latin typeface="Times New Roman"/>
              <a:cs typeface="Times New Roman"/>
            </a:endParaRPr>
          </a:p>
          <a:p>
            <a:pPr marL="4011929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(Manalo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&amp; </a:t>
            </a:r>
            <a:r>
              <a:rPr sz="1400" spc="-20" dirty="0">
                <a:solidFill>
                  <a:srgbClr val="FFFFFF"/>
                </a:solidFill>
                <a:latin typeface="Verdana"/>
                <a:cs typeface="Verdana"/>
              </a:rPr>
              <a:t>Trafford, 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2004, p.</a:t>
            </a:r>
            <a:r>
              <a:rPr sz="14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82)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2044" y="403605"/>
            <a:ext cx="67360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10" dirty="0">
                <a:latin typeface="Verdana"/>
                <a:cs typeface="Verdana"/>
              </a:rPr>
              <a:t>Research </a:t>
            </a:r>
            <a:r>
              <a:rPr sz="2800" i="0" spc="-5" dirty="0">
                <a:latin typeface="Verdana"/>
                <a:cs typeface="Verdana"/>
              </a:rPr>
              <a:t>design vs.</a:t>
            </a:r>
            <a:r>
              <a:rPr sz="2800" i="0" spc="90" dirty="0">
                <a:latin typeface="Verdana"/>
                <a:cs typeface="Verdana"/>
              </a:rPr>
              <a:t> </a:t>
            </a:r>
            <a:r>
              <a:rPr sz="2800" i="0" spc="-5" dirty="0">
                <a:latin typeface="Verdana"/>
                <a:cs typeface="Verdana"/>
              </a:rPr>
              <a:t>methodology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31592" y="1118616"/>
            <a:ext cx="3434333" cy="10096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103626" y="1249121"/>
            <a:ext cx="28619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spc="-5" dirty="0">
                <a:latin typeface="Verdana"/>
                <a:cs typeface="Verdana"/>
              </a:rPr>
              <a:t>OVERVIEW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0739" y="2764662"/>
            <a:ext cx="123189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3285" y="2622626"/>
            <a:ext cx="52038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What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is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a research</a:t>
            </a:r>
            <a:r>
              <a:rPr sz="28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proposal?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0739" y="3581780"/>
            <a:ext cx="123189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53285" y="3440048"/>
            <a:ext cx="55956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 err="1">
                <a:solidFill>
                  <a:srgbClr val="FFFFFF"/>
                </a:solidFill>
                <a:latin typeface="Verdana"/>
                <a:cs typeface="Verdana"/>
              </a:rPr>
              <a:t>Organi</a:t>
            </a:r>
            <a:r>
              <a:rPr lang="en-NZ" sz="2800" spc="-1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800" spc="-10" dirty="0" err="1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a research</a:t>
            </a:r>
            <a:r>
              <a:rPr sz="2800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proposal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40739" y="4398340"/>
            <a:ext cx="123189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10" dirty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53285" y="4256608"/>
            <a:ext cx="53105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5" dirty="0">
                <a:solidFill>
                  <a:srgbClr val="FFFFFF"/>
                </a:solidFill>
                <a:latin typeface="Verdana"/>
                <a:cs typeface="Verdana"/>
              </a:rPr>
              <a:t>Writing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the research</a:t>
            </a:r>
            <a:r>
              <a:rPr sz="2800" spc="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proposal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844" y="2281554"/>
            <a:ext cx="23507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0" spc="-5" dirty="0">
                <a:latin typeface="Verdana"/>
                <a:cs typeface="Verdana"/>
              </a:rPr>
              <a:t>Methodology: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5844" y="2996006"/>
            <a:ext cx="6005195" cy="11544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99085" marR="5080" indent="-286385">
              <a:lnSpc>
                <a:spcPct val="90000"/>
              </a:lnSpc>
              <a:spcBef>
                <a:spcPts val="345"/>
              </a:spcBef>
              <a:buSzPct val="6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Describes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not only the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way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in which data is  collected (practical), but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may include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the  </a:t>
            </a:r>
            <a:r>
              <a:rPr sz="2000" b="1" i="1" spc="-5" dirty="0">
                <a:solidFill>
                  <a:srgbClr val="FFFFFF"/>
                </a:solidFill>
                <a:latin typeface="Verdana"/>
                <a:cs typeface="Verdana"/>
              </a:rPr>
              <a:t>discussion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theoretical issues (research  methods)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40739" y="1218945"/>
            <a:ext cx="7500620" cy="4995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SzPct val="6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Tells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the reader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‘how’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you will be doing your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study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Wingdings"/>
              <a:buChar char=""/>
            </a:pPr>
            <a:endParaRPr sz="2600">
              <a:latin typeface="Times New Roman"/>
              <a:cs typeface="Times New Roman"/>
            </a:endParaRPr>
          </a:p>
          <a:p>
            <a:pPr marL="299085" marR="484505" indent="-286385">
              <a:lnSpc>
                <a:spcPts val="2160"/>
              </a:lnSpc>
              <a:spcBef>
                <a:spcPts val="5"/>
              </a:spcBef>
              <a:buSzPct val="6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Tells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the reader ‘why’ you are doing it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that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way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(e.g.  justifying your choices regarding methodology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and  design)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Wingdings"/>
              <a:buChar char=""/>
            </a:pPr>
            <a:endParaRPr sz="23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SzPct val="6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Demonstrates the reasons behind your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choice</a:t>
            </a:r>
            <a:r>
              <a:rPr sz="20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of: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Wingdings"/>
              <a:buChar char=""/>
            </a:pPr>
            <a:endParaRPr sz="215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5"/>
              </a:spcBef>
              <a:buSzPct val="50000"/>
              <a:buChar char="–"/>
              <a:tabLst>
                <a:tab pos="698500" algn="l"/>
                <a:tab pos="699135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Methodological</a:t>
            </a:r>
            <a:r>
              <a:rPr sz="20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standpoints</a:t>
            </a:r>
            <a:endParaRPr sz="20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Verdana"/>
              <a:buChar char="–"/>
            </a:pPr>
            <a:endParaRPr sz="215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buSzPct val="50000"/>
              <a:buChar char="–"/>
              <a:tabLst>
                <a:tab pos="698500" algn="l"/>
                <a:tab pos="699135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Methodological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approaches</a:t>
            </a:r>
            <a:endParaRPr sz="20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Verdana"/>
              <a:buChar char="–"/>
            </a:pPr>
            <a:endParaRPr sz="215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buSzPct val="50000"/>
              <a:buChar char="–"/>
              <a:tabLst>
                <a:tab pos="698500" algn="l"/>
                <a:tab pos="699135" algn="l"/>
              </a:tabLst>
            </a:pP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Techniques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for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data collection and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analysis</a:t>
            </a:r>
            <a:endParaRPr sz="20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Verdana"/>
              <a:buChar char="–"/>
            </a:pP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ts val="2280"/>
              </a:lnSpc>
              <a:buSzPct val="6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Justify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choice of one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approach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over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another and</a:t>
            </a:r>
            <a:r>
              <a:rPr sz="20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its</a:t>
            </a:r>
            <a:endParaRPr sz="2000">
              <a:latin typeface="Verdana"/>
              <a:cs typeface="Verdana"/>
            </a:endParaRPr>
          </a:p>
          <a:p>
            <a:pPr marL="299085">
              <a:lnSpc>
                <a:spcPts val="2280"/>
              </a:lnSpc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consequences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for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research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612140" y="568197"/>
            <a:ext cx="5515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Methodology </a:t>
            </a:r>
            <a:r>
              <a:rPr dirty="0"/>
              <a:t>&amp; </a:t>
            </a:r>
            <a:r>
              <a:rPr spc="-5" dirty="0"/>
              <a:t>Research</a:t>
            </a:r>
            <a:r>
              <a:rPr spc="-15" dirty="0"/>
              <a:t> </a:t>
            </a:r>
            <a:r>
              <a:rPr spc="-5" dirty="0"/>
              <a:t>design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1793874"/>
            <a:ext cx="6953884" cy="345503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99085" marR="797560" indent="-286385">
              <a:lnSpc>
                <a:spcPct val="80000"/>
              </a:lnSpc>
              <a:spcBef>
                <a:spcPts val="620"/>
              </a:spcBef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40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research questions guide the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inquiry 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process: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Wingdings"/>
              <a:buChar char=""/>
            </a:pPr>
            <a:endParaRPr sz="275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buSzPct val="50000"/>
              <a:buChar char="–"/>
              <a:tabLst>
                <a:tab pos="697865" algn="l"/>
                <a:tab pos="69850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Instruments or tools to gather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data?</a:t>
            </a:r>
            <a:endParaRPr sz="22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Verdana"/>
              <a:buChar char="–"/>
            </a:pPr>
            <a:endParaRPr sz="3200">
              <a:latin typeface="Times New Roman"/>
              <a:cs typeface="Times New Roman"/>
            </a:endParaRPr>
          </a:p>
          <a:p>
            <a:pPr marL="697865" marR="5080" lvl="1" indent="-228600">
              <a:lnSpc>
                <a:spcPct val="80000"/>
              </a:lnSpc>
              <a:buSzPct val="50000"/>
              <a:buChar char="–"/>
              <a:tabLst>
                <a:tab pos="697865" algn="l"/>
                <a:tab pos="69850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Show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link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between your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research question/s  and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tools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will</a:t>
            </a:r>
            <a:r>
              <a:rPr sz="22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use</a:t>
            </a:r>
            <a:endParaRPr sz="22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Verdana"/>
              <a:buChar char="–"/>
            </a:pPr>
            <a:endParaRPr sz="3250">
              <a:latin typeface="Times New Roman"/>
              <a:cs typeface="Times New Roman"/>
            </a:endParaRPr>
          </a:p>
          <a:p>
            <a:pPr marL="299085" marR="1090930" indent="-286385">
              <a:lnSpc>
                <a:spcPts val="2380"/>
              </a:lnSpc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Include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practical/theoretical/conceptual  framework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will</a:t>
            </a:r>
            <a:r>
              <a:rPr sz="22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employ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739" y="1025397"/>
            <a:ext cx="5523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Methodology &amp; </a:t>
            </a:r>
            <a:r>
              <a:rPr spc="-5" dirty="0"/>
              <a:t>Research</a:t>
            </a:r>
            <a:r>
              <a:rPr spc="-30" dirty="0"/>
              <a:t> </a:t>
            </a:r>
            <a:r>
              <a:rPr dirty="0"/>
              <a:t>design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612140" y="1138173"/>
            <a:ext cx="24434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Data</a:t>
            </a:r>
            <a:r>
              <a:rPr spc="-95" dirty="0"/>
              <a:t> </a:t>
            </a:r>
            <a:r>
              <a:rPr dirty="0"/>
              <a:t>analysis: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069644" y="1943226"/>
            <a:ext cx="6764655" cy="38670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Break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down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of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data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for</a:t>
            </a:r>
            <a:r>
              <a:rPr sz="2200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understanding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"/>
            </a:pPr>
            <a:endParaRPr sz="30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Indicates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how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will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present</a:t>
            </a:r>
            <a:r>
              <a:rPr sz="22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results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Wingdings"/>
              <a:buChar char=""/>
            </a:pPr>
            <a:endParaRPr sz="30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Statistical tests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will</a:t>
            </a:r>
            <a:r>
              <a:rPr sz="22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use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"/>
            </a:pPr>
            <a:endParaRPr sz="30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Methods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used to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prove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your</a:t>
            </a:r>
            <a:r>
              <a:rPr sz="2200" spc="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hypotheses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Wingdings"/>
              <a:buChar char=""/>
            </a:pPr>
            <a:endParaRPr sz="3250" dirty="0">
              <a:latin typeface="Times New Roman"/>
              <a:cs typeface="Times New Roman"/>
            </a:endParaRPr>
          </a:p>
          <a:p>
            <a:pPr marL="299085" marR="5080" indent="-286385">
              <a:lnSpc>
                <a:spcPts val="2380"/>
              </a:lnSpc>
              <a:spcBef>
                <a:spcPts val="5"/>
              </a:spcBef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Tip: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deal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with each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hypothesis separately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and  mention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analysis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that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will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be conducted</a:t>
            </a:r>
            <a:endParaRPr sz="22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00" y="2487167"/>
            <a:ext cx="6934200" cy="1818639"/>
          </a:xfrm>
          <a:custGeom>
            <a:avLst/>
            <a:gdLst/>
            <a:ahLst/>
            <a:cxnLst/>
            <a:rect l="l" t="t" r="r" b="b"/>
            <a:pathLst>
              <a:path w="6934200" h="1818639">
                <a:moveTo>
                  <a:pt x="0" y="1818131"/>
                </a:moveTo>
                <a:lnTo>
                  <a:pt x="6934200" y="1818131"/>
                </a:lnTo>
                <a:lnTo>
                  <a:pt x="6934200" y="0"/>
                </a:lnTo>
                <a:lnTo>
                  <a:pt x="0" y="0"/>
                </a:lnTo>
                <a:lnTo>
                  <a:pt x="0" y="1818131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38908" y="2393257"/>
            <a:ext cx="518604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58825">
              <a:lnSpc>
                <a:spcPct val="125099"/>
              </a:lnSpc>
              <a:spcBef>
                <a:spcPts val="105"/>
              </a:spcBef>
              <a:tabLst>
                <a:tab pos="1482090" algn="l"/>
                <a:tab pos="1962785" algn="l"/>
                <a:tab pos="3528060" algn="l"/>
                <a:tab pos="3762375" algn="l"/>
              </a:tabLst>
            </a:pPr>
            <a:r>
              <a:rPr sz="1600" i="1" spc="-5" dirty="0">
                <a:solidFill>
                  <a:srgbClr val="00AFEF"/>
                </a:solidFill>
                <a:latin typeface="Arial"/>
                <a:cs typeface="Arial"/>
              </a:rPr>
              <a:t>Methodological approaches and cultures 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Experimental	Quasi-experimental	Non-experimental  Phenomenological	Grounded</a:t>
            </a:r>
            <a:r>
              <a:rPr sz="1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theory		Action</a:t>
            </a:r>
            <a:r>
              <a:rPr sz="16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39230" y="3309153"/>
            <a:ext cx="1097915" cy="63500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Structuralist</a:t>
            </a:r>
            <a:endParaRPr sz="1600">
              <a:latin typeface="Arial"/>
              <a:cs typeface="Arial"/>
            </a:endParaRPr>
          </a:p>
          <a:p>
            <a:pPr marR="79375" algn="ctr">
              <a:lnSpc>
                <a:spcPct val="100000"/>
              </a:lnSpc>
              <a:spcBef>
                <a:spcPts val="48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Historical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9892" y="3309153"/>
            <a:ext cx="4925060" cy="93980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1435100" algn="l"/>
                <a:tab pos="3682365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Ethnographic	Ethno-methodological	Hermeneutic</a:t>
            </a:r>
            <a:endParaRPr sz="1600">
              <a:latin typeface="Arial"/>
              <a:cs typeface="Arial"/>
            </a:endParaRPr>
          </a:p>
          <a:p>
            <a:pPr marL="170815">
              <a:lnSpc>
                <a:spcPct val="100000"/>
              </a:lnSpc>
              <a:spcBef>
                <a:spcPts val="480"/>
              </a:spcBef>
              <a:tabLst>
                <a:tab pos="2475230" algn="l"/>
                <a:tab pos="4030979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Symbolic</a:t>
            </a:r>
            <a:r>
              <a:rPr sz="1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interactionist	Critical inquiry	Feminism</a:t>
            </a:r>
            <a:endParaRPr sz="1600">
              <a:latin typeface="Arial"/>
              <a:cs typeface="Arial"/>
            </a:endParaRPr>
          </a:p>
          <a:p>
            <a:pPr marL="1620520">
              <a:lnSpc>
                <a:spcPct val="100000"/>
              </a:lnSpc>
              <a:spcBef>
                <a:spcPts val="484"/>
              </a:spcBef>
              <a:tabLst>
                <a:tab pos="2989580" algn="l"/>
                <a:tab pos="4232910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Quantitative	Qualitative	Etc.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90600" y="4648200"/>
            <a:ext cx="7239000" cy="1508760"/>
          </a:xfrm>
          <a:custGeom>
            <a:avLst/>
            <a:gdLst/>
            <a:ahLst/>
            <a:cxnLst/>
            <a:rect l="l" t="t" r="r" b="b"/>
            <a:pathLst>
              <a:path w="7239000" h="1508760">
                <a:moveTo>
                  <a:pt x="0" y="1508760"/>
                </a:moveTo>
                <a:lnTo>
                  <a:pt x="7239000" y="1508760"/>
                </a:lnTo>
                <a:lnTo>
                  <a:pt x="7239000" y="0"/>
                </a:lnTo>
                <a:lnTo>
                  <a:pt x="0" y="0"/>
                </a:lnTo>
                <a:lnTo>
                  <a:pt x="0" y="150876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3000" y="914400"/>
            <a:ext cx="6781800" cy="1077595"/>
          </a:xfrm>
          <a:custGeom>
            <a:avLst/>
            <a:gdLst/>
            <a:ahLst/>
            <a:cxnLst/>
            <a:rect l="l" t="t" r="r" b="b"/>
            <a:pathLst>
              <a:path w="6781800" h="1077595">
                <a:moveTo>
                  <a:pt x="0" y="1077467"/>
                </a:moveTo>
                <a:lnTo>
                  <a:pt x="6781800" y="1077467"/>
                </a:lnTo>
                <a:lnTo>
                  <a:pt x="6781800" y="0"/>
                </a:lnTo>
                <a:lnTo>
                  <a:pt x="0" y="0"/>
                </a:lnTo>
                <a:lnTo>
                  <a:pt x="0" y="1077467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705861" y="943102"/>
            <a:ext cx="365632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solidFill>
                  <a:srgbClr val="00AFEF"/>
                </a:solidFill>
                <a:latin typeface="Arial"/>
                <a:cs typeface="Arial"/>
              </a:rPr>
              <a:t>Methodological traditions</a:t>
            </a:r>
            <a:r>
              <a:rPr sz="1600" i="1" spc="1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AFEF"/>
                </a:solidFill>
                <a:latin typeface="Arial"/>
                <a:cs typeface="Arial"/>
              </a:rPr>
              <a:t>(epistemology)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11249" y="1186820"/>
            <a:ext cx="4136390" cy="75692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5"/>
              </a:spcBef>
              <a:tabLst>
                <a:tab pos="1209040" algn="l"/>
                <a:tab pos="2862580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Positivism	Post-positivism	Interpretivism</a:t>
            </a:r>
            <a:endParaRPr sz="1600">
              <a:latin typeface="Arial"/>
              <a:cs typeface="Arial"/>
            </a:endParaRPr>
          </a:p>
          <a:p>
            <a:pPr marL="1085850">
              <a:lnSpc>
                <a:spcPct val="100000"/>
              </a:lnSpc>
              <a:spcBef>
                <a:spcPts val="960"/>
              </a:spcBef>
              <a:tabLst>
                <a:tab pos="2642870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Critical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inquiry	Post-modernism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67476" y="1186820"/>
            <a:ext cx="1491615" cy="75692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Phenomenology</a:t>
            </a:r>
            <a:endParaRPr sz="1600">
              <a:latin typeface="Arial"/>
              <a:cs typeface="Arial"/>
            </a:endParaRPr>
          </a:p>
          <a:p>
            <a:pPr marL="52705">
              <a:lnSpc>
                <a:spcPct val="100000"/>
              </a:lnSpc>
              <a:spcBef>
                <a:spcPts val="96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108354" y="336550"/>
            <a:ext cx="6923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i="0" spc="-5" dirty="0">
                <a:latin typeface="Verdana"/>
                <a:cs typeface="Verdana"/>
              </a:rPr>
              <a:t>The Methodological Logic </a:t>
            </a:r>
            <a:r>
              <a:rPr b="0" i="0" dirty="0">
                <a:latin typeface="Verdana"/>
                <a:cs typeface="Verdana"/>
              </a:rPr>
              <a:t>of </a:t>
            </a:r>
            <a:r>
              <a:rPr b="0" i="0" spc="-15" dirty="0">
                <a:latin typeface="Verdana"/>
                <a:cs typeface="Verdana"/>
              </a:rPr>
              <a:t>Research</a:t>
            </a:r>
            <a:r>
              <a:rPr b="0" i="0" spc="130" dirty="0">
                <a:latin typeface="Verdana"/>
                <a:cs typeface="Verdana"/>
              </a:rPr>
              <a:t> </a:t>
            </a:r>
            <a:r>
              <a:rPr b="0" i="0" spc="-10" dirty="0">
                <a:latin typeface="Verdana"/>
                <a:cs typeface="Verdana"/>
              </a:rPr>
              <a:t>Design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568577" y="4555388"/>
            <a:ext cx="7343775" cy="211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1269365" indent="-635" algn="ctr">
              <a:lnSpc>
                <a:spcPct val="125000"/>
              </a:lnSpc>
              <a:spcBef>
                <a:spcPts val="100"/>
              </a:spcBef>
              <a:tabLst>
                <a:tab pos="1312545" algn="l"/>
                <a:tab pos="1661795" algn="l"/>
                <a:tab pos="1987550" algn="l"/>
                <a:tab pos="2544445" algn="l"/>
                <a:tab pos="2861945" algn="l"/>
                <a:tab pos="3985895" algn="l"/>
                <a:tab pos="4081145" algn="l"/>
                <a:tab pos="4128770" algn="l"/>
                <a:tab pos="4776470" algn="l"/>
              </a:tabLst>
            </a:pPr>
            <a:r>
              <a:rPr sz="1600" i="1" spc="-5" dirty="0">
                <a:solidFill>
                  <a:srgbClr val="00AFEF"/>
                </a:solidFill>
                <a:latin typeface="Arial"/>
                <a:cs typeface="Arial"/>
              </a:rPr>
              <a:t>Methods (techniques) for data collection and analysis 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Questionnaires	Interviews	Life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history			Content analysis  Case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study	Semiology	Observational		Conversation</a:t>
            </a:r>
            <a:r>
              <a:rPr sz="16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analysis  Discourse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analysis	Document</a:t>
            </a:r>
            <a:r>
              <a:rPr sz="1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analysis	Concept mapping  Nominal</a:t>
            </a:r>
            <a:r>
              <a:rPr sz="1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r>
              <a:rPr sz="1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technique	Comparative</a:t>
            </a:r>
            <a:r>
              <a:rPr sz="1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analysis	Etc.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(Hart, 2005, p.</a:t>
            </a:r>
            <a:r>
              <a:rPr sz="14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314)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91000" y="2057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228600"/>
                </a:moveTo>
                <a:lnTo>
                  <a:pt x="0" y="228600"/>
                </a:lnTo>
                <a:lnTo>
                  <a:pt x="152400" y="304800"/>
                </a:lnTo>
                <a:lnTo>
                  <a:pt x="304800" y="228600"/>
                </a:lnTo>
                <a:close/>
              </a:path>
              <a:path w="304800" h="304800">
                <a:moveTo>
                  <a:pt x="228600" y="0"/>
                </a:moveTo>
                <a:lnTo>
                  <a:pt x="76200" y="0"/>
                </a:lnTo>
                <a:lnTo>
                  <a:pt x="76200" y="228600"/>
                </a:lnTo>
                <a:lnTo>
                  <a:pt x="228600" y="228600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91000" y="2057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228600"/>
                </a:moveTo>
                <a:lnTo>
                  <a:pt x="76200" y="228600"/>
                </a:lnTo>
                <a:lnTo>
                  <a:pt x="76200" y="0"/>
                </a:lnTo>
                <a:lnTo>
                  <a:pt x="228600" y="0"/>
                </a:lnTo>
                <a:lnTo>
                  <a:pt x="228600" y="228600"/>
                </a:lnTo>
                <a:lnTo>
                  <a:pt x="304800" y="228600"/>
                </a:lnTo>
                <a:lnTo>
                  <a:pt x="152400" y="304800"/>
                </a:lnTo>
                <a:lnTo>
                  <a:pt x="0" y="2286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431596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228599"/>
                </a:moveTo>
                <a:lnTo>
                  <a:pt x="0" y="228599"/>
                </a:lnTo>
                <a:lnTo>
                  <a:pt x="152400" y="304799"/>
                </a:lnTo>
                <a:lnTo>
                  <a:pt x="304800" y="228599"/>
                </a:lnTo>
                <a:close/>
              </a:path>
              <a:path w="304800" h="304800">
                <a:moveTo>
                  <a:pt x="228600" y="0"/>
                </a:moveTo>
                <a:lnTo>
                  <a:pt x="76200" y="0"/>
                </a:lnTo>
                <a:lnTo>
                  <a:pt x="76200" y="228599"/>
                </a:lnTo>
                <a:lnTo>
                  <a:pt x="228600" y="228599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67200" y="431596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228599"/>
                </a:moveTo>
                <a:lnTo>
                  <a:pt x="76200" y="228599"/>
                </a:lnTo>
                <a:lnTo>
                  <a:pt x="76200" y="0"/>
                </a:lnTo>
                <a:lnTo>
                  <a:pt x="228600" y="0"/>
                </a:lnTo>
                <a:lnTo>
                  <a:pt x="228600" y="228599"/>
                </a:lnTo>
                <a:lnTo>
                  <a:pt x="304800" y="228599"/>
                </a:lnTo>
                <a:lnTo>
                  <a:pt x="152400" y="304799"/>
                </a:lnTo>
                <a:lnTo>
                  <a:pt x="0" y="22859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31093"/>
            <a:ext cx="9144000" cy="5726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162800" y="0"/>
            <a:ext cx="1981199" cy="99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444" y="1751202"/>
            <a:ext cx="7388859" cy="426529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99085" marR="5080" indent="-286385">
              <a:lnSpc>
                <a:spcPts val="2380"/>
              </a:lnSpc>
              <a:spcBef>
                <a:spcPts val="390"/>
              </a:spcBef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Covers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specific ethical issues of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research and  how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intend to conform to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 relevant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ethical  codes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"/>
            </a:pPr>
            <a:endParaRPr sz="2700">
              <a:latin typeface="Times New Roman"/>
              <a:cs typeface="Times New Roman"/>
            </a:endParaRPr>
          </a:p>
          <a:p>
            <a:pPr marL="299085" marR="1130935" indent="-286385">
              <a:lnSpc>
                <a:spcPts val="2380"/>
              </a:lnSpc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“Code of Ethical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Conduct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for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Research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and  </a:t>
            </a:r>
            <a:r>
              <a:rPr sz="2200" spc="-35" dirty="0">
                <a:solidFill>
                  <a:srgbClr val="FFFFFF"/>
                </a:solidFill>
                <a:latin typeface="Verdana"/>
                <a:cs typeface="Verdana"/>
              </a:rPr>
              <a:t>Teaching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Involving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Human</a:t>
            </a:r>
            <a:r>
              <a:rPr sz="22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Subjects”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Wingdings"/>
              <a:buChar char=""/>
            </a:pPr>
            <a:endParaRPr sz="2450">
              <a:latin typeface="Times New Roman"/>
              <a:cs typeface="Times New Roman"/>
            </a:endParaRPr>
          </a:p>
          <a:p>
            <a:pPr marL="299085" indent="-286385">
              <a:lnSpc>
                <a:spcPts val="2510"/>
              </a:lnSpc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Protect </a:t>
            </a:r>
            <a:r>
              <a:rPr sz="2200" spc="-20" dirty="0">
                <a:solidFill>
                  <a:srgbClr val="FFFFFF"/>
                </a:solidFill>
                <a:latin typeface="Verdana"/>
                <a:cs typeface="Verdana"/>
              </a:rPr>
              <a:t>confidentiality, </a:t>
            </a:r>
            <a:r>
              <a:rPr sz="2200" spc="-30" dirty="0">
                <a:solidFill>
                  <a:srgbClr val="FFFFFF"/>
                </a:solidFill>
                <a:latin typeface="Verdana"/>
                <a:cs typeface="Verdana"/>
              </a:rPr>
              <a:t>anonymity,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sz="2200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endParaRPr sz="2200">
              <a:latin typeface="Verdana"/>
              <a:cs typeface="Verdana"/>
            </a:endParaRPr>
          </a:p>
          <a:p>
            <a:pPr marL="299085">
              <a:lnSpc>
                <a:spcPts val="2510"/>
              </a:lnSpc>
            </a:pP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physical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and mental well-being of</a:t>
            </a:r>
            <a:r>
              <a:rPr sz="2200" spc="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participants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>
              <a:latin typeface="Times New Roman"/>
              <a:cs typeface="Times New Roman"/>
            </a:endParaRPr>
          </a:p>
          <a:p>
            <a:pPr marL="299085" marR="245110" indent="-286385">
              <a:lnSpc>
                <a:spcPts val="2380"/>
              </a:lnSpc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Other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codes of conduct </a:t>
            </a:r>
            <a:r>
              <a:rPr sz="2200" spc="-30" dirty="0">
                <a:solidFill>
                  <a:srgbClr val="FFFFFF"/>
                </a:solidFill>
                <a:latin typeface="Verdana"/>
                <a:cs typeface="Verdana"/>
              </a:rPr>
              <a:t>(e.g.,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relevant  governmental/committee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codes)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also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need to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be 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mentioned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40" y="446278"/>
            <a:ext cx="27844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10" dirty="0">
                <a:latin typeface="Verdana"/>
                <a:cs typeface="Verdana"/>
              </a:rPr>
              <a:t>Ethics</a:t>
            </a:r>
            <a:r>
              <a:rPr sz="2800" i="0" spc="-20" dirty="0">
                <a:latin typeface="Verdana"/>
                <a:cs typeface="Verdana"/>
              </a:rPr>
              <a:t> </a:t>
            </a:r>
            <a:r>
              <a:rPr sz="2800" i="0" spc="-10" dirty="0">
                <a:latin typeface="Verdana"/>
                <a:cs typeface="Verdana"/>
              </a:rPr>
              <a:t>section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31093"/>
            <a:ext cx="9144000" cy="5726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162800" y="0"/>
            <a:ext cx="1981199" cy="99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69644" y="1751202"/>
            <a:ext cx="7236459" cy="4454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Timeline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for the</a:t>
            </a:r>
            <a:r>
              <a:rPr sz="22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study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Wingdings"/>
              <a:buChar char=""/>
            </a:pPr>
            <a:endParaRPr sz="2700">
              <a:latin typeface="Times New Roman"/>
              <a:cs typeface="Times New Roman"/>
            </a:endParaRPr>
          </a:p>
          <a:p>
            <a:pPr marL="697865" marR="5080" lvl="1" indent="-228600">
              <a:lnSpc>
                <a:spcPts val="2380"/>
              </a:lnSpc>
              <a:buSzPct val="59090"/>
              <a:buChar char="–"/>
              <a:tabLst>
                <a:tab pos="69850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Times and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dates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of each step of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research 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process</a:t>
            </a:r>
            <a:endParaRPr sz="22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Verdana"/>
              <a:buChar char="–"/>
            </a:pPr>
            <a:endParaRPr sz="245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spcBef>
                <a:spcPts val="5"/>
              </a:spcBef>
              <a:buSzPct val="59090"/>
              <a:buChar char="–"/>
              <a:tabLst>
                <a:tab pos="69850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Be as specific as</a:t>
            </a:r>
            <a:r>
              <a:rPr sz="2200" spc="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possible</a:t>
            </a:r>
            <a:endParaRPr sz="22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Verdana"/>
              <a:buChar char="–"/>
            </a:pPr>
            <a:endParaRPr sz="2450">
              <a:latin typeface="Times New Roman"/>
              <a:cs typeface="Times New Roman"/>
            </a:endParaRPr>
          </a:p>
          <a:p>
            <a:pPr marL="299085" indent="-286385">
              <a:lnSpc>
                <a:spcPts val="2510"/>
              </a:lnSpc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Budget estimate of costs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involved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in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your</a:t>
            </a:r>
            <a:r>
              <a:rPr sz="2200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study</a:t>
            </a:r>
            <a:endParaRPr sz="2200">
              <a:latin typeface="Verdana"/>
              <a:cs typeface="Verdana"/>
            </a:endParaRPr>
          </a:p>
          <a:p>
            <a:pPr marL="299085">
              <a:lnSpc>
                <a:spcPts val="2510"/>
              </a:lnSpc>
            </a:pP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(need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not be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too</a:t>
            </a:r>
            <a:r>
              <a:rPr sz="22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detailed)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buSzPct val="59090"/>
              <a:buChar char="–"/>
              <a:tabLst>
                <a:tab pos="698500" algn="l"/>
              </a:tabLst>
            </a:pP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Costs that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will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be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incurred</a:t>
            </a:r>
            <a:endParaRPr sz="22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Verdana"/>
              <a:buChar char="–"/>
            </a:pPr>
            <a:endParaRPr sz="245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buSzPct val="59090"/>
              <a:buChar char="–"/>
              <a:tabLst>
                <a:tab pos="698500" algn="l"/>
              </a:tabLst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Indicate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source of</a:t>
            </a:r>
            <a:r>
              <a:rPr sz="22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funds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370078"/>
            <a:ext cx="5873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Verdana"/>
                <a:cs typeface="Verdana"/>
              </a:rPr>
              <a:t>Timeframe of </a:t>
            </a:r>
            <a:r>
              <a:rPr sz="2800" i="0" spc="-10" dirty="0">
                <a:latin typeface="Verdana"/>
                <a:cs typeface="Verdana"/>
              </a:rPr>
              <a:t>study </a:t>
            </a:r>
            <a:r>
              <a:rPr sz="2800" i="0" spc="-5" dirty="0">
                <a:latin typeface="Verdana"/>
                <a:cs typeface="Verdana"/>
              </a:rPr>
              <a:t>&amp;</a:t>
            </a:r>
            <a:r>
              <a:rPr sz="2800" i="0" spc="45" dirty="0">
                <a:latin typeface="Verdana"/>
                <a:cs typeface="Verdana"/>
              </a:rPr>
              <a:t> </a:t>
            </a:r>
            <a:r>
              <a:rPr sz="2800" i="0" spc="-10" dirty="0">
                <a:latin typeface="Verdana"/>
                <a:cs typeface="Verdana"/>
              </a:rPr>
              <a:t>budget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656590"/>
            <a:ext cx="6504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i="0" spc="-15" dirty="0">
                <a:solidFill>
                  <a:srgbClr val="FFFFFF"/>
                </a:solidFill>
                <a:latin typeface="Verdana"/>
                <a:cs typeface="Verdana"/>
              </a:rPr>
              <a:t>Research </a:t>
            </a:r>
            <a:r>
              <a:rPr sz="2800" b="0" i="0" spc="-10" dirty="0">
                <a:solidFill>
                  <a:srgbClr val="FFFFFF"/>
                </a:solidFill>
                <a:latin typeface="Verdana"/>
                <a:cs typeface="Verdana"/>
              </a:rPr>
              <a:t>proposal </a:t>
            </a:r>
            <a:r>
              <a:rPr sz="2800" b="0" i="0" spc="-5" dirty="0">
                <a:solidFill>
                  <a:srgbClr val="FFFFFF"/>
                </a:solidFill>
                <a:latin typeface="Verdana"/>
                <a:cs typeface="Verdana"/>
              </a:rPr>
              <a:t>sample</a:t>
            </a:r>
            <a:r>
              <a:rPr sz="2800" b="0" i="0" spc="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b="0" i="0" spc="-10" dirty="0">
                <a:solidFill>
                  <a:srgbClr val="FFFFFF"/>
                </a:solidFill>
                <a:latin typeface="Verdana"/>
                <a:cs typeface="Verdana"/>
              </a:rPr>
              <a:t>timetable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1809" y="6278371"/>
            <a:ext cx="179006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(Hart, 2005, p.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397)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600" y="1524000"/>
            <a:ext cx="8763000" cy="4013200"/>
          </a:xfrm>
          <a:custGeom>
            <a:avLst/>
            <a:gdLst/>
            <a:ahLst/>
            <a:cxnLst/>
            <a:rect l="l" t="t" r="r" b="b"/>
            <a:pathLst>
              <a:path w="8763000" h="4013200">
                <a:moveTo>
                  <a:pt x="0" y="4012691"/>
                </a:moveTo>
                <a:lnTo>
                  <a:pt x="8763000" y="4012691"/>
                </a:lnTo>
                <a:lnTo>
                  <a:pt x="8763000" y="0"/>
                </a:lnTo>
                <a:lnTo>
                  <a:pt x="0" y="0"/>
                </a:lnTo>
                <a:lnTo>
                  <a:pt x="0" y="4012691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7340" y="1552702"/>
            <a:ext cx="10528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27100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Month:	1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36394" y="1552702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51175" y="1552702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5575" y="1552702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0228" y="1552702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94628" y="1552702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09409" y="1552702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23809" y="1552702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38464" y="1552702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4568"/>
              </p:ext>
            </p:extLst>
          </p:nvPr>
        </p:nvGraphicFramePr>
        <p:xfrm>
          <a:off x="909827" y="1868423"/>
          <a:ext cx="7924800" cy="25816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8901">
                <a:tc gridSpan="4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Literature</a:t>
                      </a:r>
                      <a:r>
                        <a:rPr sz="16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search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901">
                <a:tc gridSpan="7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2205355" algn="l"/>
                        </a:tabLst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Literature</a:t>
                      </a:r>
                      <a:r>
                        <a:rPr sz="1600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review	Review</a:t>
                      </a:r>
                      <a:r>
                        <a:rPr sz="16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updated/refined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455">
                <a:tc>
                  <a:txBody>
                    <a:bodyPr/>
                    <a:lstStyle/>
                    <a:p>
                      <a:pPr marL="91440" marR="510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Specify</a:t>
                      </a:r>
                      <a:r>
                        <a:rPr sz="1600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guide  questions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2075" marR="6692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Analy</a:t>
                      </a:r>
                      <a:r>
                        <a:rPr lang="en-NZ"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00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ethical  issues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1F48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362">
                <a:tc gridSpan="2">
                  <a:txBody>
                    <a:bodyPr/>
                    <a:lstStyle/>
                    <a:p>
                      <a:pPr marL="91440" marR="8020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Select strategy</a:t>
                      </a:r>
                      <a:r>
                        <a:rPr sz="1600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methods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92075" marR="4127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Pilot</a:t>
                      </a:r>
                      <a:r>
                        <a:rPr sz="1600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research  tools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2075">
                        <a:lnSpc>
                          <a:spcPts val="1839"/>
                        </a:lnSpc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collection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033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Start writing</a:t>
                      </a:r>
                      <a:r>
                        <a:rPr sz="1600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sections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600" spc="-5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Summari</a:t>
                      </a:r>
                      <a:r>
                        <a:rPr lang="en-NZ"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findings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2075" marR="33718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Interpretation &amp;  conclusions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891027" y="4491228"/>
          <a:ext cx="5943600" cy="652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1312"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Draft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sections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Construct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chapters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61694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Final draft</a:t>
                      </a:r>
                      <a:r>
                        <a:rPr sz="1600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finishing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91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91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1F48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31093"/>
            <a:ext cx="9144000" cy="5726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162800" y="0"/>
            <a:ext cx="1981199" cy="99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444" y="2470530"/>
            <a:ext cx="7223759" cy="2312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Highlight appropriate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texts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cited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in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your</a:t>
            </a:r>
            <a:r>
              <a:rPr sz="2200" spc="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proposal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Wingdings"/>
              <a:buChar char=""/>
            </a:pPr>
            <a:endParaRPr sz="32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Supervisor guidance for other essential</a:t>
            </a:r>
            <a:r>
              <a:rPr sz="2200" spc="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texts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Wingdings"/>
              <a:buChar char=""/>
            </a:pPr>
            <a:endParaRPr sz="3200">
              <a:latin typeface="Times New Roman"/>
              <a:cs typeface="Times New Roman"/>
            </a:endParaRPr>
          </a:p>
          <a:p>
            <a:pPr marL="299085" marR="1148715" indent="-286385">
              <a:lnSpc>
                <a:spcPct val="100000"/>
              </a:lnSpc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i="1" spc="-10" dirty="0">
                <a:solidFill>
                  <a:srgbClr val="FFFFFF"/>
                </a:solidFill>
                <a:latin typeface="Verdana"/>
                <a:cs typeface="Verdana"/>
              </a:rPr>
              <a:t>Never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underestimate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value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of a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good 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reference</a:t>
            </a:r>
            <a:r>
              <a:rPr sz="22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list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5272" y="412749"/>
            <a:ext cx="3847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Verdana"/>
                <a:cs typeface="Verdana"/>
              </a:rPr>
              <a:t>Primary</a:t>
            </a:r>
            <a:r>
              <a:rPr sz="2800" i="0" spc="-40" dirty="0">
                <a:latin typeface="Verdana"/>
                <a:cs typeface="Verdana"/>
              </a:rPr>
              <a:t> </a:t>
            </a:r>
            <a:r>
              <a:rPr sz="2800" i="0" spc="-10" dirty="0">
                <a:latin typeface="Verdana"/>
                <a:cs typeface="Verdana"/>
              </a:rPr>
              <a:t>references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0391" y="188976"/>
            <a:ext cx="7492746" cy="1009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070" y="319785"/>
            <a:ext cx="69253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5" dirty="0">
                <a:latin typeface="Verdana"/>
                <a:cs typeface="Verdana"/>
              </a:rPr>
              <a:t>Writing </a:t>
            </a:r>
            <a:r>
              <a:rPr sz="3600" b="0" i="0" spc="-5" dirty="0">
                <a:latin typeface="Verdana"/>
                <a:cs typeface="Verdana"/>
              </a:rPr>
              <a:t>the </a:t>
            </a:r>
            <a:r>
              <a:rPr sz="3600" b="0" i="0" spc="-15" dirty="0">
                <a:latin typeface="Verdana"/>
                <a:cs typeface="Verdana"/>
              </a:rPr>
              <a:t>Research</a:t>
            </a:r>
            <a:r>
              <a:rPr sz="3600" b="0" i="0" spc="-75" dirty="0">
                <a:latin typeface="Verdana"/>
                <a:cs typeface="Verdana"/>
              </a:rPr>
              <a:t> </a:t>
            </a:r>
            <a:r>
              <a:rPr sz="3600" b="0" i="0" spc="-5" dirty="0">
                <a:latin typeface="Verdana"/>
                <a:cs typeface="Verdana"/>
              </a:rPr>
              <a:t>Proposal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25"/>
              </a:spcBef>
              <a:buSzPct val="60416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pc="-10" dirty="0"/>
              <a:t>Well-structured </a:t>
            </a:r>
            <a:r>
              <a:rPr dirty="0">
                <a:latin typeface="Wingdings"/>
                <a:cs typeface="Wingdings"/>
              </a:rPr>
              <a:t>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/>
              <a:t>well</a:t>
            </a:r>
            <a:r>
              <a:rPr spc="-295" dirty="0"/>
              <a:t> </a:t>
            </a:r>
            <a:r>
              <a:rPr spc="-5" dirty="0"/>
              <a:t>written</a:t>
            </a:r>
          </a:p>
          <a:p>
            <a:pPr marL="355600" indent="-342900">
              <a:lnSpc>
                <a:spcPct val="100000"/>
              </a:lnSpc>
              <a:spcBef>
                <a:spcPts val="1230"/>
              </a:spcBef>
              <a:buSzPct val="60416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pc="-65" dirty="0"/>
              <a:t>Clear, </a:t>
            </a:r>
            <a:r>
              <a:rPr dirty="0"/>
              <a:t>concise, and </a:t>
            </a:r>
            <a:r>
              <a:rPr spc="-5" dirty="0"/>
              <a:t>to </a:t>
            </a:r>
            <a:r>
              <a:rPr dirty="0"/>
              <a:t>the</a:t>
            </a:r>
            <a:r>
              <a:rPr spc="120" dirty="0"/>
              <a:t> </a:t>
            </a:r>
            <a:r>
              <a:rPr dirty="0"/>
              <a:t>point</a:t>
            </a: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SzPct val="60416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/>
              <a:t>Consider:</a:t>
            </a:r>
          </a:p>
          <a:p>
            <a:pPr marL="756285" lvl="1" indent="-286385">
              <a:lnSpc>
                <a:spcPct val="100000"/>
              </a:lnSpc>
              <a:spcBef>
                <a:spcPts val="1175"/>
              </a:spcBef>
              <a:buSzPct val="60416"/>
              <a:buChar char="–"/>
              <a:tabLst>
                <a:tab pos="756285" algn="l"/>
                <a:tab pos="756920" algn="l"/>
              </a:tabLst>
            </a:pP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Paragraph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organization</a:t>
            </a:r>
            <a:endParaRPr sz="2400" dirty="0">
              <a:latin typeface="Verdana"/>
              <a:cs typeface="Verdana"/>
            </a:endParaRPr>
          </a:p>
          <a:p>
            <a:pPr marL="1155700" lvl="2" indent="-228600">
              <a:lnSpc>
                <a:spcPct val="100000"/>
              </a:lnSpc>
              <a:spcBef>
                <a:spcPts val="1180"/>
              </a:spcBef>
              <a:buSzPct val="50000"/>
              <a:buFont typeface="Wingdings"/>
              <a:buChar char=""/>
              <a:tabLst>
                <a:tab pos="1156335" algn="l"/>
              </a:tabLst>
            </a:pP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Follow </a:t>
            </a:r>
            <a:r>
              <a:rPr lang="en-NZ" sz="2400" spc="-2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– </a:t>
            </a:r>
            <a:r>
              <a:rPr sz="2400" spc="-55" dirty="0">
                <a:solidFill>
                  <a:srgbClr val="FFFFFF"/>
                </a:solidFill>
                <a:latin typeface="Verdana"/>
                <a:cs typeface="Verdana"/>
              </a:rPr>
              <a:t>Topic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sentence/controlling</a:t>
            </a:r>
            <a:r>
              <a:rPr sz="2400" spc="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idea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394" y="4055745"/>
            <a:ext cx="145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Wingdings"/>
                <a:cs typeface="Wingdings"/>
              </a:rPr>
              <a:t>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4394" y="4571238"/>
            <a:ext cx="145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Wingdings"/>
                <a:cs typeface="Wingdings"/>
              </a:rPr>
              <a:t>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81985" y="3753611"/>
            <a:ext cx="6062345" cy="1056058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lang="en-NZ" sz="240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 – </a:t>
            </a:r>
            <a:r>
              <a:rPr lang="en-NZ" sz="2400" dirty="0">
                <a:solidFill>
                  <a:srgbClr val="FFFFFF"/>
                </a:solidFill>
                <a:latin typeface="Verdana"/>
                <a:cs typeface="Verdana"/>
              </a:rPr>
              <a:t>Illustration, </a:t>
            </a:r>
            <a:r>
              <a:rPr lang="en-NZ" sz="2400" spc="-10" dirty="0">
                <a:solidFill>
                  <a:srgbClr val="FFFFFF"/>
                </a:solidFill>
                <a:latin typeface="Verdana"/>
                <a:cs typeface="Verdana"/>
              </a:rPr>
              <a:t>Evidence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endParaRPr sz="2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E – </a:t>
            </a:r>
            <a:r>
              <a:rPr lang="en-NZ" sz="2400" dirty="0">
                <a:solidFill>
                  <a:srgbClr val="FFFFFF"/>
                </a:solidFill>
                <a:latin typeface="Verdana"/>
                <a:cs typeface="Verdana"/>
              </a:rPr>
              <a:t>Explanation, Elaboration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4394" y="4785102"/>
            <a:ext cx="6045200" cy="1570990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270"/>
              </a:spcBef>
              <a:buSzPct val="50000"/>
              <a:buFont typeface="Wingdings"/>
              <a:buChar char=""/>
              <a:tabLst>
                <a:tab pos="241300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Between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100-150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words</a:t>
            </a:r>
            <a:endParaRPr sz="2400" dirty="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175"/>
              </a:spcBef>
              <a:buSzPct val="50000"/>
              <a:buFont typeface="Wingdings"/>
              <a:buChar char=""/>
              <a:tabLst>
                <a:tab pos="241300" algn="l"/>
              </a:tabLst>
            </a:pP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Avoid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long paragraphs of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250+</a:t>
            </a:r>
            <a:r>
              <a:rPr sz="2400" spc="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words</a:t>
            </a:r>
            <a:endParaRPr sz="2400" dirty="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1180"/>
              </a:spcBef>
              <a:buSzPct val="50000"/>
              <a:buFont typeface="Wingdings"/>
              <a:buChar char=""/>
              <a:tabLst>
                <a:tab pos="241300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One main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idea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= one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paragraph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9976" y="1118616"/>
            <a:ext cx="7358633" cy="10096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840739" y="1249121"/>
            <a:ext cx="67932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dirty="0">
                <a:latin typeface="Verdana"/>
                <a:cs typeface="Verdana"/>
              </a:rPr>
              <a:t>What </a:t>
            </a:r>
            <a:r>
              <a:rPr sz="3600" b="0" i="0" spc="-10" dirty="0">
                <a:latin typeface="Verdana"/>
                <a:cs typeface="Verdana"/>
              </a:rPr>
              <a:t>is </a:t>
            </a:r>
            <a:r>
              <a:rPr sz="3600" b="0" i="0" dirty="0">
                <a:latin typeface="Verdana"/>
                <a:cs typeface="Verdana"/>
              </a:rPr>
              <a:t>a </a:t>
            </a:r>
            <a:r>
              <a:rPr sz="3600" b="0" i="0" spc="-10" dirty="0">
                <a:latin typeface="Verdana"/>
                <a:cs typeface="Verdana"/>
              </a:rPr>
              <a:t>Research</a:t>
            </a:r>
            <a:r>
              <a:rPr sz="3600" b="0" i="0" spc="-75" dirty="0">
                <a:latin typeface="Verdana"/>
                <a:cs typeface="Verdana"/>
              </a:rPr>
              <a:t> </a:t>
            </a:r>
            <a:r>
              <a:rPr sz="3600" b="0" i="0" spc="-5" dirty="0">
                <a:latin typeface="Verdana"/>
                <a:cs typeface="Verdana"/>
              </a:rPr>
              <a:t>Proposal?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0739" y="2546730"/>
            <a:ext cx="6604000" cy="2245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SzPct val="60416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Written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for thesis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&amp;</a:t>
            </a:r>
            <a:r>
              <a:rPr sz="2400" spc="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dissertation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Wingdings"/>
              <a:buChar char=""/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60416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 statement of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intent: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outlines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what</a:t>
            </a:r>
            <a:r>
              <a:rPr sz="2400" spc="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you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propose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to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do,</a:t>
            </a:r>
            <a:r>
              <a:rPr sz="2400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60416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Why your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research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should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take</a:t>
            </a:r>
            <a:r>
              <a:rPr sz="2400" spc="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place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5654" y="210692"/>
            <a:ext cx="3886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5" dirty="0">
                <a:latin typeface="Verdana"/>
                <a:cs typeface="Verdana"/>
              </a:rPr>
              <a:t>Writing</a:t>
            </a:r>
            <a:r>
              <a:rPr sz="3600" b="0" i="0" spc="-75" dirty="0">
                <a:latin typeface="Verdana"/>
                <a:cs typeface="Verdana"/>
              </a:rPr>
              <a:t> </a:t>
            </a:r>
            <a:r>
              <a:rPr sz="3600" b="0" i="0" spc="-5" dirty="0">
                <a:latin typeface="Verdana"/>
                <a:cs typeface="Verdana"/>
              </a:rPr>
              <a:t>Checklist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218438"/>
            <a:ext cx="7275195" cy="5131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330" dirty="0">
                <a:solidFill>
                  <a:srgbClr val="FFC000"/>
                </a:solidFill>
                <a:latin typeface="Verdana"/>
                <a:cs typeface="Verdana"/>
              </a:rPr>
              <a:t>Se</a:t>
            </a:r>
            <a:r>
              <a:rPr sz="2400" spc="-494" baseline="27777" dirty="0">
                <a:solidFill>
                  <a:srgbClr val="1F487C"/>
                </a:solidFill>
                <a:latin typeface="Calibri"/>
                <a:cs typeface="Calibri"/>
              </a:rPr>
              <a:t>10</a:t>
            </a:r>
            <a:r>
              <a:rPr sz="2400" b="1" i="1" spc="-330" dirty="0">
                <a:solidFill>
                  <a:srgbClr val="FFC000"/>
                </a:solidFill>
                <a:latin typeface="Verdana"/>
                <a:cs typeface="Verdana"/>
              </a:rPr>
              <a:t>n</a:t>
            </a:r>
            <a:r>
              <a:rPr sz="2400" spc="-494" baseline="27777" dirty="0">
                <a:solidFill>
                  <a:srgbClr val="1F487C"/>
                </a:solidFill>
                <a:latin typeface="Calibri"/>
                <a:cs typeface="Calibri"/>
              </a:rPr>
              <a:t>-15</a:t>
            </a:r>
            <a:r>
              <a:rPr sz="2400" b="1" i="1" spc="-330" dirty="0">
                <a:solidFill>
                  <a:srgbClr val="FFC000"/>
                </a:solidFill>
                <a:latin typeface="Verdana"/>
                <a:cs typeface="Verdana"/>
              </a:rPr>
              <a:t>t</a:t>
            </a:r>
            <a:r>
              <a:rPr sz="2400" spc="-494" baseline="27777" dirty="0">
                <a:solidFill>
                  <a:srgbClr val="1F487C"/>
                </a:solidFill>
                <a:latin typeface="Calibri"/>
                <a:cs typeface="Calibri"/>
              </a:rPr>
              <a:t>%</a:t>
            </a:r>
            <a:r>
              <a:rPr sz="2400" b="1" i="1" spc="-330" dirty="0">
                <a:solidFill>
                  <a:srgbClr val="FFC000"/>
                </a:solidFill>
                <a:latin typeface="Verdana"/>
                <a:cs typeface="Verdana"/>
              </a:rPr>
              <a:t>ences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Have you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conducted a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grammar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and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spell</a:t>
            </a:r>
            <a:r>
              <a:rPr sz="2200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check?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Have you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defined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words</a:t>
            </a:r>
            <a:r>
              <a:rPr sz="2200" spc="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correctly?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Is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there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one idea per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sentence?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Wingdings"/>
              <a:buChar char=""/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Have you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avoided overly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long</a:t>
            </a:r>
            <a:r>
              <a:rPr sz="2200" spc="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sentences?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Have you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read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it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out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loud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to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pick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up</a:t>
            </a:r>
            <a:r>
              <a:rPr sz="22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errors?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Wingdings"/>
              <a:buChar char=""/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Have you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written a complete</a:t>
            </a:r>
            <a:r>
              <a:rPr sz="2200" spc="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sentence?</a:t>
            </a:r>
            <a:endParaRPr sz="2200">
              <a:latin typeface="Verdana"/>
              <a:cs typeface="Verdana"/>
            </a:endParaRPr>
          </a:p>
          <a:p>
            <a:pPr marL="393700">
              <a:lnSpc>
                <a:spcPct val="100000"/>
              </a:lnSpc>
              <a:spcBef>
                <a:spcPts val="1995"/>
              </a:spcBef>
            </a:pPr>
            <a:r>
              <a:rPr sz="1600" spc="-10" dirty="0">
                <a:solidFill>
                  <a:srgbClr val="1F487C"/>
                </a:solidFill>
                <a:latin typeface="Calibri"/>
                <a:cs typeface="Calibri"/>
              </a:rPr>
              <a:t>10%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1101597"/>
            <a:ext cx="7564120" cy="54353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C000"/>
                </a:solidFill>
                <a:latin typeface="Verdana"/>
                <a:cs typeface="Verdana"/>
              </a:rPr>
              <a:t>Paragraphs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2590"/>
              </a:spcBef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Is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there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one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main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idea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per</a:t>
            </a:r>
            <a:r>
              <a:rPr sz="22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paragraph?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"/>
            </a:pPr>
            <a:endParaRPr sz="22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Is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paragraph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relevant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to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200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topic?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"/>
            </a:pPr>
            <a:endParaRPr sz="22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Have you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used topic</a:t>
            </a:r>
            <a:r>
              <a:rPr sz="2200" spc="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sentences?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"/>
            </a:pPr>
            <a:endParaRPr sz="22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Have you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avoided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short or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overly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long</a:t>
            </a:r>
            <a:r>
              <a:rPr sz="2200" spc="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paragraphs?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  <a:buFont typeface="Wingdings"/>
              <a:buChar char=""/>
            </a:pPr>
            <a:endParaRPr sz="27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Is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there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progression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of ideas from one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paragraph 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another?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Wingdings"/>
              <a:buChar char=""/>
            </a:pPr>
            <a:endParaRPr sz="22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Have you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linked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paragraphs</a:t>
            </a:r>
            <a:r>
              <a:rPr sz="2200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together?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"/>
            </a:pPr>
            <a:endParaRPr sz="22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Have you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read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it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out loud to pick up</a:t>
            </a:r>
            <a:r>
              <a:rPr sz="2200" spc="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errors?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65654" y="210692"/>
            <a:ext cx="3886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5" dirty="0">
                <a:latin typeface="Verdana"/>
                <a:cs typeface="Verdana"/>
              </a:rPr>
              <a:t>Writing</a:t>
            </a:r>
            <a:r>
              <a:rPr sz="3600" b="0" i="0" spc="-75" dirty="0">
                <a:latin typeface="Verdana"/>
                <a:cs typeface="Verdana"/>
              </a:rPr>
              <a:t> </a:t>
            </a:r>
            <a:r>
              <a:rPr sz="3600" b="0" i="0" spc="-5" dirty="0">
                <a:latin typeface="Verdana"/>
                <a:cs typeface="Verdana"/>
              </a:rPr>
              <a:t>Checklist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5169" y="1403350"/>
            <a:ext cx="7173595" cy="315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C000"/>
                </a:solidFill>
                <a:latin typeface="Verdana"/>
                <a:cs typeface="Verdana"/>
              </a:rPr>
              <a:t>Sections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54545"/>
              <a:buFont typeface="Wingdings"/>
              <a:buChar char=""/>
              <a:tabLst>
                <a:tab pos="354965" algn="l"/>
                <a:tab pos="356235" algn="l"/>
              </a:tabLst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Is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there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logical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progression of</a:t>
            </a:r>
            <a:r>
              <a:rPr sz="2200" spc="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ideas?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Wingdings"/>
              <a:buChar char=""/>
            </a:pP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4965" algn="l"/>
                <a:tab pos="356235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Are sub-sections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clearly labelled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or</a:t>
            </a:r>
            <a:r>
              <a:rPr sz="2200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sign-posted?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Wingdings"/>
              <a:buChar char=""/>
            </a:pP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4965" algn="l"/>
                <a:tab pos="356235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Does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it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relate to an understanding of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200" spc="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thesis</a:t>
            </a:r>
            <a:endParaRPr sz="2200">
              <a:latin typeface="Verdana"/>
              <a:cs typeface="Verdana"/>
            </a:endParaRPr>
          </a:p>
          <a:p>
            <a:pPr marR="5625465" algn="ctr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topic?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66609" y="5972047"/>
            <a:ext cx="15220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(Fenton,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2002)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65654" y="210692"/>
            <a:ext cx="3886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5" dirty="0">
                <a:latin typeface="Verdana"/>
                <a:cs typeface="Verdana"/>
              </a:rPr>
              <a:t>Writing</a:t>
            </a:r>
            <a:r>
              <a:rPr sz="3600" b="0" i="0" spc="-75" dirty="0">
                <a:latin typeface="Verdana"/>
                <a:cs typeface="Verdana"/>
              </a:rPr>
              <a:t> </a:t>
            </a:r>
            <a:r>
              <a:rPr sz="3600" b="0" i="0" spc="-5" dirty="0">
                <a:latin typeface="Verdana"/>
                <a:cs typeface="Verdana"/>
              </a:rPr>
              <a:t>Checklist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1022350"/>
            <a:ext cx="5775960" cy="4780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FFC000"/>
                </a:solidFill>
                <a:latin typeface="Verdana"/>
                <a:cs typeface="Verdana"/>
              </a:rPr>
              <a:t>Style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Is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correct referencing style</a:t>
            </a:r>
            <a:r>
              <a:rPr sz="22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used?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Wingdings"/>
              <a:buChar char=""/>
            </a:pPr>
            <a:endParaRPr sz="27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Is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there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appropriate use of</a:t>
            </a:r>
            <a:r>
              <a:rPr sz="2200" spc="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evidence?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Wingdings"/>
              <a:buChar char=""/>
            </a:pPr>
            <a:endParaRPr sz="27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Have you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avoided</a:t>
            </a:r>
            <a:r>
              <a:rPr sz="2200" spc="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clichés?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Wingdings"/>
              <a:buChar char=""/>
            </a:pPr>
            <a:endParaRPr sz="27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Have you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excluded emotive</a:t>
            </a:r>
            <a:r>
              <a:rPr sz="2200" spc="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language?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  <a:buFont typeface="Wingdings"/>
              <a:buChar char=""/>
            </a:pPr>
            <a:endParaRPr sz="27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Is it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appropriate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tone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sz="2200" spc="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level?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Wingdings"/>
              <a:buChar char=""/>
            </a:pPr>
            <a:endParaRPr sz="27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4545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Have you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avoided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slang or</a:t>
            </a:r>
            <a:r>
              <a:rPr sz="2200" spc="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jargon?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65654" y="210692"/>
            <a:ext cx="3886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15" dirty="0">
                <a:latin typeface="Verdana"/>
                <a:cs typeface="Verdana"/>
              </a:rPr>
              <a:t>Writing</a:t>
            </a:r>
            <a:r>
              <a:rPr sz="3600" b="0" i="0" spc="-75" dirty="0">
                <a:latin typeface="Verdana"/>
                <a:cs typeface="Verdana"/>
              </a:rPr>
              <a:t> </a:t>
            </a:r>
            <a:r>
              <a:rPr sz="3600" b="0" i="0" spc="-5" dirty="0">
                <a:latin typeface="Verdana"/>
                <a:cs typeface="Verdana"/>
              </a:rPr>
              <a:t>Checklist</a:t>
            </a:r>
            <a:endParaRPr sz="36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F5326-B5E2-497C-B5A7-53392027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5562600" cy="553998"/>
          </a:xfrm>
        </p:spPr>
        <p:txBody>
          <a:bodyPr/>
          <a:lstStyle/>
          <a:p>
            <a:r>
              <a:rPr lang="en-NZ" sz="3600" dirty="0"/>
              <a:t>Remember that…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F302CF-9CD7-4DCB-AD9F-0E8CB785D0DC}"/>
              </a:ext>
            </a:extLst>
          </p:cNvPr>
          <p:cNvSpPr txBox="1"/>
          <p:nvPr/>
        </p:nvSpPr>
        <p:spPr>
          <a:xfrm>
            <a:off x="304800" y="1828800"/>
            <a:ext cx="793294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good proposal reassures the university that you are </a:t>
            </a:r>
          </a:p>
          <a:p>
            <a:r>
              <a:rPr lang="en-N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capable of bringing the thesis to fruition.</a:t>
            </a:r>
          </a:p>
          <a:p>
            <a:endParaRPr lang="en-NZ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Z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good proposal finetunes and directs the project so that </a:t>
            </a:r>
          </a:p>
          <a:p>
            <a:r>
              <a:rPr lang="en-N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a higher chance of the final thesis being accepted.</a:t>
            </a:r>
          </a:p>
        </p:txBody>
      </p:sp>
    </p:spTree>
    <p:extLst>
      <p:ext uri="{BB962C8B-B14F-4D97-AF65-F5344CB8AC3E}">
        <p14:creationId xmlns:p14="http://schemas.microsoft.com/office/powerpoint/2010/main" val="10667531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Save</a:t>
            </a:r>
            <a:r>
              <a:rPr spc="-80" dirty="0"/>
              <a:t> </a:t>
            </a:r>
            <a:r>
              <a:rPr spc="-5" dirty="0"/>
              <a:t>frequently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428369" y="2790266"/>
            <a:ext cx="628332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FFC000"/>
                </a:solidFill>
                <a:latin typeface="Verdana"/>
                <a:cs typeface="Verdana"/>
              </a:rPr>
              <a:t>Make </a:t>
            </a:r>
            <a:r>
              <a:rPr sz="2400" b="1" i="1" spc="-5" dirty="0">
                <a:solidFill>
                  <a:srgbClr val="FFC000"/>
                </a:solidFill>
                <a:latin typeface="Verdana"/>
                <a:cs typeface="Verdana"/>
              </a:rPr>
              <a:t>print outs for easy</a:t>
            </a:r>
            <a:r>
              <a:rPr sz="2400" b="1" i="1" spc="15" dirty="0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sz="2400" b="1" i="1" spc="-10" dirty="0">
                <a:solidFill>
                  <a:srgbClr val="FFC000"/>
                </a:solidFill>
                <a:latin typeface="Verdana"/>
                <a:cs typeface="Verdana"/>
              </a:rPr>
              <a:t>reference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710"/>
              </a:spcBef>
            </a:pPr>
            <a:r>
              <a:rPr sz="2400" b="1" i="1" spc="-5" dirty="0">
                <a:solidFill>
                  <a:srgbClr val="FFC000"/>
                </a:solidFill>
                <a:latin typeface="Verdana"/>
                <a:cs typeface="Verdana"/>
              </a:rPr>
              <a:t>Always </a:t>
            </a:r>
            <a:r>
              <a:rPr sz="2400" b="1" i="1" dirty="0">
                <a:solidFill>
                  <a:srgbClr val="FFC000"/>
                </a:solidFill>
                <a:latin typeface="Verdana"/>
                <a:cs typeface="Verdana"/>
              </a:rPr>
              <a:t>save </a:t>
            </a:r>
            <a:r>
              <a:rPr sz="2400" b="1" i="1" spc="-5" dirty="0">
                <a:solidFill>
                  <a:srgbClr val="FFC000"/>
                </a:solidFill>
                <a:latin typeface="Verdana"/>
                <a:cs typeface="Verdana"/>
              </a:rPr>
              <a:t>multiple back up</a:t>
            </a:r>
            <a:r>
              <a:rPr sz="2400" b="1" i="1" spc="-10" dirty="0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C000"/>
                </a:solidFill>
                <a:latin typeface="Verdana"/>
                <a:cs typeface="Verdana"/>
              </a:rPr>
              <a:t>copies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056257" y="2546730"/>
            <a:ext cx="514286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3240" indent="-342900">
              <a:lnSpc>
                <a:spcPct val="100000"/>
              </a:lnSpc>
              <a:spcBef>
                <a:spcPts val="100"/>
              </a:spcBef>
              <a:buSzPct val="60416"/>
              <a:buFont typeface="Wingdings"/>
              <a:buChar char=""/>
              <a:tabLst>
                <a:tab pos="522605" algn="l"/>
                <a:tab pos="523240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What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is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research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proposal?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60416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400" spc="-10" dirty="0" err="1">
                <a:solidFill>
                  <a:srgbClr val="FFFFFF"/>
                </a:solidFill>
                <a:latin typeface="Verdana"/>
                <a:cs typeface="Verdana"/>
              </a:rPr>
              <a:t>Organi</a:t>
            </a:r>
            <a:r>
              <a:rPr lang="en-NZ" sz="2400" spc="-1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spc="-10" dirty="0" err="1">
                <a:solidFill>
                  <a:srgbClr val="FFFFFF"/>
                </a:solidFill>
                <a:latin typeface="Verdana"/>
                <a:cs typeface="Verdana"/>
              </a:rPr>
              <a:t>ing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research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proposal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Wingdings"/>
              <a:buChar char=""/>
            </a:pPr>
            <a:endParaRPr sz="3600" dirty="0">
              <a:latin typeface="Times New Roman"/>
              <a:cs typeface="Times New Roman"/>
            </a:endParaRPr>
          </a:p>
          <a:p>
            <a:pPr marL="632460" lvl="1" indent="-342900">
              <a:lnSpc>
                <a:spcPct val="100000"/>
              </a:lnSpc>
              <a:spcBef>
                <a:spcPts val="5"/>
              </a:spcBef>
              <a:buSzPct val="60416"/>
              <a:buFont typeface="Wingdings"/>
              <a:buChar char=""/>
              <a:tabLst>
                <a:tab pos="632460" algn="l"/>
                <a:tab pos="633095" algn="l"/>
              </a:tabLst>
            </a:pP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Writing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research</a:t>
            </a:r>
            <a:r>
              <a:rPr sz="24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proposal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231263" y="1462481"/>
            <a:ext cx="46596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spc="-5" dirty="0">
                <a:latin typeface="Verdana"/>
                <a:cs typeface="Verdana"/>
              </a:rPr>
              <a:t>What </a:t>
            </a:r>
            <a:r>
              <a:rPr sz="3600" i="0" dirty="0">
                <a:latin typeface="Verdana"/>
                <a:cs typeface="Verdana"/>
              </a:rPr>
              <a:t>we</a:t>
            </a:r>
            <a:r>
              <a:rPr sz="3600" i="0" spc="-105" dirty="0">
                <a:latin typeface="Verdana"/>
                <a:cs typeface="Verdana"/>
              </a:rPr>
              <a:t> </a:t>
            </a:r>
            <a:r>
              <a:rPr sz="3600" i="0" spc="-5" dirty="0">
                <a:latin typeface="Verdana"/>
                <a:cs typeface="Verdana"/>
              </a:rPr>
              <a:t>covered: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416046" y="520065"/>
            <a:ext cx="198056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i="0" spc="-15" dirty="0">
                <a:latin typeface="Verdana"/>
                <a:cs typeface="Verdana"/>
              </a:rPr>
              <a:t>References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1275334"/>
            <a:ext cx="8196580" cy="3543533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3535">
              <a:lnSpc>
                <a:spcPts val="1540"/>
              </a:lnSpc>
              <a:spcBef>
                <a:spcPts val="459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Coates, K.M. (2003).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Selection bias operating against skilled candidates from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countries-of- 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origin other than New Zealand</a:t>
            </a:r>
            <a:r>
              <a:rPr lang="en-NZ" sz="1600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NZ" sz="1600" spc="-5" dirty="0">
                <a:solidFill>
                  <a:srgbClr val="FFFFFF"/>
                </a:solidFill>
                <a:latin typeface="Arial"/>
                <a:cs typeface="Arial"/>
              </a:rPr>
              <a:t>(U</a:t>
            </a:r>
            <a:r>
              <a:rPr sz="1600" spc="-5" dirty="0" err="1">
                <a:solidFill>
                  <a:srgbClr val="FFFFFF"/>
                </a:solidFill>
                <a:latin typeface="Arial"/>
                <a:cs typeface="Arial"/>
              </a:rPr>
              <a:t>npublished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Master’s </a:t>
            </a:r>
            <a:r>
              <a:rPr lang="en-NZ" sz="1600" spc="-5" dirty="0">
                <a:solidFill>
                  <a:srgbClr val="FFFFFF"/>
                </a:solidFill>
                <a:latin typeface="Arial"/>
                <a:cs typeface="Arial"/>
              </a:rPr>
              <a:t>dissertation).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Massey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University</a:t>
            </a:r>
            <a:r>
              <a:rPr lang="en-NZ" sz="1600" spc="-2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  <a:p>
            <a:pPr marL="355600" marR="5080" indent="-343535">
              <a:lnSpc>
                <a:spcPts val="1540"/>
              </a:lnSpc>
              <a:spcBef>
                <a:spcPts val="459"/>
              </a:spcBef>
            </a:pPr>
            <a:endParaRPr lang="en-NZ" sz="1600" spc="-2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355600" marR="5080" indent="-343535">
              <a:lnSpc>
                <a:spcPts val="1540"/>
              </a:lnSpc>
              <a:spcBef>
                <a:spcPts val="459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Fenton, </a:t>
            </a:r>
            <a:r>
              <a:rPr sz="1600" spc="-105" dirty="0">
                <a:solidFill>
                  <a:srgbClr val="FFFFFF"/>
                </a:solidFill>
                <a:latin typeface="Arial"/>
                <a:cs typeface="Arial"/>
              </a:rPr>
              <a:t>P. 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(Ed.). (2002).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Writing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research proposals: For masters and doctoral</a:t>
            </a:r>
            <a:r>
              <a:rPr sz="1600" i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students.</a:t>
            </a:r>
            <a:endParaRPr sz="1600" dirty="0">
              <a:latin typeface="Arial"/>
              <a:cs typeface="Arial"/>
            </a:endParaRPr>
          </a:p>
          <a:p>
            <a:pPr marL="355600">
              <a:lnSpc>
                <a:spcPts val="1730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(Available from the Student Learning Centre, Massey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University,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Auckland</a:t>
            </a:r>
            <a:r>
              <a:rPr sz="16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campus).</a:t>
            </a:r>
            <a:endParaRPr sz="1600" dirty="0">
              <a:latin typeface="Arial"/>
              <a:cs typeface="Arial"/>
            </a:endParaRPr>
          </a:p>
          <a:p>
            <a:pPr marL="355600" marR="570865" indent="-343535">
              <a:lnSpc>
                <a:spcPct val="80000"/>
              </a:lnSpc>
              <a:spcBef>
                <a:spcPts val="158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Hart, C. (2005).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Doing your masters dissertation: </a:t>
            </a:r>
            <a:r>
              <a:rPr sz="1600" i="1" spc="-10" dirty="0">
                <a:solidFill>
                  <a:srgbClr val="FFFFFF"/>
                </a:solidFill>
                <a:latin typeface="Arial"/>
                <a:cs typeface="Arial"/>
              </a:rPr>
              <a:t>Realizing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your potential as a social  scientist.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Sage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Publications</a:t>
            </a:r>
            <a:r>
              <a:rPr lang="en-NZ" sz="16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730"/>
              </a:lnSpc>
              <a:spcBef>
                <a:spcPts val="120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Lu, J.H. (2002).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Nutritional status of migrant Mainland Chinese children in</a:t>
            </a:r>
            <a:r>
              <a:rPr sz="1600" i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Auckland</a:t>
            </a:r>
            <a:endParaRPr sz="1600" dirty="0">
              <a:latin typeface="Arial"/>
              <a:cs typeface="Arial"/>
            </a:endParaRPr>
          </a:p>
          <a:p>
            <a:pPr marL="355600">
              <a:lnSpc>
                <a:spcPts val="1730"/>
              </a:lnSpc>
            </a:pPr>
            <a:r>
              <a:rPr lang="en-NZ" sz="16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Unpublished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Master’s </a:t>
            </a:r>
            <a:r>
              <a:rPr lang="en-NZ" sz="1600" spc="-5" dirty="0">
                <a:solidFill>
                  <a:srgbClr val="FFFFFF"/>
                </a:solidFill>
                <a:latin typeface="Arial"/>
                <a:cs typeface="Arial"/>
              </a:rPr>
              <a:t>dissertation).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Massey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University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355600" marR="582295" indent="-343535">
              <a:lnSpc>
                <a:spcPts val="1540"/>
              </a:lnSpc>
              <a:spcBef>
                <a:spcPts val="157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Mauch, J.E., &amp; Birch, 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J.W.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(1998).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Guide to the successful thesis and dissertation: A  handbook for student and faculty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(4</a:t>
            </a:r>
            <a:r>
              <a:rPr sz="1575" baseline="26455" dirty="0">
                <a:solidFill>
                  <a:srgbClr val="FFFFFF"/>
                </a:solidFill>
                <a:latin typeface="Arial"/>
                <a:cs typeface="Arial"/>
              </a:rPr>
              <a:t>th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ed.). Marcel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Dekker.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730"/>
              </a:lnSpc>
              <a:spcBef>
                <a:spcPts val="120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Sevillano, L.M. (1998).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Filipino women writers: </a:t>
            </a:r>
            <a:r>
              <a:rPr lang="en-NZ" sz="1600" i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 literary history and anthology</a:t>
            </a:r>
            <a:r>
              <a:rPr sz="1600" i="1" spc="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(1900-</a:t>
            </a:r>
            <a:endParaRPr sz="1600" dirty="0">
              <a:latin typeface="Arial"/>
              <a:cs typeface="Arial"/>
            </a:endParaRPr>
          </a:p>
          <a:p>
            <a:pPr marL="355600">
              <a:lnSpc>
                <a:spcPts val="1730"/>
              </a:lnSpc>
            </a:pPr>
            <a:r>
              <a:rPr sz="1600" i="1" spc="-5" dirty="0">
                <a:solidFill>
                  <a:srgbClr val="FFFFFF"/>
                </a:solidFill>
                <a:latin typeface="Arial"/>
                <a:cs typeface="Arial"/>
              </a:rPr>
              <a:t>1969) </a:t>
            </a:r>
            <a:r>
              <a:rPr lang="en-NZ" sz="1600" i="1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Unpublished </a:t>
            </a:r>
            <a:r>
              <a:rPr lang="en-NZ" sz="16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600" spc="-5" dirty="0" err="1">
                <a:solidFill>
                  <a:srgbClr val="FFFFFF"/>
                </a:solidFill>
                <a:latin typeface="Arial"/>
                <a:cs typeface="Arial"/>
              </a:rPr>
              <a:t>octoral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dissertation</a:t>
            </a:r>
            <a:r>
              <a:rPr lang="en-NZ" sz="1600" spc="-5" dirty="0">
                <a:solidFill>
                  <a:srgbClr val="FFFFFF"/>
                </a:solidFill>
                <a:latin typeface="Arial"/>
                <a:cs typeface="Arial"/>
              </a:rPr>
              <a:t>).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De La Salle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University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40739" y="1707007"/>
            <a:ext cx="7459980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need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to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convince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your readers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that: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60000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research topic/issue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warrants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further</a:t>
            </a:r>
            <a:r>
              <a:rPr sz="20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investigation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60000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That it is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significant issue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that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further</a:t>
            </a:r>
            <a:r>
              <a:rPr sz="2000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research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will uncover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more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information on the</a:t>
            </a:r>
            <a:r>
              <a:rPr sz="2000" spc="-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topic/issue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60000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have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chosen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appropriate methods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for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studying</a:t>
            </a:r>
            <a:r>
              <a:rPr sz="20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problem (methodology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design)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marR="337185" indent="-342900">
              <a:lnSpc>
                <a:spcPct val="100000"/>
              </a:lnSpc>
              <a:buSzPct val="60000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are the right person to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it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(knowledgeable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and  confident)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459740" y="412749"/>
            <a:ext cx="33439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10" dirty="0">
                <a:latin typeface="Verdana"/>
                <a:cs typeface="Verdana"/>
              </a:rPr>
              <a:t>Why </a:t>
            </a:r>
            <a:r>
              <a:rPr sz="2800" i="0" spc="-5" dirty="0">
                <a:latin typeface="Verdana"/>
                <a:cs typeface="Verdana"/>
              </a:rPr>
              <a:t>a</a:t>
            </a:r>
            <a:r>
              <a:rPr sz="2800" i="0" spc="-10" dirty="0">
                <a:latin typeface="Verdana"/>
                <a:cs typeface="Verdana"/>
              </a:rPr>
              <a:t> proposal?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385" y="677877"/>
            <a:ext cx="56515" cy="71120"/>
          </a:xfrm>
          <a:custGeom>
            <a:avLst/>
            <a:gdLst/>
            <a:ahLst/>
            <a:cxnLst/>
            <a:rect l="l" t="t" r="r" b="b"/>
            <a:pathLst>
              <a:path w="56515" h="71120">
                <a:moveTo>
                  <a:pt x="9578" y="0"/>
                </a:moveTo>
                <a:lnTo>
                  <a:pt x="0" y="0"/>
                </a:lnTo>
                <a:lnTo>
                  <a:pt x="0" y="52845"/>
                </a:lnTo>
                <a:lnTo>
                  <a:pt x="28732" y="71099"/>
                </a:lnTo>
                <a:lnTo>
                  <a:pt x="33521" y="71099"/>
                </a:lnTo>
                <a:lnTo>
                  <a:pt x="44050" y="70138"/>
                </a:lnTo>
                <a:lnTo>
                  <a:pt x="50017" y="62452"/>
                </a:lnTo>
                <a:lnTo>
                  <a:pt x="23944" y="62452"/>
                </a:lnTo>
                <a:lnTo>
                  <a:pt x="17239" y="61492"/>
                </a:lnTo>
                <a:lnTo>
                  <a:pt x="12450" y="55727"/>
                </a:lnTo>
                <a:lnTo>
                  <a:pt x="11493" y="53806"/>
                </a:lnTo>
                <a:lnTo>
                  <a:pt x="9578" y="50924"/>
                </a:lnTo>
                <a:lnTo>
                  <a:pt x="9578" y="0"/>
                </a:lnTo>
                <a:close/>
              </a:path>
              <a:path w="56515" h="71120">
                <a:moveTo>
                  <a:pt x="56505" y="0"/>
                </a:moveTo>
                <a:lnTo>
                  <a:pt x="46934" y="0"/>
                </a:lnTo>
                <a:lnTo>
                  <a:pt x="46934" y="43239"/>
                </a:lnTo>
                <a:lnTo>
                  <a:pt x="46650" y="48267"/>
                </a:lnTo>
                <a:lnTo>
                  <a:pt x="44659" y="54646"/>
                </a:lnTo>
                <a:lnTo>
                  <a:pt x="39255" y="60126"/>
                </a:lnTo>
                <a:lnTo>
                  <a:pt x="28732" y="62452"/>
                </a:lnTo>
                <a:lnTo>
                  <a:pt x="50017" y="62452"/>
                </a:lnTo>
                <a:lnTo>
                  <a:pt x="50762" y="61492"/>
                </a:lnTo>
                <a:lnTo>
                  <a:pt x="56505" y="54767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2301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13411" y="0"/>
                </a:moveTo>
                <a:lnTo>
                  <a:pt x="0" y="0"/>
                </a:lnTo>
                <a:lnTo>
                  <a:pt x="0" y="70138"/>
                </a:lnTo>
                <a:lnTo>
                  <a:pt x="8613" y="70138"/>
                </a:lnTo>
                <a:lnTo>
                  <a:pt x="8613" y="10575"/>
                </a:lnTo>
                <a:lnTo>
                  <a:pt x="19736" y="10575"/>
                </a:lnTo>
                <a:lnTo>
                  <a:pt x="13411" y="0"/>
                </a:lnTo>
                <a:close/>
              </a:path>
              <a:path w="56515" h="70484">
                <a:moveTo>
                  <a:pt x="19736" y="10575"/>
                </a:moveTo>
                <a:lnTo>
                  <a:pt x="8613" y="10575"/>
                </a:lnTo>
                <a:lnTo>
                  <a:pt x="44050" y="70138"/>
                </a:lnTo>
                <a:lnTo>
                  <a:pt x="56505" y="70138"/>
                </a:lnTo>
                <a:lnTo>
                  <a:pt x="56505" y="57649"/>
                </a:lnTo>
                <a:lnTo>
                  <a:pt x="47891" y="57649"/>
                </a:lnTo>
                <a:lnTo>
                  <a:pt x="19736" y="10575"/>
                </a:lnTo>
                <a:close/>
              </a:path>
              <a:path w="56515" h="70484">
                <a:moveTo>
                  <a:pt x="56505" y="0"/>
                </a:moveTo>
                <a:lnTo>
                  <a:pt x="47891" y="0"/>
                </a:lnTo>
                <a:lnTo>
                  <a:pt x="47891" y="57649"/>
                </a:lnTo>
                <a:lnTo>
                  <a:pt x="56505" y="57649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6046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6158" y="677877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4">
                <a:moveTo>
                  <a:pt x="10540" y="0"/>
                </a:moveTo>
                <a:lnTo>
                  <a:pt x="0" y="0"/>
                </a:lnTo>
                <a:lnTo>
                  <a:pt x="24896" y="70138"/>
                </a:lnTo>
                <a:lnTo>
                  <a:pt x="35436" y="70138"/>
                </a:lnTo>
                <a:lnTo>
                  <a:pt x="39188" y="59570"/>
                </a:lnTo>
                <a:lnTo>
                  <a:pt x="30651" y="59570"/>
                </a:lnTo>
                <a:lnTo>
                  <a:pt x="10540" y="0"/>
                </a:lnTo>
                <a:close/>
              </a:path>
              <a:path w="60959" h="70484">
                <a:moveTo>
                  <a:pt x="60333" y="0"/>
                </a:moveTo>
                <a:lnTo>
                  <a:pt x="50762" y="0"/>
                </a:lnTo>
                <a:lnTo>
                  <a:pt x="30651" y="59570"/>
                </a:lnTo>
                <a:lnTo>
                  <a:pt x="39188" y="59570"/>
                </a:lnTo>
                <a:lnTo>
                  <a:pt x="60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6074" y="677877"/>
            <a:ext cx="45085" cy="70485"/>
          </a:xfrm>
          <a:custGeom>
            <a:avLst/>
            <a:gdLst/>
            <a:ahLst/>
            <a:cxnLst/>
            <a:rect l="l" t="t" r="r" b="b"/>
            <a:pathLst>
              <a:path w="45084" h="70484">
                <a:moveTo>
                  <a:pt x="44050" y="0"/>
                </a:moveTo>
                <a:lnTo>
                  <a:pt x="0" y="0"/>
                </a:lnTo>
                <a:lnTo>
                  <a:pt x="0" y="70138"/>
                </a:lnTo>
                <a:lnTo>
                  <a:pt x="45007" y="70138"/>
                </a:lnTo>
                <a:lnTo>
                  <a:pt x="45007" y="61492"/>
                </a:lnTo>
                <a:lnTo>
                  <a:pt x="9570" y="61492"/>
                </a:lnTo>
                <a:lnTo>
                  <a:pt x="9570" y="38435"/>
                </a:lnTo>
                <a:lnTo>
                  <a:pt x="42136" y="38435"/>
                </a:lnTo>
                <a:lnTo>
                  <a:pt x="42136" y="29793"/>
                </a:lnTo>
                <a:lnTo>
                  <a:pt x="9570" y="29793"/>
                </a:lnTo>
                <a:lnTo>
                  <a:pt x="9570" y="7694"/>
                </a:lnTo>
                <a:lnTo>
                  <a:pt x="44050" y="7694"/>
                </a:lnTo>
                <a:lnTo>
                  <a:pt x="4405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5450" y="677877"/>
            <a:ext cx="50165" cy="70485"/>
          </a:xfrm>
          <a:custGeom>
            <a:avLst/>
            <a:gdLst/>
            <a:ahLst/>
            <a:cxnLst/>
            <a:rect l="l" t="t" r="r" b="b"/>
            <a:pathLst>
              <a:path w="50165" h="70484">
                <a:moveTo>
                  <a:pt x="35436" y="0"/>
                </a:moveTo>
                <a:lnTo>
                  <a:pt x="0" y="0"/>
                </a:lnTo>
                <a:lnTo>
                  <a:pt x="0" y="70138"/>
                </a:lnTo>
                <a:lnTo>
                  <a:pt x="9583" y="70138"/>
                </a:lnTo>
                <a:lnTo>
                  <a:pt x="9583" y="38435"/>
                </a:lnTo>
                <a:lnTo>
                  <a:pt x="44063" y="38435"/>
                </a:lnTo>
                <a:lnTo>
                  <a:pt x="42149" y="36513"/>
                </a:lnTo>
                <a:lnTo>
                  <a:pt x="35436" y="34591"/>
                </a:lnTo>
                <a:lnTo>
                  <a:pt x="37351" y="33631"/>
                </a:lnTo>
                <a:lnTo>
                  <a:pt x="40222" y="32670"/>
                </a:lnTo>
                <a:lnTo>
                  <a:pt x="43106" y="29793"/>
                </a:lnTo>
                <a:lnTo>
                  <a:pt x="8626" y="29793"/>
                </a:lnTo>
                <a:lnTo>
                  <a:pt x="8626" y="7694"/>
                </a:lnTo>
                <a:lnTo>
                  <a:pt x="46551" y="7694"/>
                </a:lnTo>
                <a:lnTo>
                  <a:pt x="45977" y="6734"/>
                </a:lnTo>
                <a:lnTo>
                  <a:pt x="40222" y="2893"/>
                </a:lnTo>
                <a:lnTo>
                  <a:pt x="35436" y="0"/>
                </a:lnTo>
                <a:close/>
              </a:path>
              <a:path w="50165" h="70484">
                <a:moveTo>
                  <a:pt x="44063" y="38435"/>
                </a:moveTo>
                <a:lnTo>
                  <a:pt x="33522" y="38435"/>
                </a:lnTo>
                <a:lnTo>
                  <a:pt x="35436" y="41317"/>
                </a:lnTo>
                <a:lnTo>
                  <a:pt x="36393" y="50924"/>
                </a:lnTo>
                <a:lnTo>
                  <a:pt x="37351" y="56688"/>
                </a:lnTo>
                <a:lnTo>
                  <a:pt x="38308" y="65334"/>
                </a:lnTo>
                <a:lnTo>
                  <a:pt x="40222" y="70138"/>
                </a:lnTo>
                <a:lnTo>
                  <a:pt x="49805" y="70138"/>
                </a:lnTo>
                <a:lnTo>
                  <a:pt x="47891" y="62452"/>
                </a:lnTo>
                <a:lnTo>
                  <a:pt x="46934" y="55727"/>
                </a:lnTo>
                <a:lnTo>
                  <a:pt x="45977" y="48041"/>
                </a:lnTo>
                <a:lnTo>
                  <a:pt x="45020" y="39395"/>
                </a:lnTo>
                <a:lnTo>
                  <a:pt x="44063" y="38435"/>
                </a:lnTo>
                <a:close/>
              </a:path>
              <a:path w="50165" h="70484">
                <a:moveTo>
                  <a:pt x="46551" y="7694"/>
                </a:moveTo>
                <a:lnTo>
                  <a:pt x="38308" y="7694"/>
                </a:lnTo>
                <a:lnTo>
                  <a:pt x="38308" y="24979"/>
                </a:lnTo>
                <a:lnTo>
                  <a:pt x="34479" y="27872"/>
                </a:lnTo>
                <a:lnTo>
                  <a:pt x="33522" y="28832"/>
                </a:lnTo>
                <a:lnTo>
                  <a:pt x="30651" y="29793"/>
                </a:lnTo>
                <a:lnTo>
                  <a:pt x="43106" y="29793"/>
                </a:lnTo>
                <a:lnTo>
                  <a:pt x="46934" y="26912"/>
                </a:lnTo>
                <a:lnTo>
                  <a:pt x="48848" y="22098"/>
                </a:lnTo>
                <a:lnTo>
                  <a:pt x="48848" y="11535"/>
                </a:lnTo>
                <a:lnTo>
                  <a:pt x="46551" y="76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35796" y="675957"/>
            <a:ext cx="52705" cy="74295"/>
          </a:xfrm>
          <a:custGeom>
            <a:avLst/>
            <a:gdLst/>
            <a:ahLst/>
            <a:cxnLst/>
            <a:rect l="l" t="t" r="r" b="b"/>
            <a:pathLst>
              <a:path w="52704" h="74295">
                <a:moveTo>
                  <a:pt x="9570" y="50923"/>
                </a:moveTo>
                <a:lnTo>
                  <a:pt x="0" y="50923"/>
                </a:lnTo>
                <a:lnTo>
                  <a:pt x="59" y="60605"/>
                </a:lnTo>
                <a:lnTo>
                  <a:pt x="3828" y="65333"/>
                </a:lnTo>
                <a:lnTo>
                  <a:pt x="9570" y="73019"/>
                </a:lnTo>
                <a:lnTo>
                  <a:pt x="20111" y="73981"/>
                </a:lnTo>
                <a:lnTo>
                  <a:pt x="25853" y="73981"/>
                </a:lnTo>
                <a:lnTo>
                  <a:pt x="37317" y="72284"/>
                </a:lnTo>
                <a:lnTo>
                  <a:pt x="45730" y="67616"/>
                </a:lnTo>
                <a:lnTo>
                  <a:pt x="47416" y="65333"/>
                </a:lnTo>
                <a:lnTo>
                  <a:pt x="10527" y="65333"/>
                </a:lnTo>
                <a:lnTo>
                  <a:pt x="9570" y="56687"/>
                </a:lnTo>
                <a:lnTo>
                  <a:pt x="9570" y="50923"/>
                </a:lnTo>
                <a:close/>
              </a:path>
              <a:path w="52704" h="74295">
                <a:moveTo>
                  <a:pt x="31595" y="0"/>
                </a:moveTo>
                <a:lnTo>
                  <a:pt x="27767" y="0"/>
                </a:lnTo>
                <a:lnTo>
                  <a:pt x="17920" y="1277"/>
                </a:lnTo>
                <a:lnTo>
                  <a:pt x="9332" y="5167"/>
                </a:lnTo>
                <a:lnTo>
                  <a:pt x="3260" y="11758"/>
                </a:lnTo>
                <a:lnTo>
                  <a:pt x="957" y="21138"/>
                </a:lnTo>
                <a:lnTo>
                  <a:pt x="957" y="25939"/>
                </a:lnTo>
                <a:lnTo>
                  <a:pt x="1914" y="30753"/>
                </a:lnTo>
                <a:lnTo>
                  <a:pt x="7656" y="34590"/>
                </a:lnTo>
                <a:lnTo>
                  <a:pt x="11484" y="37473"/>
                </a:lnTo>
                <a:lnTo>
                  <a:pt x="16270" y="38434"/>
                </a:lnTo>
                <a:lnTo>
                  <a:pt x="26810" y="41316"/>
                </a:lnTo>
                <a:lnTo>
                  <a:pt x="36393" y="43237"/>
                </a:lnTo>
                <a:lnTo>
                  <a:pt x="43093" y="45159"/>
                </a:lnTo>
                <a:lnTo>
                  <a:pt x="43093" y="56687"/>
                </a:lnTo>
                <a:lnTo>
                  <a:pt x="41179" y="65333"/>
                </a:lnTo>
                <a:lnTo>
                  <a:pt x="47416" y="65333"/>
                </a:lnTo>
                <a:lnTo>
                  <a:pt x="50910" y="60605"/>
                </a:lnTo>
                <a:lnTo>
                  <a:pt x="52676" y="51883"/>
                </a:lnTo>
                <a:lnTo>
                  <a:pt x="52676" y="42277"/>
                </a:lnTo>
                <a:lnTo>
                  <a:pt x="45964" y="37473"/>
                </a:lnTo>
                <a:lnTo>
                  <a:pt x="42136" y="34590"/>
                </a:lnTo>
                <a:lnTo>
                  <a:pt x="40222" y="34590"/>
                </a:lnTo>
                <a:lnTo>
                  <a:pt x="23939" y="30753"/>
                </a:lnTo>
                <a:lnTo>
                  <a:pt x="15313" y="27859"/>
                </a:lnTo>
                <a:lnTo>
                  <a:pt x="10527" y="25939"/>
                </a:lnTo>
                <a:lnTo>
                  <a:pt x="10527" y="13456"/>
                </a:lnTo>
                <a:lnTo>
                  <a:pt x="17239" y="8654"/>
                </a:lnTo>
                <a:lnTo>
                  <a:pt x="47878" y="8654"/>
                </a:lnTo>
                <a:lnTo>
                  <a:pt x="46921" y="7694"/>
                </a:lnTo>
                <a:lnTo>
                  <a:pt x="41179" y="960"/>
                </a:lnTo>
                <a:lnTo>
                  <a:pt x="31595" y="0"/>
                </a:lnTo>
                <a:close/>
              </a:path>
              <a:path w="52704" h="74295">
                <a:moveTo>
                  <a:pt x="47878" y="8654"/>
                </a:moveTo>
                <a:lnTo>
                  <a:pt x="33510" y="8654"/>
                </a:lnTo>
                <a:lnTo>
                  <a:pt x="40222" y="10575"/>
                </a:lnTo>
                <a:lnTo>
                  <a:pt x="41179" y="19217"/>
                </a:lnTo>
                <a:lnTo>
                  <a:pt x="50749" y="19217"/>
                </a:lnTo>
                <a:lnTo>
                  <a:pt x="50749" y="11535"/>
                </a:lnTo>
                <a:lnTo>
                  <a:pt x="47878" y="8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01872" y="677877"/>
            <a:ext cx="10160" cy="70485"/>
          </a:xfrm>
          <a:custGeom>
            <a:avLst/>
            <a:gdLst/>
            <a:ahLst/>
            <a:cxnLst/>
            <a:rect l="l" t="t" r="r" b="b"/>
            <a:pathLst>
              <a:path w="10159" h="70484">
                <a:moveTo>
                  <a:pt x="0" y="0"/>
                </a:moveTo>
                <a:lnTo>
                  <a:pt x="9583" y="0"/>
                </a:lnTo>
                <a:lnTo>
                  <a:pt x="9583" y="70138"/>
                </a:lnTo>
                <a:lnTo>
                  <a:pt x="0" y="7013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1983" y="677877"/>
            <a:ext cx="56515" cy="70485"/>
          </a:xfrm>
          <a:custGeom>
            <a:avLst/>
            <a:gdLst/>
            <a:ahLst/>
            <a:cxnLst/>
            <a:rect l="l" t="t" r="r" b="b"/>
            <a:pathLst>
              <a:path w="56515" h="70484">
                <a:moveTo>
                  <a:pt x="33522" y="7694"/>
                </a:moveTo>
                <a:lnTo>
                  <a:pt x="23952" y="7694"/>
                </a:lnTo>
                <a:lnTo>
                  <a:pt x="23952" y="70138"/>
                </a:lnTo>
                <a:lnTo>
                  <a:pt x="33522" y="70138"/>
                </a:lnTo>
                <a:lnTo>
                  <a:pt x="33522" y="7694"/>
                </a:lnTo>
                <a:close/>
              </a:path>
              <a:path w="56515" h="70484">
                <a:moveTo>
                  <a:pt x="56505" y="0"/>
                </a:moveTo>
                <a:lnTo>
                  <a:pt x="0" y="0"/>
                </a:lnTo>
                <a:lnTo>
                  <a:pt x="0" y="7694"/>
                </a:lnTo>
                <a:lnTo>
                  <a:pt x="56505" y="7694"/>
                </a:lnTo>
                <a:lnTo>
                  <a:pt x="565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83287" y="677877"/>
            <a:ext cx="64769" cy="70485"/>
          </a:xfrm>
          <a:custGeom>
            <a:avLst/>
            <a:gdLst/>
            <a:ahLst/>
            <a:cxnLst/>
            <a:rect l="l" t="t" r="r" b="b"/>
            <a:pathLst>
              <a:path w="64770" h="70484">
                <a:moveTo>
                  <a:pt x="12441" y="0"/>
                </a:moveTo>
                <a:lnTo>
                  <a:pt x="0" y="0"/>
                </a:lnTo>
                <a:lnTo>
                  <a:pt x="27767" y="42277"/>
                </a:lnTo>
                <a:lnTo>
                  <a:pt x="27767" y="70138"/>
                </a:lnTo>
                <a:lnTo>
                  <a:pt x="37351" y="70138"/>
                </a:lnTo>
                <a:lnTo>
                  <a:pt x="37351" y="43239"/>
                </a:lnTo>
                <a:lnTo>
                  <a:pt x="42712" y="34591"/>
                </a:lnTo>
                <a:lnTo>
                  <a:pt x="32565" y="34591"/>
                </a:lnTo>
                <a:lnTo>
                  <a:pt x="12441" y="0"/>
                </a:lnTo>
                <a:close/>
              </a:path>
              <a:path w="64770" h="70484">
                <a:moveTo>
                  <a:pt x="64161" y="0"/>
                </a:moveTo>
                <a:lnTo>
                  <a:pt x="53633" y="0"/>
                </a:lnTo>
                <a:lnTo>
                  <a:pt x="32565" y="34591"/>
                </a:lnTo>
                <a:lnTo>
                  <a:pt x="42712" y="34591"/>
                </a:lnTo>
                <a:lnTo>
                  <a:pt x="6416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78100" y="675957"/>
            <a:ext cx="117808" cy="73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35174" y="677877"/>
            <a:ext cx="218363" cy="701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4176" y="677877"/>
            <a:ext cx="444397" cy="701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81038" y="144686"/>
            <a:ext cx="1447535" cy="4861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8919" y="182148"/>
            <a:ext cx="960676" cy="25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7115" y="502076"/>
            <a:ext cx="933802" cy="365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68462" y="492460"/>
            <a:ext cx="27305" cy="4445"/>
          </a:xfrm>
          <a:custGeom>
            <a:avLst/>
            <a:gdLst/>
            <a:ahLst/>
            <a:cxnLst/>
            <a:rect l="l" t="t" r="r" b="b"/>
            <a:pathLst>
              <a:path w="27304" h="4445">
                <a:moveTo>
                  <a:pt x="26823" y="3840"/>
                </a:moveTo>
                <a:lnTo>
                  <a:pt x="0" y="3840"/>
                </a:lnTo>
                <a:lnTo>
                  <a:pt x="0" y="0"/>
                </a:lnTo>
                <a:lnTo>
                  <a:pt x="26823" y="0"/>
                </a:lnTo>
                <a:lnTo>
                  <a:pt x="26823" y="38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81076" y="431672"/>
            <a:ext cx="1597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dirty="0">
                <a:latin typeface="Verdana"/>
                <a:cs typeface="Verdana"/>
              </a:rPr>
              <a:t>Length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4540" y="1388440"/>
            <a:ext cx="7671434" cy="50917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SzPct val="60000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Will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vary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depending</a:t>
            </a:r>
            <a:r>
              <a:rPr sz="20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on: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"/>
            </a:pPr>
            <a:endParaRPr sz="2500" dirty="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SzPct val="5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The purpose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your research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details</a:t>
            </a: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provided</a:t>
            </a:r>
            <a:endParaRPr sz="2000" dirty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Verdana"/>
              <a:buChar char="–"/>
            </a:pPr>
            <a:endParaRPr sz="2500" dirty="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SzPct val="5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University requirements, discipline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topic</a:t>
            </a:r>
            <a:endParaRPr sz="2000" dirty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Verdana"/>
              <a:buChar char="–"/>
            </a:pPr>
            <a:endParaRPr sz="25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SzPct val="60000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The total page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count can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vary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significant</a:t>
            </a:r>
            <a:r>
              <a:rPr lang="en-NZ" sz="2000" dirty="0" err="1">
                <a:solidFill>
                  <a:srgbClr val="FFFFFF"/>
                </a:solidFill>
                <a:latin typeface="Verdana"/>
                <a:cs typeface="Verdana"/>
              </a:rPr>
              <a:t>ly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For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example,</a:t>
            </a:r>
            <a:r>
              <a:rPr sz="20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it 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could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be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10-15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pages,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or 75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pages.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We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highly 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recommend: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812800" indent="-342900">
              <a:lnSpc>
                <a:spcPct val="100000"/>
              </a:lnSpc>
              <a:spcBef>
                <a:spcPts val="5"/>
              </a:spcBef>
              <a:buSzPct val="60000"/>
              <a:buFont typeface="Wingdings"/>
              <a:buChar char=""/>
              <a:tabLst>
                <a:tab pos="812800" algn="l"/>
                <a:tab pos="813435" algn="l"/>
              </a:tabLst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Reading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your department guide,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"/>
            </a:pPr>
            <a:endParaRPr sz="2500" dirty="0">
              <a:latin typeface="Times New Roman"/>
              <a:cs typeface="Times New Roman"/>
            </a:endParaRPr>
          </a:p>
          <a:p>
            <a:pPr marL="812800" indent="-342900">
              <a:lnSpc>
                <a:spcPct val="100000"/>
              </a:lnSpc>
              <a:buSzPct val="60000"/>
              <a:buFont typeface="Wingdings"/>
              <a:buChar char=""/>
              <a:tabLst>
                <a:tab pos="812800" algn="l"/>
                <a:tab pos="813435" algn="l"/>
              </a:tabLst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Discussing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it with your</a:t>
            </a:r>
            <a:r>
              <a:rPr sz="20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lecturer/supervisor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"/>
            </a:pPr>
            <a:endParaRPr sz="2500" dirty="0">
              <a:latin typeface="Times New Roman"/>
              <a:cs typeface="Times New Roman"/>
            </a:endParaRPr>
          </a:p>
          <a:p>
            <a:pPr marL="812800" indent="-342900">
              <a:lnSpc>
                <a:spcPct val="100000"/>
              </a:lnSpc>
              <a:buSzPct val="60000"/>
              <a:buFont typeface="Wingdings"/>
              <a:buChar char=""/>
              <a:tabLst>
                <a:tab pos="812800" algn="l"/>
                <a:tab pos="813435" algn="l"/>
              </a:tabLst>
            </a:pP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Write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concisely but without losing the</a:t>
            </a:r>
            <a:r>
              <a:rPr sz="20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meaning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331" y="738885"/>
            <a:ext cx="65220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dirty="0">
                <a:latin typeface="Verdana"/>
                <a:cs typeface="Verdana"/>
              </a:rPr>
              <a:t>Defining </a:t>
            </a:r>
            <a:r>
              <a:rPr sz="3600" b="0" i="0" spc="-10" dirty="0">
                <a:latin typeface="Verdana"/>
                <a:cs typeface="Verdana"/>
              </a:rPr>
              <a:t>your </a:t>
            </a:r>
            <a:r>
              <a:rPr sz="3600" b="0" i="0" spc="-5" dirty="0">
                <a:latin typeface="Verdana"/>
                <a:cs typeface="Verdana"/>
              </a:rPr>
              <a:t>research</a:t>
            </a:r>
            <a:r>
              <a:rPr sz="3600" b="0" i="0" spc="-50" dirty="0">
                <a:latin typeface="Verdana"/>
                <a:cs typeface="Verdana"/>
              </a:rPr>
              <a:t> </a:t>
            </a:r>
            <a:r>
              <a:rPr sz="3600" b="0" i="0" spc="-5" dirty="0">
                <a:latin typeface="Verdana"/>
                <a:cs typeface="Verdana"/>
              </a:rPr>
              <a:t>topic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930" y="1784730"/>
            <a:ext cx="7151370" cy="3890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Find your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passion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and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topic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sz="2400" i="1" spc="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interest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5909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What are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interested</a:t>
            </a:r>
            <a:r>
              <a:rPr sz="22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in?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Wingdings"/>
              <a:buChar char="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5909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What question/s do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want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sz="2200" spc="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answer?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Wingdings"/>
              <a:buChar char=""/>
            </a:pPr>
            <a:endParaRPr sz="2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SzPct val="5909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What contribution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will it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make?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(this can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include 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how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research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will challenge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or change  existing knowledge on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200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topic)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Wingdings"/>
              <a:buChar char=""/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5909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Are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willing to study this for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several</a:t>
            </a:r>
            <a:r>
              <a:rPr sz="2200" spc="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years?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587" y="257556"/>
            <a:ext cx="6038850" cy="790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391" y="359791"/>
            <a:ext cx="55956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i="0" spc="-10" dirty="0" err="1">
                <a:latin typeface="Verdana"/>
                <a:cs typeface="Verdana"/>
              </a:rPr>
              <a:t>Organi</a:t>
            </a:r>
            <a:r>
              <a:rPr lang="en-NZ" sz="2800" b="0" i="0" spc="-10" dirty="0">
                <a:latin typeface="Verdana"/>
                <a:cs typeface="Verdana"/>
              </a:rPr>
              <a:t>s</a:t>
            </a:r>
            <a:r>
              <a:rPr sz="2800" b="0" i="0" spc="-10" dirty="0" err="1">
                <a:latin typeface="Verdana"/>
                <a:cs typeface="Verdana"/>
              </a:rPr>
              <a:t>ing</a:t>
            </a:r>
            <a:r>
              <a:rPr sz="2800" b="0" i="0" spc="-10" dirty="0">
                <a:latin typeface="Verdana"/>
                <a:cs typeface="Verdana"/>
              </a:rPr>
              <a:t> </a:t>
            </a:r>
            <a:r>
              <a:rPr sz="2800" b="0" i="0" spc="-5" dirty="0">
                <a:latin typeface="Verdana"/>
                <a:cs typeface="Verdana"/>
              </a:rPr>
              <a:t>a research</a:t>
            </a:r>
            <a:r>
              <a:rPr sz="2800" b="0" i="0" spc="75" dirty="0">
                <a:latin typeface="Verdana"/>
                <a:cs typeface="Verdana"/>
              </a:rPr>
              <a:t> </a:t>
            </a:r>
            <a:r>
              <a:rPr sz="2800" b="0" i="0" spc="-10" dirty="0">
                <a:latin typeface="Verdana"/>
                <a:cs typeface="Verdana"/>
              </a:rPr>
              <a:t>proposal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2995" y="1214754"/>
            <a:ext cx="8156575" cy="4857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00AFEF"/>
                </a:solidFill>
                <a:latin typeface="Verdana"/>
                <a:cs typeface="Verdana"/>
              </a:rPr>
              <a:t>What </a:t>
            </a:r>
            <a:r>
              <a:rPr sz="2200" b="1" spc="-5" dirty="0">
                <a:solidFill>
                  <a:srgbClr val="00AFEF"/>
                </a:solidFill>
                <a:latin typeface="Verdana"/>
                <a:cs typeface="Verdana"/>
              </a:rPr>
              <a:t>Sections are included in a Research</a:t>
            </a:r>
            <a:r>
              <a:rPr sz="2200" b="1" spc="35" dirty="0">
                <a:solidFill>
                  <a:srgbClr val="00AFEF"/>
                </a:solidFill>
                <a:latin typeface="Verdana"/>
                <a:cs typeface="Verdana"/>
              </a:rPr>
              <a:t> </a:t>
            </a:r>
            <a:r>
              <a:rPr sz="2200" b="1" spc="-5" dirty="0">
                <a:solidFill>
                  <a:srgbClr val="00AFEF"/>
                </a:solidFill>
                <a:latin typeface="Verdana"/>
                <a:cs typeface="Verdana"/>
              </a:rPr>
              <a:t>Proposal?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SzPct val="58333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Title of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Study</a:t>
            </a:r>
            <a:endParaRPr sz="1800" dirty="0">
              <a:latin typeface="Verdana"/>
              <a:cs typeface="Verdana"/>
            </a:endParaRPr>
          </a:p>
          <a:p>
            <a:pPr marL="756285" indent="-286385">
              <a:lnSpc>
                <a:spcPct val="100000"/>
              </a:lnSpc>
              <a:spcBef>
                <a:spcPts val="1200"/>
              </a:spcBef>
              <a:buSzPct val="58333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Introduction</a:t>
            </a:r>
            <a:endParaRPr sz="1800" dirty="0">
              <a:latin typeface="Verdana"/>
              <a:cs typeface="Verdana"/>
            </a:endParaRPr>
          </a:p>
          <a:p>
            <a:pPr marL="1155700" lvl="1" indent="-228600">
              <a:lnSpc>
                <a:spcPct val="100000"/>
              </a:lnSpc>
              <a:spcBef>
                <a:spcPts val="1200"/>
              </a:spcBef>
              <a:buSzPct val="50000"/>
              <a:buChar char="–"/>
              <a:tabLst>
                <a:tab pos="1155700" algn="l"/>
                <a:tab pos="1156335" algn="l"/>
              </a:tabLst>
            </a:pP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The Problem</a:t>
            </a:r>
            <a:endParaRPr sz="1800" dirty="0">
              <a:latin typeface="Verdana"/>
              <a:cs typeface="Verdana"/>
            </a:endParaRPr>
          </a:p>
          <a:p>
            <a:pPr marL="756285" indent="-286385">
              <a:lnSpc>
                <a:spcPct val="100000"/>
              </a:lnSpc>
              <a:spcBef>
                <a:spcPts val="1200"/>
              </a:spcBef>
              <a:buSzPct val="58333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Literature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 Review</a:t>
            </a:r>
            <a:endParaRPr sz="1800" dirty="0">
              <a:latin typeface="Verdana"/>
              <a:cs typeface="Verdana"/>
            </a:endParaRPr>
          </a:p>
          <a:p>
            <a:pPr marL="756285" indent="-286385">
              <a:lnSpc>
                <a:spcPct val="100000"/>
              </a:lnSpc>
              <a:spcBef>
                <a:spcPts val="1200"/>
              </a:spcBef>
              <a:buSzPct val="58333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Methodology</a:t>
            </a:r>
            <a:endParaRPr sz="1800" dirty="0">
              <a:latin typeface="Verdana"/>
              <a:cs typeface="Verdana"/>
            </a:endParaRPr>
          </a:p>
          <a:p>
            <a:pPr marL="1155700" lvl="1" indent="-228600">
              <a:lnSpc>
                <a:spcPct val="100000"/>
              </a:lnSpc>
              <a:spcBef>
                <a:spcPts val="1205"/>
              </a:spcBef>
              <a:buSzPct val="50000"/>
              <a:buChar char="–"/>
              <a:tabLst>
                <a:tab pos="1155700" algn="l"/>
                <a:tab pos="1156335" algn="l"/>
              </a:tabLst>
            </a:pP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Research</a:t>
            </a:r>
            <a:r>
              <a:rPr sz="180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design</a:t>
            </a:r>
            <a:endParaRPr sz="1800" dirty="0">
              <a:latin typeface="Verdana"/>
              <a:cs typeface="Verdana"/>
            </a:endParaRPr>
          </a:p>
          <a:p>
            <a:pPr marL="1155700" lvl="1" indent="-228600">
              <a:lnSpc>
                <a:spcPct val="100000"/>
              </a:lnSpc>
              <a:spcBef>
                <a:spcPts val="1200"/>
              </a:spcBef>
              <a:buSzPct val="50000"/>
              <a:buChar char="–"/>
              <a:tabLst>
                <a:tab pos="1155700" algn="l"/>
                <a:tab pos="1156335" algn="l"/>
              </a:tabLst>
            </a:pP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Data</a:t>
            </a:r>
            <a:r>
              <a:rPr sz="18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analysis</a:t>
            </a:r>
            <a:endParaRPr sz="1800" dirty="0">
              <a:latin typeface="Verdana"/>
              <a:cs typeface="Verdana"/>
            </a:endParaRPr>
          </a:p>
          <a:p>
            <a:pPr marL="756285" indent="-286385">
              <a:lnSpc>
                <a:spcPct val="100000"/>
              </a:lnSpc>
              <a:spcBef>
                <a:spcPts val="1200"/>
              </a:spcBef>
              <a:buSzPct val="58333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Ethical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statements</a:t>
            </a:r>
            <a:endParaRPr sz="1800" dirty="0">
              <a:latin typeface="Verdana"/>
              <a:cs typeface="Verdana"/>
            </a:endParaRPr>
          </a:p>
          <a:p>
            <a:pPr marL="756285" indent="-286385">
              <a:lnSpc>
                <a:spcPct val="100000"/>
              </a:lnSpc>
              <a:spcBef>
                <a:spcPts val="1200"/>
              </a:spcBef>
              <a:buSzPct val="58333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Timeframe/Plan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&amp;</a:t>
            </a:r>
            <a:r>
              <a:rPr sz="18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Budget</a:t>
            </a:r>
            <a:endParaRPr sz="1800" dirty="0">
              <a:latin typeface="Verdana"/>
              <a:cs typeface="Verdana"/>
            </a:endParaRPr>
          </a:p>
          <a:p>
            <a:pPr marL="756285" indent="-286385">
              <a:lnSpc>
                <a:spcPct val="100000"/>
              </a:lnSpc>
              <a:spcBef>
                <a:spcPts val="1200"/>
              </a:spcBef>
              <a:buSzPct val="58333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Primary</a:t>
            </a:r>
            <a:r>
              <a:rPr sz="18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references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31093"/>
            <a:ext cx="9144000" cy="5726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162800" y="0"/>
            <a:ext cx="1981199" cy="99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48600" y="6120384"/>
            <a:ext cx="1117092" cy="585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45844" y="1708530"/>
            <a:ext cx="7139940" cy="5041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95"/>
              </a:spcBef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Not too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general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– should reflect what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study 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is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about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Wingdings"/>
              <a:buChar char=""/>
            </a:pPr>
            <a:endParaRPr sz="2500" dirty="0">
              <a:latin typeface="Times New Roman"/>
              <a:cs typeface="Times New Roman"/>
            </a:endParaRPr>
          </a:p>
          <a:p>
            <a:pPr marL="299085" marR="1265555" indent="-286385">
              <a:lnSpc>
                <a:spcPct val="100000"/>
              </a:lnSpc>
              <a:spcBef>
                <a:spcPts val="5"/>
              </a:spcBef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Clearly indicates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topic and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the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key 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issues/concepts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that </a:t>
            </a:r>
            <a:r>
              <a:rPr lang="en-NZ" sz="2200" spc="-10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want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sz="2200" spc="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explore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Wingdings"/>
              <a:buChar char=""/>
            </a:pPr>
            <a:endParaRPr sz="25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Should encapsulate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what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intend to</a:t>
            </a:r>
            <a:r>
              <a:rPr sz="2200" spc="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FFFF"/>
              </a:buClr>
              <a:buFont typeface="Wingdings"/>
              <a:buChar char=""/>
            </a:pPr>
            <a:endParaRPr sz="25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No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more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than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15</a:t>
            </a:r>
            <a:r>
              <a:rPr sz="2200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words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Wingdings"/>
              <a:buChar char=""/>
            </a:pPr>
            <a:endParaRPr sz="25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Catchy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and attention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grabbing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(if</a:t>
            </a:r>
            <a:r>
              <a:rPr sz="2200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possible)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Wingdings"/>
              <a:buChar char=""/>
            </a:pPr>
            <a:endParaRPr sz="255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SzPct val="5909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May </a:t>
            </a:r>
            <a:r>
              <a:rPr sz="2200" spc="-5" dirty="0">
                <a:solidFill>
                  <a:srgbClr val="FFFFFF"/>
                </a:solidFill>
                <a:latin typeface="Verdana"/>
                <a:cs typeface="Verdana"/>
              </a:rPr>
              <a:t>change as </a:t>
            </a:r>
            <a:r>
              <a:rPr sz="2200" spc="-15" dirty="0">
                <a:solidFill>
                  <a:srgbClr val="FFFFFF"/>
                </a:solidFill>
                <a:latin typeface="Verdana"/>
                <a:cs typeface="Verdana"/>
              </a:rPr>
              <a:t>you</a:t>
            </a:r>
            <a:r>
              <a:rPr sz="2200" spc="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progress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40" y="412749"/>
            <a:ext cx="26968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Verdana"/>
                <a:cs typeface="Verdana"/>
              </a:rPr>
              <a:t>Title of</a:t>
            </a:r>
            <a:r>
              <a:rPr sz="2800" i="0" spc="-25" dirty="0">
                <a:latin typeface="Verdana"/>
                <a:cs typeface="Verdana"/>
              </a:rPr>
              <a:t> </a:t>
            </a:r>
            <a:r>
              <a:rPr sz="2800" i="0" spc="-10" dirty="0">
                <a:latin typeface="Verdana"/>
                <a:cs typeface="Verdana"/>
              </a:rPr>
              <a:t>Study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31093"/>
            <a:ext cx="9144000" cy="5726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9889" y="406146"/>
            <a:ext cx="25450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Verdana"/>
                <a:cs typeface="Verdana"/>
              </a:rPr>
              <a:t>Introduction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0902" y="1631645"/>
            <a:ext cx="7211695" cy="46551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SzPct val="60416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Acquaints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reader with the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topic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"/>
            </a:pPr>
            <a:endParaRPr sz="365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SzPct val="60416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May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begin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with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brief historical</a:t>
            </a:r>
            <a:r>
              <a:rPr sz="2400" spc="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overview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"/>
            </a:pPr>
            <a:endParaRPr sz="3650" dirty="0">
              <a:latin typeface="Times New Roman"/>
              <a:cs typeface="Times New Roman"/>
            </a:endParaRPr>
          </a:p>
          <a:p>
            <a:pPr marL="812800" marR="5080" lvl="1" indent="-342900">
              <a:lnSpc>
                <a:spcPct val="100000"/>
              </a:lnSpc>
              <a:buSzPct val="50000"/>
              <a:buFont typeface="Wingdings"/>
              <a:buChar char=""/>
              <a:tabLst>
                <a:tab pos="812800" algn="l"/>
                <a:tab pos="813435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How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topic </a:t>
            </a:r>
            <a:r>
              <a:rPr lang="en-NZ" sz="2400" spc="-5" dirty="0">
                <a:solidFill>
                  <a:srgbClr val="FFFFFF"/>
                </a:solidFill>
                <a:latin typeface="Verdana"/>
                <a:cs typeface="Verdana"/>
              </a:rPr>
              <a:t>fits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within the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larger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context  (</a:t>
            </a:r>
            <a:r>
              <a:rPr lang="en-NZ" sz="2400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.g. </a:t>
            </a:r>
            <a:r>
              <a:rPr lang="en-NZ" sz="2400" spc="-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spc="-5" dirty="0" err="1">
                <a:solidFill>
                  <a:srgbClr val="FFFFFF"/>
                </a:solidFill>
                <a:latin typeface="Verdana"/>
                <a:cs typeface="Verdana"/>
              </a:rPr>
              <a:t>utlines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 the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general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field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sz="2400" spc="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interest</a:t>
            </a:r>
            <a:endParaRPr sz="2400" dirty="0">
              <a:latin typeface="Verdana"/>
              <a:cs typeface="Verdana"/>
            </a:endParaRPr>
          </a:p>
          <a:p>
            <a:pPr marL="812800">
              <a:lnSpc>
                <a:spcPts val="2830"/>
              </a:lnSpc>
            </a:pPr>
            <a:r>
              <a:rPr sz="24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how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your chosen topic fits within</a:t>
            </a:r>
            <a:r>
              <a:rPr sz="2400" spc="-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it)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SzPct val="60416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Why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are interested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the study</a:t>
            </a:r>
            <a:r>
              <a:rPr sz="2400" spc="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endParaRPr sz="2400" dirty="0">
              <a:latin typeface="Wingdings"/>
              <a:cs typeface="Wingdings"/>
            </a:endParaRPr>
          </a:p>
          <a:p>
            <a:pPr marL="299085">
              <a:lnSpc>
                <a:spcPct val="100000"/>
              </a:lnSpc>
              <a:spcBef>
                <a:spcPts val="5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statement of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problem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Writing a research  proposal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OVERVIEW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What is a Research Proposal?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Why a proposal?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Length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Defining your research topic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Organizing a research proposal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Title of Study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Introduction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The problem&amp;quot;&quot;/&gt;&lt;property id=&quot;20307&quot; value=&quot;265&quot;/&gt;&lt;/object&gt;&lt;object type=&quot;3&quot; unique_id=&quot;10013&quot;&gt;&lt;property id=&quot;20148&quot; value=&quot;5&quot;/&gt;&lt;property id=&quot;20300&quot; value=&quot;Slide 11 - &amp;quot;1. Significance of the study&amp;quot;&quot;/&gt;&lt;property id=&quot;20307&quot; value=&quot;266&quot;/&gt;&lt;/object&gt;&lt;object type=&quot;3&quot; unique_id=&quot;10014&quot;&gt;&lt;property id=&quot;20148&quot; value=&quot;5&quot;/&gt;&lt;property id=&quot;20300&quot; value=&quot;Slide 12 - &amp;quot;1. Significance of the study, continued…&amp;quot;&quot;/&gt;&lt;property id=&quot;20307&quot; value=&quot;267&quot;/&gt;&lt;/object&gt;&lt;object type=&quot;3&quot; unique_id=&quot;10015&quot;&gt;&lt;property id=&quot;20148&quot; value=&quot;5&quot;/&gt;&lt;property id=&quot;20300&quot; value=&quot;Slide 13 - &amp;quot;2. Statement of the problem&amp;quot;&quot;/&gt;&lt;property id=&quot;20307&quot; value=&quot;268&quot;/&gt;&lt;/object&gt;&lt;object type=&quot;3&quot; unique_id=&quot;10016&quot;&gt;&lt;property id=&quot;20148&quot; value=&quot;5&quot;/&gt;&lt;property id=&quot;20300&quot; value=&quot;Slide 14 - &amp;quot;Example: Filipino Women Writers in Spanish: A Literary History &amp;amp;&amp;#x0D;Anthology (1900-1969)&amp;amp;#x09;[extract from DA thesis]&amp;quot;&quot;/&gt;&lt;property id=&quot;20307&quot; value=&quot;269&quot;/&gt;&lt;/object&gt;&lt;object type=&quot;3&quot; unique_id=&quot;10017&quot;&gt;&lt;property id=&quot;20148&quot; value=&quot;5&quot;/&gt;&lt;property id=&quot;20300&quot; value=&quot;Slide 15 - &amp;quot;Example: Nutritional status of migrant Mainland Chinese  children in Auckland&amp;amp;#x09;(extract from MA thesis)&amp;quot;&quot;/&gt;&lt;property id=&quot;20307&quot; value=&quot;270&quot;/&gt;&lt;/object&gt;&lt;object type=&quot;3&quot; unique_id=&quot;10018&quot;&gt;&lt;property id=&quot;20148&quot; value=&quot;5&quot;/&gt;&lt;property id=&quot;20300&quot; value=&quot;Slide 16 - &amp;quot;3. Hypothesis/es:&amp;quot;&quot;/&gt;&lt;property id=&quot;20307&quot; value=&quot;271&quot;/&gt;&lt;/object&gt;&lt;object type=&quot;3&quot; unique_id=&quot;10019&quot;&gt;&lt;property id=&quot;20148&quot; value=&quot;5&quot;/&gt;&lt;property id=&quot;20300&quot; value=&quot;Slide 17 - &amp;quot;4. Delimitations of the Study:&amp;quot;&quot;/&gt;&lt;property id=&quot;20307&quot; value=&quot;272&quot;/&gt;&lt;/object&gt;&lt;object type=&quot;3&quot; unique_id=&quot;10020&quot;&gt;&lt;property id=&quot;20148&quot; value=&quot;5&quot;/&gt;&lt;property id=&quot;20300&quot; value=&quot;Slide 18 - &amp;quot;Literature review&amp;quot;&quot;/&gt;&lt;property id=&quot;20307&quot; value=&quot;273&quot;/&gt;&lt;/object&gt;&lt;object type=&quot;3&quot; unique_id=&quot;10021&quot;&gt;&lt;property id=&quot;20148&quot; value=&quot;5&quot;/&gt;&lt;property id=&quot;20300&quot; value=&quot;Slide 19 - &amp;quot;Research design vs. methodology&amp;quot;&quot;/&gt;&lt;property id=&quot;20307&quot; value=&quot;274&quot;/&gt;&lt;/object&gt;&lt;object type=&quot;3&quot; unique_id=&quot;10022&quot;&gt;&lt;property id=&quot;20148&quot; value=&quot;5&quot;/&gt;&lt;property id=&quot;20300&quot; value=&quot;Slide 20 - &amp;quot;Methodology:&amp;quot;&quot;/&gt;&lt;property id=&quot;20307&quot; value=&quot;275&quot;/&gt;&lt;/object&gt;&lt;object type=&quot;3&quot; unique_id=&quot;10023&quot;&gt;&lt;property id=&quot;20148&quot; value=&quot;5&quot;/&gt;&lt;property id=&quot;20300&quot; value=&quot;Slide 21 - &amp;quot;Methodology &amp;amp; Research design&amp;quot;&quot;/&gt;&lt;property id=&quot;20307&quot; value=&quot;276&quot;/&gt;&lt;/object&gt;&lt;object type=&quot;3&quot; unique_id=&quot;10024&quot;&gt;&lt;property id=&quot;20148&quot; value=&quot;5&quot;/&gt;&lt;property id=&quot;20300&quot; value=&quot;Slide 22 - &amp;quot;Methodology &amp;amp; Research design&amp;quot;&quot;/&gt;&lt;property id=&quot;20307&quot; value=&quot;277&quot;/&gt;&lt;/object&gt;&lt;object type=&quot;3&quot; unique_id=&quot;10026&quot;&gt;&lt;property id=&quot;20148&quot; value=&quot;5&quot;/&gt;&lt;property id=&quot;20300&quot; value=&quot;Slide 23 - &amp;quot;Data analysis:&amp;quot;&quot;/&gt;&lt;property id=&quot;20307&quot; value=&quot;279&quot;/&gt;&lt;/object&gt;&lt;object type=&quot;3&quot; unique_id=&quot;10027&quot;&gt;&lt;property id=&quot;20148&quot; value=&quot;5&quot;/&gt;&lt;property id=&quot;20300&quot; value=&quot;Slide 24 - &amp;quot;The Methodological Logic of Research Design&amp;quot;&quot;/&gt;&lt;property id=&quot;20307&quot; value=&quot;280&quot;/&gt;&lt;/object&gt;&lt;object type=&quot;3&quot; unique_id=&quot;10028&quot;&gt;&lt;property id=&quot;20148&quot; value=&quot;5&quot;/&gt;&lt;property id=&quot;20300&quot; value=&quot;Slide 25 - &amp;quot;Ethics section&amp;quot;&quot;/&gt;&lt;property id=&quot;20307&quot; value=&quot;281&quot;/&gt;&lt;/object&gt;&lt;object type=&quot;3&quot; unique_id=&quot;10029&quot;&gt;&lt;property id=&quot;20148&quot; value=&quot;5&quot;/&gt;&lt;property id=&quot;20300&quot; value=&quot;Slide 26 - &amp;quot;Timeframe of study &amp;amp; budget&amp;quot;&quot;/&gt;&lt;property id=&quot;20307&quot; value=&quot;282&quot;/&gt;&lt;/object&gt;&lt;object type=&quot;3&quot; unique_id=&quot;10030&quot;&gt;&lt;property id=&quot;20148&quot; value=&quot;5&quot;/&gt;&lt;property id=&quot;20300&quot; value=&quot;Slide 27 - &amp;quot;Research proposal sample timetable&amp;quot;&quot;/&gt;&lt;property id=&quot;20307&quot; value=&quot;283&quot;/&gt;&lt;/object&gt;&lt;object type=&quot;3&quot; unique_id=&quot;10031&quot;&gt;&lt;property id=&quot;20148&quot; value=&quot;5&quot;/&gt;&lt;property id=&quot;20300&quot; value=&quot;Slide 28 - &amp;quot;Primary references&amp;quot;&quot;/&gt;&lt;property id=&quot;20307&quot; value=&quot;284&quot;/&gt;&lt;/object&gt;&lt;object type=&quot;3&quot; unique_id=&quot;10032&quot;&gt;&lt;property id=&quot;20148&quot; value=&quot;5&quot;/&gt;&lt;property id=&quot;20300&quot; value=&quot;Slide 29 - &amp;quot;Writing the Research Proposal&amp;quot;&quot;/&gt;&lt;property id=&quot;20307&quot; value=&quot;285&quot;/&gt;&lt;/object&gt;&lt;object type=&quot;3&quot; unique_id=&quot;10033&quot;&gt;&lt;property id=&quot;20148&quot; value=&quot;5&quot;/&gt;&lt;property id=&quot;20300&quot; value=&quot;Slide 30 - &amp;quot;Writing Checklist&amp;quot;&quot;/&gt;&lt;property id=&quot;20307&quot; value=&quot;286&quot;/&gt;&lt;/object&gt;&lt;object type=&quot;3&quot; unique_id=&quot;10034&quot;&gt;&lt;property id=&quot;20148&quot; value=&quot;5&quot;/&gt;&lt;property id=&quot;20300&quot; value=&quot;Slide 31 - &amp;quot;Writing Checklist&amp;quot;&quot;/&gt;&lt;property id=&quot;20307&quot; value=&quot;287&quot;/&gt;&lt;/object&gt;&lt;object type=&quot;3&quot; unique_id=&quot;10035&quot;&gt;&lt;property id=&quot;20148&quot; value=&quot;5&quot;/&gt;&lt;property id=&quot;20300&quot; value=&quot;Slide 32 - &amp;quot;Writing Checklist&amp;quot;&quot;/&gt;&lt;property id=&quot;20307&quot; value=&quot;288&quot;/&gt;&lt;/object&gt;&lt;object type=&quot;3&quot; unique_id=&quot;10036&quot;&gt;&lt;property id=&quot;20148&quot; value=&quot;5&quot;/&gt;&lt;property id=&quot;20300&quot; value=&quot;Slide 33 - &amp;quot;Writing Checklist&amp;quot;&quot;/&gt;&lt;property id=&quot;20307&quot; value=&quot;289&quot;/&gt;&lt;/object&gt;&lt;object type=&quot;3&quot; unique_id=&quot;10037&quot;&gt;&lt;property id=&quot;20148&quot; value=&quot;5&quot;/&gt;&lt;property id=&quot;20300&quot; value=&quot;Slide 34&quot;/&gt;&lt;property id=&quot;20307&quot; value=&quot;290&quot;/&gt;&lt;/object&gt;&lt;object type=&quot;3&quot; unique_id=&quot;10038&quot;&gt;&lt;property id=&quot;20148&quot; value=&quot;5&quot;/&gt;&lt;property id=&quot;20300&quot; value=&quot;Slide 35 - &amp;quot;Save frequently&amp;quot;&quot;/&gt;&lt;property id=&quot;20307&quot; value=&quot;291&quot;/&gt;&lt;/object&gt;&lt;object type=&quot;3&quot; unique_id=&quot;10039&quot;&gt;&lt;property id=&quot;20148&quot; value=&quot;5&quot;/&gt;&lt;property id=&quot;20300&quot; value=&quot;Slide 36 - &amp;quot;What we covered:&amp;quot;&quot;/&gt;&lt;property id=&quot;20307&quot; value=&quot;292&quot;/&gt;&lt;/object&gt;&lt;object type=&quot;3&quot; unique_id=&quot;10040&quot;&gt;&lt;property id=&quot;20148&quot; value=&quot;5&quot;/&gt;&lt;property id=&quot;20300&quot; value=&quot;Slide 37 - &amp;quot;References&amp;quot;&quot;/&gt;&lt;property id=&quot;20307&quot; value=&quot;293&quot;/&gt;&lt;/object&gt;&lt;/object&gt;&lt;object type=&quot;8&quot; unique_id=&quot;100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07AA112A82F64F9B26E027F0CF1D98" ma:contentTypeVersion="13" ma:contentTypeDescription="Create a new document." ma:contentTypeScope="" ma:versionID="c57c3b3b70b8b212e65dd0dacabbb241">
  <xsd:schema xmlns:xsd="http://www.w3.org/2001/XMLSchema" xmlns:xs="http://www.w3.org/2001/XMLSchema" xmlns:p="http://schemas.microsoft.com/office/2006/metadata/properties" xmlns:ns2="7f35d26a-4140-43ec-9fda-33ed6b790edf" xmlns:ns3="dc379fb1-e443-490d-83c3-5a162dd70eeb" targetNamespace="http://schemas.microsoft.com/office/2006/metadata/properties" ma:root="true" ma:fieldsID="c9f49293fb9ec35fd4f816d13f41b25a" ns2:_="" ns3:_="">
    <xsd:import namespace="7f35d26a-4140-43ec-9fda-33ed6b790edf"/>
    <xsd:import namespace="dc379fb1-e443-490d-83c3-5a162dd70e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Location" minOccurs="0"/>
                <xsd:element ref="ns2:MediaServiceOCR" minOccurs="0"/>
                <xsd:element ref="ns2:Comment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5d26a-4140-43ec-9fda-33ed6b790e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Comment" ma:index="16" nillable="true" ma:displayName="Comment" ma:description="Hey it's cool seeing the feedback. I got sore eyes from reading the columns with written feedback though - any chance these can be reformatted easily, or is it a manual job?" ma:format="Dropdown" ma:internalName="Comment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379fb1-e443-490d-83c3-5a162dd70ee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7f35d26a-4140-43ec-9fda-33ed6b790edf" xsi:nil="true"/>
  </documentManagement>
</p:properties>
</file>

<file path=customXml/itemProps1.xml><?xml version="1.0" encoding="utf-8"?>
<ds:datastoreItem xmlns:ds="http://schemas.openxmlformats.org/officeDocument/2006/customXml" ds:itemID="{4C260372-A0C8-47D7-89C6-86BD167C923E}"/>
</file>

<file path=customXml/itemProps2.xml><?xml version="1.0" encoding="utf-8"?>
<ds:datastoreItem xmlns:ds="http://schemas.openxmlformats.org/officeDocument/2006/customXml" ds:itemID="{82FC9476-EF9E-4A2E-A393-C53775C3E72A}"/>
</file>

<file path=customXml/itemProps3.xml><?xml version="1.0" encoding="utf-8"?>
<ds:datastoreItem xmlns:ds="http://schemas.openxmlformats.org/officeDocument/2006/customXml" ds:itemID="{087B55C8-F2FA-44B9-A1E9-46315983297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2573</Words>
  <Application>Microsoft Office PowerPoint</Application>
  <PresentationFormat>On-screen Show (4:3)</PresentationFormat>
  <Paragraphs>374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Times New Roman</vt:lpstr>
      <vt:lpstr>Verdana</vt:lpstr>
      <vt:lpstr>Wingdings</vt:lpstr>
      <vt:lpstr>Office Theme</vt:lpstr>
      <vt:lpstr>Writing a research  proposal</vt:lpstr>
      <vt:lpstr>OVERVIEW</vt:lpstr>
      <vt:lpstr>What is a Research Proposal?</vt:lpstr>
      <vt:lpstr>Why a proposal?</vt:lpstr>
      <vt:lpstr>Length</vt:lpstr>
      <vt:lpstr>Defining your research topic</vt:lpstr>
      <vt:lpstr>Organising a research proposal</vt:lpstr>
      <vt:lpstr>Title of Study</vt:lpstr>
      <vt:lpstr>Introduction</vt:lpstr>
      <vt:lpstr>The problem</vt:lpstr>
      <vt:lpstr>1. Significance of the study</vt:lpstr>
      <vt:lpstr>1. Significance of the study, continued…</vt:lpstr>
      <vt:lpstr>2. Statement of the problem</vt:lpstr>
      <vt:lpstr>Example: Filipino Women Writers in Spanish: A Literary History &amp; Anthology (1900-1969) [extract from DA thesis]</vt:lpstr>
      <vt:lpstr>Example: Nutritional status of migrant Mainland Chinese  children in Auckland (extract from MA thesis)</vt:lpstr>
      <vt:lpstr>3. Hypothesis/es:</vt:lpstr>
      <vt:lpstr>4. Delimitations of the Study:</vt:lpstr>
      <vt:lpstr>Literature review</vt:lpstr>
      <vt:lpstr>Research design vs. methodology</vt:lpstr>
      <vt:lpstr>Methodology:</vt:lpstr>
      <vt:lpstr>Methodology &amp; Research design</vt:lpstr>
      <vt:lpstr>Methodology &amp; Research design</vt:lpstr>
      <vt:lpstr>Data analysis:</vt:lpstr>
      <vt:lpstr>The Methodological Logic of Research Design</vt:lpstr>
      <vt:lpstr>Ethics section</vt:lpstr>
      <vt:lpstr>Timeframe of study &amp; budget</vt:lpstr>
      <vt:lpstr>Research proposal sample timetable</vt:lpstr>
      <vt:lpstr>Primary references</vt:lpstr>
      <vt:lpstr>Writing the Research Proposal</vt:lpstr>
      <vt:lpstr>Writing Checklist</vt:lpstr>
      <vt:lpstr>Writing Checklist</vt:lpstr>
      <vt:lpstr>Writing Checklist</vt:lpstr>
      <vt:lpstr>Writing Checklist</vt:lpstr>
      <vt:lpstr>Remember that…</vt:lpstr>
      <vt:lpstr>Save frequently</vt:lpstr>
      <vt:lpstr>What we covered: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QUICK BROWN FOX</dc:title>
  <dc:creator>Peter Siduna</dc:creator>
  <cp:lastModifiedBy>Marston, Kendra</cp:lastModifiedBy>
  <cp:revision>11</cp:revision>
  <dcterms:created xsi:type="dcterms:W3CDTF">2019-07-15T01:01:20Z</dcterms:created>
  <dcterms:modified xsi:type="dcterms:W3CDTF">2020-02-02T21:45:56Z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2019-07-15T00:00:00Z</vt:filetime>
  </property>
  <property fmtid="{D5CDD505-2E9C-101B-9397-08002B2CF9AE}" pid="5" name="ContentTypeId">
    <vt:lpwstr>0x0101008C07AA112A82F64F9B26E027F0CF1D98</vt:lpwstr>
  </property>
</Properties>
</file>