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Layouts/slideLayout3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6.xml" ContentType="application/vnd.openxmlformats-officedocument.theme+xml"/>
  <Override PartName="/ppt/theme/theme15.xml" ContentType="application/vnd.openxmlformats-officedocument.theme+xml"/>
  <Override PartName="/ppt/theme/theme1.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22.xml" ContentType="application/vnd.openxmlformats-officedocument.theme+xml"/>
  <Override PartName="/ppt/theme/theme21.xml" ContentType="application/vnd.openxmlformats-officedocument.theme+xml"/>
  <Override PartName="/ppt/theme/theme20.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709" r:id="rId6"/>
    <p:sldMasterId id="2147483712" r:id="rId7"/>
    <p:sldMasterId id="2147483721" r:id="rId8"/>
    <p:sldMasterId id="2147483728" r:id="rId9"/>
    <p:sldMasterId id="2147483730" r:id="rId10"/>
    <p:sldMasterId id="2147483732" r:id="rId11"/>
    <p:sldMasterId id="2147483734" r:id="rId12"/>
    <p:sldMasterId id="2147483736" r:id="rId13"/>
    <p:sldMasterId id="2147483738" r:id="rId14"/>
    <p:sldMasterId id="2147483740" r:id="rId15"/>
    <p:sldMasterId id="2147483742" r:id="rId16"/>
    <p:sldMasterId id="2147483744" r:id="rId17"/>
    <p:sldMasterId id="2147483746" r:id="rId18"/>
    <p:sldMasterId id="2147483748" r:id="rId19"/>
    <p:sldMasterId id="2147483750" r:id="rId20"/>
  </p:sldMasterIdLst>
  <p:notesMasterIdLst>
    <p:notesMasterId r:id="rId44"/>
  </p:notesMasterIdLst>
  <p:handoutMasterIdLst>
    <p:handoutMasterId r:id="rId45"/>
  </p:handoutMasterIdLst>
  <p:sldIdLst>
    <p:sldId id="358" r:id="rId21"/>
    <p:sldId id="311" r:id="rId22"/>
    <p:sldId id="415" r:id="rId23"/>
    <p:sldId id="416" r:id="rId24"/>
    <p:sldId id="440" r:id="rId25"/>
    <p:sldId id="390" r:id="rId26"/>
    <p:sldId id="442" r:id="rId27"/>
    <p:sldId id="441" r:id="rId28"/>
    <p:sldId id="393" r:id="rId29"/>
    <p:sldId id="392" r:id="rId30"/>
    <p:sldId id="388" r:id="rId31"/>
    <p:sldId id="363" r:id="rId32"/>
    <p:sldId id="401" r:id="rId33"/>
    <p:sldId id="427" r:id="rId34"/>
    <p:sldId id="429" r:id="rId35"/>
    <p:sldId id="428" r:id="rId36"/>
    <p:sldId id="430" r:id="rId37"/>
    <p:sldId id="438" r:id="rId38"/>
    <p:sldId id="439" r:id="rId39"/>
    <p:sldId id="414" r:id="rId40"/>
    <p:sldId id="369" r:id="rId41"/>
    <p:sldId id="380" r:id="rId42"/>
    <p:sldId id="340" r:id="rId43"/>
  </p:sldIdLst>
  <p:sldSz cx="9144000" cy="6858000" type="screen4x3"/>
  <p:notesSz cx="6797675" cy="9928225"/>
  <p:custDataLst>
    <p:tags r:id="rId46"/>
  </p:custDataLst>
  <p:defaultTextStyle>
    <a:defPPr>
      <a:defRPr lang="en-GB"/>
    </a:defPPr>
    <a:lvl1pPr algn="l" rtl="0" fontAlgn="base">
      <a:spcBef>
        <a:spcPct val="0"/>
      </a:spcBef>
      <a:spcAft>
        <a:spcPct val="0"/>
      </a:spcAft>
      <a:defRPr sz="2100" kern="1200">
        <a:solidFill>
          <a:schemeClr val="tx1"/>
        </a:solidFill>
        <a:latin typeface="Arial" charset="0"/>
        <a:ea typeface="MS PGothic" pitchFamily="34" charset="-128"/>
        <a:cs typeface="+mn-cs"/>
      </a:defRPr>
    </a:lvl1pPr>
    <a:lvl2pPr marL="457200" algn="l" rtl="0" fontAlgn="base">
      <a:spcBef>
        <a:spcPct val="0"/>
      </a:spcBef>
      <a:spcAft>
        <a:spcPct val="0"/>
      </a:spcAft>
      <a:defRPr sz="2100" kern="1200">
        <a:solidFill>
          <a:schemeClr val="tx1"/>
        </a:solidFill>
        <a:latin typeface="Arial" charset="0"/>
        <a:ea typeface="MS PGothic" pitchFamily="34" charset="-128"/>
        <a:cs typeface="+mn-cs"/>
      </a:defRPr>
    </a:lvl2pPr>
    <a:lvl3pPr marL="914400" algn="l" rtl="0" fontAlgn="base">
      <a:spcBef>
        <a:spcPct val="0"/>
      </a:spcBef>
      <a:spcAft>
        <a:spcPct val="0"/>
      </a:spcAft>
      <a:defRPr sz="2100" kern="1200">
        <a:solidFill>
          <a:schemeClr val="tx1"/>
        </a:solidFill>
        <a:latin typeface="Arial" charset="0"/>
        <a:ea typeface="MS PGothic" pitchFamily="34" charset="-128"/>
        <a:cs typeface="+mn-cs"/>
      </a:defRPr>
    </a:lvl3pPr>
    <a:lvl4pPr marL="1371600" algn="l" rtl="0" fontAlgn="base">
      <a:spcBef>
        <a:spcPct val="0"/>
      </a:spcBef>
      <a:spcAft>
        <a:spcPct val="0"/>
      </a:spcAft>
      <a:defRPr sz="2100" kern="1200">
        <a:solidFill>
          <a:schemeClr val="tx1"/>
        </a:solidFill>
        <a:latin typeface="Arial" charset="0"/>
        <a:ea typeface="MS PGothic" pitchFamily="34" charset="-128"/>
        <a:cs typeface="+mn-cs"/>
      </a:defRPr>
    </a:lvl4pPr>
    <a:lvl5pPr marL="1828800" algn="l" rtl="0" fontAlgn="base">
      <a:spcBef>
        <a:spcPct val="0"/>
      </a:spcBef>
      <a:spcAft>
        <a:spcPct val="0"/>
      </a:spcAft>
      <a:defRPr sz="2100" kern="1200">
        <a:solidFill>
          <a:schemeClr val="tx1"/>
        </a:solidFill>
        <a:latin typeface="Arial" charset="0"/>
        <a:ea typeface="MS PGothic" pitchFamily="34" charset="-128"/>
        <a:cs typeface="+mn-cs"/>
      </a:defRPr>
    </a:lvl5pPr>
    <a:lvl6pPr marL="2286000" algn="l" defTabSz="914400" rtl="0" eaLnBrk="1" latinLnBrk="0" hangingPunct="1">
      <a:defRPr sz="2100" kern="1200">
        <a:solidFill>
          <a:schemeClr val="tx1"/>
        </a:solidFill>
        <a:latin typeface="Arial" charset="0"/>
        <a:ea typeface="MS PGothic" pitchFamily="34" charset="-128"/>
        <a:cs typeface="+mn-cs"/>
      </a:defRPr>
    </a:lvl6pPr>
    <a:lvl7pPr marL="2743200" algn="l" defTabSz="914400" rtl="0" eaLnBrk="1" latinLnBrk="0" hangingPunct="1">
      <a:defRPr sz="2100" kern="1200">
        <a:solidFill>
          <a:schemeClr val="tx1"/>
        </a:solidFill>
        <a:latin typeface="Arial" charset="0"/>
        <a:ea typeface="MS PGothic" pitchFamily="34" charset="-128"/>
        <a:cs typeface="+mn-cs"/>
      </a:defRPr>
    </a:lvl7pPr>
    <a:lvl8pPr marL="3200400" algn="l" defTabSz="914400" rtl="0" eaLnBrk="1" latinLnBrk="0" hangingPunct="1">
      <a:defRPr sz="2100" kern="1200">
        <a:solidFill>
          <a:schemeClr val="tx1"/>
        </a:solidFill>
        <a:latin typeface="Arial" charset="0"/>
        <a:ea typeface="MS PGothic" pitchFamily="34" charset="-128"/>
        <a:cs typeface="+mn-cs"/>
      </a:defRPr>
    </a:lvl8pPr>
    <a:lvl9pPr marL="3657600" algn="l" defTabSz="914400" rtl="0" eaLnBrk="1" latinLnBrk="0" hangingPunct="1">
      <a:defRPr sz="21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024"/>
    <a:srgbClr val="FFC024"/>
    <a:srgbClr val="00CC00"/>
    <a:srgbClr val="7FA5C6"/>
    <a:srgbClr val="E1C024"/>
    <a:srgbClr val="045A7C"/>
    <a:srgbClr val="004B8D"/>
    <a:srgbClr val="99B7D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5" autoAdjust="0"/>
    <p:restoredTop sz="74296" autoAdjust="0"/>
  </p:normalViewPr>
  <p:slideViewPr>
    <p:cSldViewPr>
      <p:cViewPr varScale="1">
        <p:scale>
          <a:sx n="81" d="100"/>
          <a:sy n="81" d="100"/>
        </p:scale>
        <p:origin x="5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tags" Target="tags/tag1.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9C1BC99-3F11-4B80-87A0-11084B722917}" type="datetimeFigureOut">
              <a:rPr lang="en-NZ" smtClean="0"/>
              <a:pPr/>
              <a:t>21/01/2020</a:t>
            </a:fld>
            <a:endParaRPr lang="en-NZ"/>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740F8BB-EE94-48DF-95FB-A5030BC58B27}" type="slidenum">
              <a:rPr lang="en-NZ" smtClean="0"/>
              <a:pPr/>
              <a:t>‹#›</a:t>
            </a:fld>
            <a:endParaRPr lang="en-NZ"/>
          </a:p>
        </p:txBody>
      </p:sp>
    </p:spTree>
    <p:extLst>
      <p:ext uri="{BB962C8B-B14F-4D97-AF65-F5344CB8AC3E}">
        <p14:creationId xmlns:p14="http://schemas.microsoft.com/office/powerpoint/2010/main" val="3888165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cs typeface="Arial" charset="0"/>
              </a:defRPr>
            </a:lvl1pPr>
          </a:lstStyle>
          <a:p>
            <a:pPr>
              <a:defRPr/>
            </a:pPr>
            <a:endParaRPr lang="en-GB"/>
          </a:p>
        </p:txBody>
      </p:sp>
      <p:sp>
        <p:nvSpPr>
          <p:cNvPr id="4099"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cs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E507BCA7-0D2B-4830-BC13-D9B368074F1F}" type="slidenum">
              <a:rPr lang="en-GB"/>
              <a:pPr>
                <a:defRPr/>
              </a:pPr>
              <a:t>‹#›</a:t>
            </a:fld>
            <a:endParaRPr lang="en-GB"/>
          </a:p>
        </p:txBody>
      </p:sp>
    </p:spTree>
    <p:extLst>
      <p:ext uri="{BB962C8B-B14F-4D97-AF65-F5344CB8AC3E}">
        <p14:creationId xmlns:p14="http://schemas.microsoft.com/office/powerpoint/2010/main" val="560774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a:t>
            </a:fld>
            <a:endParaRPr lang="en-GB"/>
          </a:p>
        </p:txBody>
      </p:sp>
    </p:spTree>
    <p:extLst>
      <p:ext uri="{BB962C8B-B14F-4D97-AF65-F5344CB8AC3E}">
        <p14:creationId xmlns:p14="http://schemas.microsoft.com/office/powerpoint/2010/main" val="178599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15</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20</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21</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23</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3</a:t>
            </a:fld>
            <a:endParaRPr lang="en-GB"/>
          </a:p>
        </p:txBody>
      </p:sp>
    </p:spTree>
    <p:extLst>
      <p:ext uri="{BB962C8B-B14F-4D97-AF65-F5344CB8AC3E}">
        <p14:creationId xmlns:p14="http://schemas.microsoft.com/office/powerpoint/2010/main" val="237188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Re-capping from the firs essays session.</a:t>
            </a:r>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dirty="0"/>
          </a:p>
        </p:txBody>
      </p:sp>
      <p:sp>
        <p:nvSpPr>
          <p:cNvPr id="4" name="Slide Number Placeholder 3"/>
          <p:cNvSpPr>
            <a:spLocks noGrp="1"/>
          </p:cNvSpPr>
          <p:nvPr>
            <p:ph type="sldNum" sz="quarter" idx="10"/>
          </p:nvPr>
        </p:nvSpPr>
        <p:spPr/>
        <p:txBody>
          <a:bodyPr/>
          <a:lstStyle/>
          <a:p>
            <a:pPr>
              <a:defRPr/>
            </a:pPr>
            <a:fld id="{E507BCA7-0D2B-4830-BC13-D9B368074F1F}" type="slidenum">
              <a:rPr lang="en-GB" smtClean="0"/>
              <a:pPr>
                <a:defRPr/>
              </a:pPr>
              <a:t>11</a:t>
            </a:fld>
            <a:endParaRPr lang="en-GB"/>
          </a:p>
        </p:txBody>
      </p:sp>
    </p:spTree>
    <p:extLst>
      <p:ext uri="{BB962C8B-B14F-4D97-AF65-F5344CB8AC3E}">
        <p14:creationId xmlns:p14="http://schemas.microsoft.com/office/powerpoint/2010/main" val="237188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5B0FC570-A23A-449E-BE65-93CDB99D0C4E}" type="slidenum">
              <a:rPr lang="en-GB"/>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85835786-F437-4721-BC18-D3346D9CAF4E}" type="slidenum">
              <a:rPr lang="en-GB"/>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ED7CD6A7-E126-4E6E-AD2A-AC248E2F8E2F}" type="slidenum">
              <a:rPr lang="en-GB"/>
              <a:pPr/>
              <a:t>‹#›</a:t>
            </a:fld>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DD4B9DF5-4A0B-4916-909A-EF99F922265E}" type="slidenum">
              <a:rPr lang="en-GB"/>
              <a:pPr/>
              <a:t>‹#›</a:t>
            </a:fld>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a:ln/>
        </p:spPr>
        <p:txBody>
          <a:bodyPr/>
          <a:lstStyle>
            <a:lvl1pPr>
              <a:defRPr/>
            </a:lvl1pPr>
          </a:lstStyle>
          <a:p>
            <a:fld id="{42492926-2F84-402A-95EA-9F276BA26946}" type="slidenum">
              <a:rPr lang="en-GB"/>
              <a:pPr/>
              <a:t>‹#›</a:t>
            </a:fld>
            <a:endParaRPr lang="en-GB"/>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418799726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a:ln/>
        </p:spPr>
        <p:txBody>
          <a:bodyPr/>
          <a:lstStyle>
            <a:lvl1pPr>
              <a:defRPr/>
            </a:lvl1pPr>
          </a:lstStyle>
          <a:p>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F3A0B223-2D5C-4F5B-8FDE-5C386B186C9D}" type="slidenum">
              <a:rPr lang="en-GB"/>
              <a:pPr/>
              <a:t>‹#›</a:t>
            </a:fld>
            <a:endParaRPr lang="en-GB"/>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a:ln/>
        </p:spPr>
        <p:txBody>
          <a:bodyPr/>
          <a:lstStyle>
            <a:lvl1pPr>
              <a:defRPr/>
            </a:lvl1pPr>
          </a:lstStyle>
          <a:p>
            <a:endParaRPr lang="en-US"/>
          </a:p>
        </p:txBody>
      </p:sp>
      <p:sp>
        <p:nvSpPr>
          <p:cNvPr id="8" name="Footer Placeholder 4"/>
          <p:cNvSpPr>
            <a:spLocks noGrp="1"/>
          </p:cNvSpPr>
          <p:nvPr>
            <p:ph type="ftr" sz="quarter" idx="11"/>
          </p:nvPr>
        </p:nvSpPr>
        <p:spPr>
          <a:ln/>
        </p:spPr>
        <p:txBody>
          <a:bodyPr/>
          <a:lstStyle>
            <a:lvl1pPr>
              <a:defRPr/>
            </a:lvl1pPr>
          </a:lstStyle>
          <a:p>
            <a:endParaRPr lang="en-US"/>
          </a:p>
        </p:txBody>
      </p:sp>
      <p:sp>
        <p:nvSpPr>
          <p:cNvPr id="9" name="Slide Number Placeholder 5"/>
          <p:cNvSpPr>
            <a:spLocks noGrp="1"/>
          </p:cNvSpPr>
          <p:nvPr>
            <p:ph type="sldNum" sz="quarter" idx="12"/>
          </p:nvPr>
        </p:nvSpPr>
        <p:spPr>
          <a:ln/>
        </p:spPr>
        <p:txBody>
          <a:bodyPr/>
          <a:lstStyle>
            <a:lvl1pPr>
              <a:defRPr/>
            </a:lvl1pPr>
          </a:lstStyle>
          <a:p>
            <a:fld id="{740C01EE-9A6C-45C3-942B-0B085C667917}" type="slidenum">
              <a:rPr lang="en-GB"/>
              <a:pPr/>
              <a:t>‹#›</a:t>
            </a:fld>
            <a:endParaRPr lang="en-GB"/>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77244673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144754489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9243784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NZ"/>
          </a:p>
        </p:txBody>
      </p:sp>
      <p:sp>
        <p:nvSpPr>
          <p:cNvPr id="3" name="Date Placeholder 3"/>
          <p:cNvSpPr>
            <a:spLocks noGrp="1"/>
          </p:cNvSpPr>
          <p:nvPr>
            <p:ph type="dt" sz="half" idx="10"/>
          </p:nvPr>
        </p:nvSpPr>
        <p:spPr>
          <a:ln/>
        </p:spPr>
        <p:txBody>
          <a:bodyPr/>
          <a:lstStyle>
            <a:lvl1pPr>
              <a:defRPr/>
            </a:lvl1pPr>
          </a:lstStyle>
          <a:p>
            <a:endParaRPr lang="en-US"/>
          </a:p>
        </p:txBody>
      </p:sp>
      <p:sp>
        <p:nvSpPr>
          <p:cNvPr id="4" name="Footer Placeholder 4"/>
          <p:cNvSpPr>
            <a:spLocks noGrp="1"/>
          </p:cNvSpPr>
          <p:nvPr>
            <p:ph type="ftr" sz="quarter" idx="11"/>
          </p:nvPr>
        </p:nvSpPr>
        <p:spPr>
          <a:ln/>
        </p:spPr>
        <p:txBody>
          <a:bodyPr/>
          <a:lstStyle>
            <a:lvl1pPr>
              <a:defRPr/>
            </a:lvl1pPr>
          </a:lstStyle>
          <a:p>
            <a:endParaRPr lang="en-US"/>
          </a:p>
        </p:txBody>
      </p:sp>
      <p:sp>
        <p:nvSpPr>
          <p:cNvPr id="5" name="Slide Number Placeholder 5"/>
          <p:cNvSpPr>
            <a:spLocks noGrp="1"/>
          </p:cNvSpPr>
          <p:nvPr>
            <p:ph type="sldNum" sz="quarter" idx="12"/>
          </p:nvPr>
        </p:nvSpPr>
        <p:spPr>
          <a:ln/>
        </p:spPr>
        <p:txBody>
          <a:bodyPr/>
          <a:lstStyle>
            <a:lvl1pPr>
              <a:defRPr/>
            </a:lvl1pPr>
          </a:lstStyle>
          <a:p>
            <a:fld id="{C901CAF5-F88B-488D-BBB2-19C874DF4DF6}" type="slidenum">
              <a:rPr lang="en-GB"/>
              <a:pPr/>
              <a:t>‹#›</a:t>
            </a:fld>
            <a:endParaRPr lang="en-GB"/>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7426576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9878642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7827039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19250564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2439893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D5480EC-2EBF-4553-AD1C-FD10BE68FDB9}" type="datetimeFigureOut">
              <a:rPr lang="en-NZ" smtClean="0"/>
              <a:pPr/>
              <a:t>21/01/2020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827CB5-8F0F-4E75-BCC0-ABF149EAEEDD}" type="slidenum">
              <a:rPr lang="en-NZ" smtClean="0"/>
              <a:pPr/>
              <a:t>‹#›</a:t>
            </a:fld>
            <a:endParaRPr lang="en-NZ"/>
          </a:p>
        </p:txBody>
      </p:sp>
    </p:spTree>
    <p:extLst>
      <p:ext uri="{BB962C8B-B14F-4D97-AF65-F5344CB8AC3E}">
        <p14:creationId xmlns:p14="http://schemas.microsoft.com/office/powerpoint/2010/main" val="24602018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13514996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77923191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3982156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22886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endParaRPr lang="en-US"/>
          </a:p>
        </p:txBody>
      </p:sp>
      <p:sp>
        <p:nvSpPr>
          <p:cNvPr id="3" name="Footer Placeholder 4"/>
          <p:cNvSpPr>
            <a:spLocks noGrp="1"/>
          </p:cNvSpPr>
          <p:nvPr>
            <p:ph type="ftr" sz="quarter" idx="11"/>
          </p:nvPr>
        </p:nvSpPr>
        <p:spPr>
          <a:ln/>
        </p:spPr>
        <p:txBody>
          <a:bodyPr/>
          <a:lstStyle>
            <a:lvl1pPr>
              <a:defRPr/>
            </a:lvl1pPr>
          </a:lstStyle>
          <a:p>
            <a:endParaRPr lang="en-US"/>
          </a:p>
        </p:txBody>
      </p:sp>
      <p:sp>
        <p:nvSpPr>
          <p:cNvPr id="4" name="Slide Number Placeholder 5"/>
          <p:cNvSpPr>
            <a:spLocks noGrp="1"/>
          </p:cNvSpPr>
          <p:nvPr>
            <p:ph type="sldNum" sz="quarter" idx="12"/>
          </p:nvPr>
        </p:nvSpPr>
        <p:spPr>
          <a:ln/>
        </p:spPr>
        <p:txBody>
          <a:bodyPr/>
          <a:lstStyle>
            <a:lvl1pPr>
              <a:defRPr/>
            </a:lvl1pPr>
          </a:lstStyle>
          <a:p>
            <a:fld id="{26B67671-6086-4B24-92C8-76BBDEEB30C2}" type="slidenum">
              <a:rPr lang="en-GB"/>
              <a:pPr/>
              <a:t>‹#›</a:t>
            </a:fld>
            <a:endParaRPr lang="en-GB"/>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3D5480EC-2EBF-4553-AD1C-FD10BE68FDB9}" type="datetimeFigureOut">
              <a:rPr lang="en-NZ" smtClean="0"/>
              <a:pPr/>
              <a:t>21/01/2020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A827CB5-8F0F-4E75-BCC0-ABF149EAEEDD}" type="slidenum">
              <a:rPr lang="en-NZ" smtClean="0"/>
              <a:pPr/>
              <a:t>‹#›</a:t>
            </a:fld>
            <a:endParaRPr lang="en-NZ"/>
          </a:p>
        </p:txBody>
      </p:sp>
    </p:spTree>
    <p:extLst>
      <p:ext uri="{BB962C8B-B14F-4D97-AF65-F5344CB8AC3E}">
        <p14:creationId xmlns:p14="http://schemas.microsoft.com/office/powerpoint/2010/main" val="1164119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54002-6A31-DE41-8D03-EE80DD29ACAF}"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434291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80304654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54002-6A31-DE41-8D03-EE80DD29ACAF}"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834D8-3E0B-D941-B191-BA56DFC127C3}" type="slidenum">
              <a:rPr lang="en-US" smtClean="0"/>
              <a:t>‹#›</a:t>
            </a:fld>
            <a:endParaRPr lang="en-US"/>
          </a:p>
        </p:txBody>
      </p:sp>
    </p:spTree>
    <p:extLst>
      <p:ext uri="{BB962C8B-B14F-4D97-AF65-F5344CB8AC3E}">
        <p14:creationId xmlns:p14="http://schemas.microsoft.com/office/powerpoint/2010/main" val="398180539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2"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Placeholder 1"/>
          <p:cNvSpPr>
            <a:spLocks noGrp="1"/>
          </p:cNvSpPr>
          <p:nvPr>
            <p:ph type="title"/>
          </p:nvPr>
        </p:nvSpPr>
        <p:spPr>
          <a:xfrm>
            <a:off x="5943600" y="1316037"/>
            <a:ext cx="2971800" cy="7921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626058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dirty="0"/>
              <a:t>Click to add Title</a:t>
            </a:r>
          </a:p>
        </p:txBody>
      </p:sp>
    </p:spTree>
    <p:extLst>
      <p:ext uri="{BB962C8B-B14F-4D97-AF65-F5344CB8AC3E}">
        <p14:creationId xmlns:p14="http://schemas.microsoft.com/office/powerpoint/2010/main" val="323226073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257146963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35862685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97696010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4663239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70A8BD3D-0822-43BB-9C93-725209DBB014}" type="slidenum">
              <a:rPr lang="en-GB"/>
              <a:pPr/>
              <a:t>‹#›</a:t>
            </a:fld>
            <a:endParaRPr lang="en-GB"/>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600200"/>
            <a:ext cx="8382000" cy="44196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Tree>
    <p:extLst>
      <p:ext uri="{BB962C8B-B14F-4D97-AF65-F5344CB8AC3E}">
        <p14:creationId xmlns:p14="http://schemas.microsoft.com/office/powerpoint/2010/main" val="327132217"/>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1892288047"/>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18887447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67780693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6334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39075" y="60944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0184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1C11A588-A7D7-4C30-A73B-67D3E7ADF867}" type="slidenum">
              <a:rPr lang="en-GB"/>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75.xml"/><Relationship Id="rId5" Type="http://schemas.openxmlformats.org/officeDocument/2006/relationships/image" Target="../media/image12.jpeg"/><Relationship Id="rId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1.xml"/><Relationship Id="rId1" Type="http://schemas.openxmlformats.org/officeDocument/2006/relationships/slideLayout" Target="../slideLayouts/slideLayout7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2.xml"/><Relationship Id="rId1" Type="http://schemas.openxmlformats.org/officeDocument/2006/relationships/slideLayout" Target="../slideLayouts/slideLayout7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3.xml"/><Relationship Id="rId1" Type="http://schemas.openxmlformats.org/officeDocument/2006/relationships/slideLayout" Target="../slideLayouts/slideLayout78.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4.xml"/><Relationship Id="rId1" Type="http://schemas.openxmlformats.org/officeDocument/2006/relationships/slideLayout" Target="../slideLayouts/slideLayout79.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1.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15.xml"/><Relationship Id="rId1" Type="http://schemas.openxmlformats.org/officeDocument/2006/relationships/slideLayout" Target="../slideLayouts/slideLayout80.xml"/><Relationship Id="rId5" Type="http://schemas.openxmlformats.org/officeDocument/2006/relationships/image" Target="../media/image5.png"/><Relationship Id="rId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6.xml"/><Relationship Id="rId1" Type="http://schemas.openxmlformats.org/officeDocument/2006/relationships/slideLayout" Target="../slideLayouts/slideLayout81.xml"/><Relationship Id="rId5" Type="http://schemas.openxmlformats.org/officeDocument/2006/relationships/image" Target="../media/image5.png"/><Relationship Id="rId4" Type="http://schemas.openxmlformats.org/officeDocument/2006/relationships/image" Target="../media/image11.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7.xml"/><Relationship Id="rId1" Type="http://schemas.openxmlformats.org/officeDocument/2006/relationships/slideLayout" Target="../slideLayouts/slideLayout82.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8.xml"/><Relationship Id="rId1" Type="http://schemas.openxmlformats.org/officeDocument/2006/relationships/slideLayout" Target="../slideLayouts/slideLayout83.xml"/><Relationship Id="rId5" Type="http://schemas.openxmlformats.org/officeDocument/2006/relationships/image" Target="../media/image5.png"/><Relationship Id="rId4" Type="http://schemas.openxmlformats.org/officeDocument/2006/relationships/image" Target="../media/image9.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9.xml"/><Relationship Id="rId1" Type="http://schemas.openxmlformats.org/officeDocument/2006/relationships/slideLayout" Target="../slideLayouts/slideLayout84.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20.xml"/><Relationship Id="rId1"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57.xml"/><Relationship Id="rId5" Type="http://schemas.openxmlformats.org/officeDocument/2006/relationships/image" Target="../media/image6.emf"/><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7.emf"/><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5.png"/><Relationship Id="rId5" Type="http://schemas.openxmlformats.org/officeDocument/2006/relationships/slideLayout" Target="../slideLayouts/slideLayout62.xml"/><Relationship Id="rId10" Type="http://schemas.openxmlformats.org/officeDocument/2006/relationships/image" Target="../media/image4.jpg"/><Relationship Id="rId4" Type="http://schemas.openxmlformats.org/officeDocument/2006/relationships/slideLayout" Target="../slideLayouts/slideLayout6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68.xml"/><Relationship Id="rId7"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5.png"/><Relationship Id="rId5" Type="http://schemas.openxmlformats.org/officeDocument/2006/relationships/slideLayout" Target="../slideLayouts/slideLayout70.xml"/><Relationship Id="rId10" Type="http://schemas.openxmlformats.org/officeDocument/2006/relationships/image" Target="../media/image7.emf"/><Relationship Id="rId4" Type="http://schemas.openxmlformats.org/officeDocument/2006/relationships/slideLayout" Target="../slideLayouts/slideLayout69.xml"/><Relationship Id="rId9"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4.xml"/><Relationship Id="rId7" Type="http://schemas.openxmlformats.org/officeDocument/2006/relationships/image" Target="../media/image7.emf"/><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9.png"/><Relationship Id="rId5" Type="http://schemas.openxmlformats.org/officeDocument/2006/relationships/image" Target="../media/image4.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
        <p:nvSpPr>
          <p:cNvPr id="3" name="Date Placeholder 3"/>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b="0" i="0" u="none">
                <a:latin typeface="Calibri" pitchFamily="34" charset="0"/>
              </a:defRPr>
            </a:lvl1pPr>
          </a:lstStyle>
          <a:p>
            <a:endParaRPr lang="en-US"/>
          </a:p>
        </p:txBody>
      </p:sp>
      <p:sp>
        <p:nvSpPr>
          <p:cNvPr id="4" name="Footer Placeholder 4"/>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endParaRPr lang="en-US"/>
          </a:p>
        </p:txBody>
      </p:sp>
      <p:sp>
        <p:nvSpPr>
          <p:cNvPr id="5" name="Slide Number Placeholder 5"/>
          <p:cNvSpPr>
            <a:spLocks noGrp="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80165" tIns="40083" rIns="80165" bIns="40083" numCol="1" anchor="t" anchorCtr="0" compatLnSpc="1">
            <a:prstTxWarp prst="textNoShape">
              <a:avLst/>
            </a:prstTxWarp>
          </a:bodyPr>
          <a:lstStyle>
            <a:lvl1pPr>
              <a:defRPr sz="1800">
                <a:latin typeface="Calibri" pitchFamily="34" charset="0"/>
              </a:defRPr>
            </a:lvl1pPr>
          </a:lstStyle>
          <a:p>
            <a:fld id="{FB225C4C-28E2-400C-86CF-A8AB50E0C0F4}" type="slidenum">
              <a:rPr lang="en-GB"/>
              <a:pPr/>
              <a:t>‹#›</a:t>
            </a:fld>
            <a:endParaRPr lang="en-GB"/>
          </a:p>
        </p:txBody>
      </p:sp>
      <p:sp>
        <p:nvSpPr>
          <p:cNvPr id="1030" name="Title Placeholder 5"/>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fade/>
  </p:transition>
  <p:txStyles>
    <p:titleStyle>
      <a:lvl1pPr algn="ctr" defTabSz="434975" rtl="0" eaLnBrk="0" fontAlgn="base" hangingPunct="0">
        <a:spcBef>
          <a:spcPct val="0"/>
        </a:spcBef>
        <a:spcAft>
          <a:spcPct val="0"/>
        </a:spcAft>
        <a:defRPr sz="4200" b="0" i="0" u="none">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ine_New_NZ-0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3463471626"/>
      </p:ext>
    </p:extLst>
  </p:cSld>
  <p:clrMap bg1="lt1" tx1="dk1" bg2="lt2" tx2="dk2" accent1="accent1" accent2="accent2" accent3="accent3" accent4="accent4" accent5="accent5" accent6="accent6" hlink="hlink" folHlink="folHlink"/>
  <p:sldLayoutIdLst>
    <p:sldLayoutId id="2147483731"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2793863439"/>
      </p:ext>
    </p:extLst>
  </p:cSld>
  <p:clrMap bg1="lt1" tx1="dk1" bg2="lt2" tx2="dk2" accent1="accent1" accent2="accent2" accent3="accent3" accent4="accent4" accent5="accent5" accent6="accent6" hlink="hlink" folHlink="folHlink"/>
  <p:sldLayoutIdLst>
    <p:sldLayoutId id="2147483733"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ngine_New_NZ-0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545672779"/>
      </p:ext>
    </p:extLst>
  </p:cSld>
  <p:clrMap bg1="lt1" tx1="dk1" bg2="lt2" tx2="dk2" accent1="accent1" accent2="accent2" accent3="accent3" accent4="accent4" accent5="accent5" accent6="accent6" hlink="hlink" folHlink="folHlink"/>
  <p:sldLayoutIdLst>
    <p:sldLayoutId id="2147483735"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830204"/>
      </p:ext>
    </p:extLst>
  </p:cSld>
  <p:clrMap bg1="lt1" tx1="dk1" bg2="lt2" tx2="dk2" accent1="accent1" accent2="accent2" accent3="accent3" accent4="accent4" accent5="accent5" accent6="accent6" hlink="hlink" folHlink="folHlink"/>
  <p:sldLayoutIdLst>
    <p:sldLayoutId id="2147483737"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509065"/>
      </p:ext>
    </p:extLst>
  </p:cSld>
  <p:clrMap bg1="lt1" tx1="dk1" bg2="lt2" tx2="dk2" accent1="accent1" accent2="accent2" accent3="accent3" accent4="accent4" accent5="accent5" accent6="accent6" hlink="hlink" folHlink="folHlink"/>
  <p:sldLayoutIdLst>
    <p:sldLayoutId id="2147483739"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979617"/>
      </p:ext>
    </p:extLst>
  </p:cSld>
  <p:clrMap bg1="lt1" tx1="dk1" bg2="lt2" tx2="dk2" accent1="accent1" accent2="accent2" accent3="accent3" accent4="accent4" accent5="accent5" accent6="accent6" hlink="hlink" folHlink="folHlink"/>
  <p:sldLayoutIdLst>
    <p:sldLayoutId id="2147483741" r:id="rId1"/>
  </p:sldLayoutIdLst>
  <p:transition/>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18533"/>
      </p:ext>
    </p:extLst>
  </p:cSld>
  <p:clrMap bg1="lt1" tx1="dk1" bg2="lt2" tx2="dk2" accent1="accent1" accent2="accent2" accent3="accent3" accent4="accent4" accent5="accent5" accent6="accent6" hlink="hlink" folHlink="folHlink"/>
  <p:sldLayoutIdLst>
    <p:sldLayoutId id="2147483743"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379283"/>
      </p:ext>
    </p:extLst>
  </p:cSld>
  <p:clrMap bg1="lt1" tx1="dk1" bg2="lt2" tx2="dk2" accent1="accent1" accent2="accent2" accent3="accent3" accent4="accent4" accent5="accent5" accent6="accent6" hlink="hlink" folHlink="folHlink"/>
  <p:sldLayoutIdLst>
    <p:sldLayoutId id="2147483745"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108170"/>
      </p:ext>
    </p:extLst>
  </p:cSld>
  <p:clrMap bg1="lt1" tx1="dk1" bg2="lt2" tx2="dk2" accent1="accent1" accent2="accent2" accent3="accent3" accent4="accent4" accent5="accent5" accent6="accent6" hlink="hlink" folHlink="folHlink"/>
  <p:sldLayoutIdLst>
    <p:sldLayoutId id="2147483747"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YK_WB_RIGH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606956"/>
      </p:ext>
    </p:extLst>
  </p:cSld>
  <p:clrMap bg1="lt1" tx1="dk1" bg2="lt2" tx2="dk2" accent1="accent1" accent2="accent2" accent3="accent3" accent4="accent4" accent5="accent5" accent6="accent6" hlink="hlink" folHlink="folHlink"/>
  <p:sldLayoutIdLst>
    <p:sldLayoutId id="2147483749" r:id="rId1"/>
  </p:sldLayoutIdLst>
  <p:transition/>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fade/>
  </p:transition>
  <p:txStyles>
    <p:titleStyle>
      <a:lvl1pPr algn="ctr" defTabSz="434975" rtl="0" eaLnBrk="0" fontAlgn="base" hangingPunct="0">
        <a:spcBef>
          <a:spcPct val="0"/>
        </a:spcBef>
        <a:spcAft>
          <a:spcPct val="0"/>
        </a:spcAft>
        <a:defRPr sz="4200">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MYK_WB_LEFT.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409696"/>
      </p:ext>
    </p:extLst>
  </p:cSld>
  <p:clrMap bg1="lt1" tx1="dk1" bg2="lt2" tx2="dk2" accent1="accent1" accent2="accent2" accent3="accent3" accent4="accent4" accent5="accent5" accent6="accent6" hlink="hlink" folHlink="folHlink"/>
  <p:sldLayoutIdLst>
    <p:sldLayoutId id="2147483751" r:id="rId1"/>
  </p:sldLayoutIdLst>
  <p:transition/>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powerpoint2.jpg"/>
          <p:cNvPicPr>
            <a:picLocks noChangeAspect="1"/>
          </p:cNvPicPr>
          <p:nvPr/>
        </p:nvPicPr>
        <p:blipFill>
          <a:blip r:embed="rId14" cstate="print"/>
          <a:srcRect/>
          <a:stretch>
            <a:fillRect/>
          </a:stretch>
        </p:blipFill>
        <p:spPr bwMode="auto">
          <a:xfrm>
            <a:off x="0" y="3175"/>
            <a:ext cx="9144000" cy="685165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0145" tIns="40073" rIns="80145" bIns="40073" numCol="1" anchor="ctr" anchorCtr="0" compatLnSpc="1">
            <a:prstTxWarp prst="textNoShape">
              <a:avLst/>
            </a:prstTxWarp>
          </a:bodyPr>
          <a:lstStyle/>
          <a:p>
            <a:pPr lvl="0"/>
            <a:r>
              <a:rPr lang="en-AU"/>
              <a:t>Click to edit Master title style</a:t>
            </a:r>
            <a:endParaRPr lang="en-GB"/>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11" r:id="rId12"/>
  </p:sldLayoutIdLst>
  <p:transition>
    <p:fade/>
  </p:transition>
  <p:txStyles>
    <p:titleStyle>
      <a:lvl1pPr algn="ctr" defTabSz="400050" rtl="0" eaLnBrk="0" fontAlgn="base" hangingPunct="0">
        <a:spcBef>
          <a:spcPct val="0"/>
        </a:spcBef>
        <a:spcAft>
          <a:spcPct val="0"/>
        </a:spcAft>
        <a:defRPr sz="3900">
          <a:solidFill>
            <a:schemeClr val="tx1"/>
          </a:solidFill>
          <a:latin typeface="+mj-lt"/>
          <a:ea typeface="+mj-ea"/>
          <a:cs typeface="+mj-cs"/>
        </a:defRPr>
      </a:lvl1pPr>
      <a:lvl2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2pPr>
      <a:lvl3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3pPr>
      <a:lvl4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4pPr>
      <a:lvl5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5pPr>
      <a:lvl6pPr marL="4572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6pPr>
      <a:lvl7pPr marL="9144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7pPr>
      <a:lvl8pPr marL="13716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8pPr>
      <a:lvl9pPr marL="18288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9pPr>
    </p:titleStyle>
    <p:body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098" name="Picture 4" descr="MU_logo_master_CMYKrev.eps"/>
          <p:cNvPicPr>
            <a:picLocks noChangeAspect="1"/>
          </p:cNvPicPr>
          <p:nvPr/>
        </p:nvPicPr>
        <p:blipFill>
          <a:blip r:embed="rId14" cstate="print"/>
          <a:srcRect/>
          <a:stretch>
            <a:fillRect/>
          </a:stretch>
        </p:blipFill>
        <p:spPr bwMode="auto">
          <a:xfrm>
            <a:off x="2878138" y="2894013"/>
            <a:ext cx="3403600" cy="1433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p:transition>
  <p:txStyles>
    <p:titleStyle>
      <a:lvl1pPr algn="ctr" defTabSz="434975" rtl="0" eaLnBrk="0" fontAlgn="base" hangingPunct="0">
        <a:spcBef>
          <a:spcPct val="0"/>
        </a:spcBef>
        <a:spcAft>
          <a:spcPct val="0"/>
        </a:spcAft>
        <a:defRPr sz="4200">
          <a:solidFill>
            <a:schemeClr val="tx1"/>
          </a:solidFill>
          <a:latin typeface="+mj-lt"/>
          <a:ea typeface="+mj-ea"/>
          <a:cs typeface="+mj-cs"/>
        </a:defRPr>
      </a:lvl1pPr>
      <a:lvl2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2pPr>
      <a:lvl3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3pPr>
      <a:lvl4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4pPr>
      <a:lvl5pPr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5pPr>
      <a:lvl6pPr marL="4572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6pPr>
      <a:lvl7pPr marL="9144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7pPr>
      <a:lvl8pPr marL="13716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8pPr>
      <a:lvl9pPr marL="1828800" algn="ctr" defTabSz="434975" rtl="0" eaLnBrk="0" fontAlgn="base" hangingPunct="0">
        <a:spcBef>
          <a:spcPct val="0"/>
        </a:spcBef>
        <a:spcAft>
          <a:spcPct val="0"/>
        </a:spcAft>
        <a:defRPr sz="4200">
          <a:solidFill>
            <a:schemeClr val="tx1"/>
          </a:solidFill>
          <a:latin typeface="C Univers 57 Condensed" pitchFamily="-28" charset="0"/>
          <a:ea typeface="MS PGothic" pitchFamily="34" charset="-128"/>
        </a:defRPr>
      </a:lvl9pPr>
    </p:titleStyle>
    <p:bodyStyle>
      <a:lvl1pPr marL="327025" indent="-327025" algn="l" defTabSz="434975" rtl="0" eaLnBrk="0" fontAlgn="base" hangingPunct="0">
        <a:spcBef>
          <a:spcPct val="20000"/>
        </a:spcBef>
        <a:spcAft>
          <a:spcPct val="0"/>
        </a:spcAft>
        <a:buFont typeface="Arial" charset="0"/>
        <a:buChar char="•"/>
        <a:defRPr sz="3100">
          <a:solidFill>
            <a:schemeClr val="tx1"/>
          </a:solidFill>
          <a:latin typeface="+mn-lt"/>
          <a:ea typeface="+mn-ea"/>
          <a:cs typeface="+mn-cs"/>
        </a:defRPr>
      </a:lvl1pPr>
      <a:lvl2pPr marL="708025" indent="-271463" algn="l" defTabSz="434975" rtl="0" eaLnBrk="0" fontAlgn="base" hangingPunct="0">
        <a:spcBef>
          <a:spcPct val="20000"/>
        </a:spcBef>
        <a:spcAft>
          <a:spcPct val="0"/>
        </a:spcAft>
        <a:buFont typeface="Arial" charset="0"/>
        <a:buChar char="–"/>
        <a:defRPr sz="2600">
          <a:solidFill>
            <a:schemeClr val="tx1"/>
          </a:solidFill>
          <a:latin typeface="+mn-lt"/>
          <a:ea typeface="+mn-ea"/>
        </a:defRPr>
      </a:lvl2pPr>
      <a:lvl3pPr marL="1089025" indent="-215900" algn="l" defTabSz="434975" rtl="0" eaLnBrk="0" fontAlgn="base" hangingPunct="0">
        <a:spcBef>
          <a:spcPct val="20000"/>
        </a:spcBef>
        <a:spcAft>
          <a:spcPct val="0"/>
        </a:spcAft>
        <a:buFont typeface="Arial" charset="0"/>
        <a:buChar char="•"/>
        <a:defRPr sz="2300">
          <a:solidFill>
            <a:schemeClr val="tx1"/>
          </a:solidFill>
          <a:latin typeface="+mn-lt"/>
          <a:ea typeface="+mn-ea"/>
        </a:defRPr>
      </a:lvl3pPr>
      <a:lvl4pPr marL="1527175"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4pPr>
      <a:lvl5pPr marL="19621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5pPr>
      <a:lvl6pPr marL="24193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6pPr>
      <a:lvl7pPr marL="28765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7pPr>
      <a:lvl8pPr marL="33337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8pPr>
      <a:lvl9pPr marL="3790950" indent="-217488" algn="l" defTabSz="434975" rtl="0" eaLnBrk="0" fontAlgn="base" hangingPunct="0">
        <a:spcBef>
          <a:spcPct val="20000"/>
        </a:spcBef>
        <a:spcAft>
          <a:spcPct val="0"/>
        </a:spcAft>
        <a:buFont typeface="Arial" charset="0"/>
        <a:buChar char="»"/>
        <a:defRPr sz="19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powerpoint2.jpg"/>
          <p:cNvPicPr>
            <a:picLocks noChangeAspect="1"/>
          </p:cNvPicPr>
          <p:nvPr/>
        </p:nvPicPr>
        <p:blipFill>
          <a:blip r:embed="rId13" cstate="print"/>
          <a:srcRect/>
          <a:stretch>
            <a:fillRect/>
          </a:stretch>
        </p:blipFill>
        <p:spPr bwMode="auto">
          <a:xfrm>
            <a:off x="0" y="3175"/>
            <a:ext cx="9144000" cy="6851650"/>
          </a:xfrm>
          <a:prstGeom prst="rect">
            <a:avLst/>
          </a:prstGeom>
          <a:noFill/>
          <a:ln w="9525">
            <a:noFill/>
            <a:miter lim="800000"/>
            <a:headEnd/>
            <a:tailEnd/>
          </a:ln>
        </p:spPr>
      </p:pic>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0145" tIns="40073" rIns="80145" bIns="40073" numCol="1" anchor="ctr" anchorCtr="0" compatLnSpc="1">
            <a:prstTxWarp prst="textNoShape">
              <a:avLst/>
            </a:prstTxWarp>
          </a:bodyPr>
          <a:lstStyle/>
          <a:p>
            <a:pPr lvl="0"/>
            <a:r>
              <a:rPr lang="en-AU"/>
              <a:t>Click to edit Master title style</a:t>
            </a:r>
            <a:endParaRPr lang="en-GB"/>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GB"/>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p:transition>
  <p:txStyles>
    <p:titleStyle>
      <a:lvl1pPr algn="ctr" defTabSz="400050" rtl="0" eaLnBrk="0" fontAlgn="base" hangingPunct="0">
        <a:spcBef>
          <a:spcPct val="0"/>
        </a:spcBef>
        <a:spcAft>
          <a:spcPct val="0"/>
        </a:spcAft>
        <a:defRPr sz="3900">
          <a:solidFill>
            <a:schemeClr val="tx1"/>
          </a:solidFill>
          <a:latin typeface="+mj-lt"/>
          <a:ea typeface="+mj-ea"/>
          <a:cs typeface="+mj-cs"/>
        </a:defRPr>
      </a:lvl1pPr>
      <a:lvl2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2pPr>
      <a:lvl3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3pPr>
      <a:lvl4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4pPr>
      <a:lvl5pPr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5pPr>
      <a:lvl6pPr marL="4572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6pPr>
      <a:lvl7pPr marL="9144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7pPr>
      <a:lvl8pPr marL="13716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8pPr>
      <a:lvl9pPr marL="1828800" algn="ctr" defTabSz="400050" rtl="0" eaLnBrk="0" fontAlgn="base" hangingPunct="0">
        <a:spcBef>
          <a:spcPct val="0"/>
        </a:spcBef>
        <a:spcAft>
          <a:spcPct val="0"/>
        </a:spcAft>
        <a:defRPr sz="3900">
          <a:solidFill>
            <a:schemeClr val="tx1"/>
          </a:solidFill>
          <a:latin typeface="C Univers 57 Condensed" pitchFamily="-28" charset="0"/>
          <a:ea typeface="MS PGothic" pitchFamily="34" charset="-128"/>
        </a:defRPr>
      </a:lvl9pPr>
    </p:titleStyle>
    <p:body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UN_50yr_Logo_CMYK_REV.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79" y="25400"/>
            <a:ext cx="2327921" cy="812800"/>
          </a:xfrm>
          <a:prstGeom prst="rect">
            <a:avLst/>
          </a:prstGeom>
        </p:spPr>
      </p:pic>
    </p:spTree>
    <p:extLst>
      <p:ext uri="{BB962C8B-B14F-4D97-AF65-F5344CB8AC3E}">
        <p14:creationId xmlns:p14="http://schemas.microsoft.com/office/powerpoint/2010/main" val="1492561477"/>
      </p:ext>
    </p:extLst>
  </p:cSld>
  <p:clrMap bg1="lt1" tx1="dk1" bg2="lt2" tx2="dk2" accent1="accent1" accent2="accent2" accent3="accent3" accent4="accent4" accent5="accent5" accent6="accent6" hlink="hlink" folHlink="folHlink"/>
  <p:sldLayoutIdLst>
    <p:sldLayoutId id="2147483710" r:id="rId1"/>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Tree>
    <p:extLst>
      <p:ext uri="{BB962C8B-B14F-4D97-AF65-F5344CB8AC3E}">
        <p14:creationId xmlns:p14="http://schemas.microsoft.com/office/powerpoint/2010/main" val="19926554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Lst>
  <p:transition>
    <p:fade/>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UN38896 MasseyLogoUniNZ_CMYKrev.ai"/>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945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438593"/>
      </p:ext>
    </p:extLst>
  </p:cSld>
  <p:clrMap bg1="lt1" tx1="dk1" bg2="lt2" tx2="dk2" accent1="accent1" accent2="accent2" accent3="accent3" accent4="accent4" accent5="accent5" accent6="accent6" hlink="hlink" folHlink="folHlink"/>
  <p:sldLayoutIdLst>
    <p:sldLayoutId id="2147483729" r:id="rId1"/>
    <p:sldLayoutId id="2147483752" r:id="rId2"/>
    <p:sldLayoutId id="2147483753" r:id="rId3"/>
  </p:sldLayoutIdLst>
  <p:transition/>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image" Target="../media/image19.jpeg"/><Relationship Id="rId5" Type="http://schemas.openxmlformats.org/officeDocument/2006/relationships/hyperlink" Target="https://www.massey.ac.nz/massey/staffroom/teaching-and-learning/centres_tl/centres_tl_home.cfm" TargetMode="Externa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3.xml"/><Relationship Id="rId5" Type="http://schemas.openxmlformats.org/officeDocument/2006/relationships/image" Target="../media/image31.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javascript:window.opener.immDownload('j0160370','11',escape(window.opener.content.location.href),'1')" TargetMode="External"/><Relationship Id="rId18" Type="http://schemas.openxmlformats.org/officeDocument/2006/relationships/image" Target="../media/image41.png"/><Relationship Id="rId3" Type="http://schemas.openxmlformats.org/officeDocument/2006/relationships/image" Target="../media/image20.png"/><Relationship Id="rId21" Type="http://schemas.openxmlformats.org/officeDocument/2006/relationships/hyperlink" Target="javascript:window.opener.immDownload('IN00934_','1',escape(window.opener.content.location.href),'1')" TargetMode="External"/><Relationship Id="rId7" Type="http://schemas.openxmlformats.org/officeDocument/2006/relationships/image" Target="../media/image34.png"/><Relationship Id="rId12" Type="http://schemas.openxmlformats.org/officeDocument/2006/relationships/image" Target="../media/image38.png"/><Relationship Id="rId17" Type="http://schemas.openxmlformats.org/officeDocument/2006/relationships/hyperlink" Target="javascript:window.opener.immDownload('j0198993','21',escape(window.opener.content.location.href),'1')" TargetMode="External"/><Relationship Id="rId2" Type="http://schemas.openxmlformats.org/officeDocument/2006/relationships/notesSlide" Target="../notesSlides/notesSlide16.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slideLayout" Target="../slideLayouts/slideLayout73.xml"/><Relationship Id="rId6" Type="http://schemas.openxmlformats.org/officeDocument/2006/relationships/hyperlink" Target="javascript:window.opener.immDownload('j0156127','16',escape(window.opener.content.location.href),'1')" TargetMode="External"/><Relationship Id="rId11" Type="http://schemas.openxmlformats.org/officeDocument/2006/relationships/hyperlink" Target="javascript:window.opener.immDownload('AN04102_','2',escape(window.opener.content.location.href),'1')" TargetMode="External"/><Relationship Id="rId24" Type="http://schemas.openxmlformats.org/officeDocument/2006/relationships/image" Target="../media/image44.png"/><Relationship Id="rId5" Type="http://schemas.openxmlformats.org/officeDocument/2006/relationships/image" Target="../media/image33.png"/><Relationship Id="rId15" Type="http://schemas.openxmlformats.org/officeDocument/2006/relationships/hyperlink" Target="javascript:window.opener.immDownload('HH01079_','1',escape(window.opener.content.location.href),'1')" TargetMode="External"/><Relationship Id="rId23" Type="http://schemas.openxmlformats.org/officeDocument/2006/relationships/hyperlink" Target="javascript:window.opener.immDownload('SY00552_','15',escape(window.opener.content.location.href),'1')" TargetMode="External"/><Relationship Id="rId10" Type="http://schemas.openxmlformats.org/officeDocument/2006/relationships/image" Target="../media/image37.png"/><Relationship Id="rId19" Type="http://schemas.openxmlformats.org/officeDocument/2006/relationships/hyperlink" Target="javascript:window.opener.immDownload('j0199483','9',escape(window.opener.content.location.href),'1')" TargetMode="External"/><Relationship Id="rId4" Type="http://schemas.openxmlformats.org/officeDocument/2006/relationships/hyperlink" Target="javascript:window.opener.immDownload('HM00173_','4',escape(window.opener.content.location.href),'1')" TargetMode="External"/><Relationship Id="rId9" Type="http://schemas.openxmlformats.org/officeDocument/2006/relationships/image" Target="../media/image36.png"/><Relationship Id="rId14" Type="http://schemas.openxmlformats.org/officeDocument/2006/relationships/image" Target="../media/image39.png"/><Relationship Id="rId22"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8" Type="http://schemas.openxmlformats.org/officeDocument/2006/relationships/hyperlink" Target="https://stream.massey.ac.nz/course/view.php?id=22&amp;section=5" TargetMode="External"/><Relationship Id="rId13" Type="http://schemas.openxmlformats.org/officeDocument/2006/relationships/hyperlink" Target="https://stream.massey.ac.nz/course/view.php?id=22&amp;section=17" TargetMode="External"/><Relationship Id="rId3" Type="http://schemas.openxmlformats.org/officeDocument/2006/relationships/notesSlide" Target="../notesSlides/notesSlide18.xml"/><Relationship Id="rId7" Type="http://schemas.openxmlformats.org/officeDocument/2006/relationships/hyperlink" Target="https://www.massey.ac.nz/massey/student-life/services-and-resources/academic-skills-support/pre-reading/extramural-assignment-pre-reading-service.cfm" TargetMode="External"/><Relationship Id="rId12" Type="http://schemas.openxmlformats.org/officeDocument/2006/relationships/hyperlink" Target="https://www.massey.ac.nz/massey/student-life/services-and-resources/disability-services/disability-services_home.cfm" TargetMode="External"/><Relationship Id="rId17" Type="http://schemas.openxmlformats.org/officeDocument/2006/relationships/image" Target="../media/image45.jpeg"/><Relationship Id="rId2" Type="http://schemas.openxmlformats.org/officeDocument/2006/relationships/slideLayout" Target="../slideLayouts/slideLayout74.xml"/><Relationship Id="rId16" Type="http://schemas.openxmlformats.org/officeDocument/2006/relationships/hyperlink" Target="https://www.massey.ac.nz/massey/staffroom/teaching-and-learning/centres_tl/centres_tl_home.cfm" TargetMode="External"/><Relationship Id="rId1" Type="http://schemas.openxmlformats.org/officeDocument/2006/relationships/tags" Target="../tags/tag3.xml"/><Relationship Id="rId6" Type="http://schemas.openxmlformats.org/officeDocument/2006/relationships/hyperlink" Target="http://www.massey.ac.nz/ctlcontacts" TargetMode="External"/><Relationship Id="rId11" Type="http://schemas.openxmlformats.org/officeDocument/2006/relationships/hyperlink" Target="http://owll.massey.ac.nz/index.php" TargetMode="External"/><Relationship Id="rId5" Type="http://schemas.openxmlformats.org/officeDocument/2006/relationships/hyperlink" Target="https://www.massey.ac.nz/ctlcontacts" TargetMode="External"/><Relationship Id="rId15" Type="http://schemas.openxmlformats.org/officeDocument/2006/relationships/hyperlink" Target="http://www.ctl.massey.ac.nz/" TargetMode="External"/><Relationship Id="rId10" Type="http://schemas.openxmlformats.org/officeDocument/2006/relationships/hyperlink" Target="https://stream.massey.ac.nz/mod/forum/view.php?id=169" TargetMode="External"/><Relationship Id="rId4" Type="http://schemas.openxmlformats.org/officeDocument/2006/relationships/image" Target="../media/image4.jpg"/><Relationship Id="rId9" Type="http://schemas.openxmlformats.org/officeDocument/2006/relationships/hyperlink" Target="http://owll.massey.ac.nz/about-OWLL/workshops.php" TargetMode="External"/><Relationship Id="rId14" Type="http://schemas.openxmlformats.org/officeDocument/2006/relationships/hyperlink" Target="https://www.massey.ac.nz/massey/maori/maori-student-centre/maori-student-centre_home.cf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0.png"/><Relationship Id="rId7"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73.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9.gi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51520" y="1700808"/>
            <a:ext cx="8640960" cy="4391001"/>
          </a:xfrm>
        </p:spPr>
        <p:txBody>
          <a:bodyPr/>
          <a:lstStyle/>
          <a:p>
            <a:pPr marL="0" indent="0" algn="ctr">
              <a:buNone/>
            </a:pPr>
            <a:endParaRPr lang="en-NZ" sz="3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NZ" sz="3600" dirty="0">
                <a:latin typeface="Verdana" panose="020B0604030504040204" pitchFamily="34" charset="0"/>
                <a:ea typeface="Verdana" panose="020B0604030504040204" pitchFamily="34" charset="0"/>
                <a:cs typeface="Verdana" panose="020B0604030504040204" pitchFamily="34" charset="0"/>
              </a:rPr>
              <a:t>How to improve your memory</a:t>
            </a:r>
          </a:p>
          <a:p>
            <a:pPr marL="0" indent="0" algn="ctr">
              <a:buNone/>
            </a:pPr>
            <a:endParaRPr lang="en-NZ" sz="36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NZ" sz="3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NZ" sz="3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C:\Users\sholm\AppData\Local\Microsoft\Windows\Temporary Internet Files\Content.Outlook\ZO71S5R8\StudyUpLogo (2).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60648"/>
            <a:ext cx="3096344" cy="1008112"/>
          </a:xfrm>
          <a:prstGeom prst="rect">
            <a:avLst/>
          </a:prstGeom>
          <a:noFill/>
          <a:ln>
            <a:noFill/>
          </a:ln>
        </p:spPr>
      </p:pic>
      <p:pic>
        <p:nvPicPr>
          <p:cNvPr id="5" name="Picture 4">
            <a:hlinkClick r:id="rId5"/>
            <a:extLst>
              <a:ext uri="{FF2B5EF4-FFF2-40B4-BE49-F238E27FC236}">
                <a16:creationId xmlns:a16="http://schemas.microsoft.com/office/drawing/2014/main" id="{65A23698-66CB-4020-90D5-063A971CA7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582394"/>
            <a:ext cx="1992776" cy="1275606"/>
          </a:xfrm>
          <a:prstGeom prst="rect">
            <a:avLst/>
          </a:prstGeom>
        </p:spPr>
      </p:pic>
    </p:spTree>
    <p:extLst>
      <p:ext uri="{BB962C8B-B14F-4D97-AF65-F5344CB8AC3E}">
        <p14:creationId xmlns:p14="http://schemas.microsoft.com/office/powerpoint/2010/main" val="15426689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39552" y="980729"/>
            <a:ext cx="8136904" cy="493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00050">
              <a:spcBef>
                <a:spcPct val="20000"/>
              </a:spcBef>
              <a:buFont typeface="Arial" charset="0"/>
              <a:buChar char="•"/>
              <a:defRPr sz="2800">
                <a:solidFill>
                  <a:schemeClr val="tx1"/>
                </a:solidFill>
                <a:latin typeface="Times New Roman" pitchFamily="18" charset="0"/>
                <a:ea typeface="ＭＳ Ｐゴシック" pitchFamily="34" charset="-128"/>
                <a:cs typeface="Times New Roman" pitchFamily="18" charset="0"/>
              </a:defRPr>
            </a:lvl1pPr>
            <a:lvl2pPr marL="742950" indent="-285750" defTabSz="400050">
              <a:spcBef>
                <a:spcPct val="20000"/>
              </a:spcBef>
              <a:buFont typeface="Arial" charset="0"/>
              <a:buChar char="•"/>
              <a:defRPr sz="2500">
                <a:solidFill>
                  <a:schemeClr val="tx1"/>
                </a:solidFill>
                <a:latin typeface="Times New Roman" pitchFamily="18" charset="0"/>
                <a:ea typeface="ＭＳ Ｐゴシック" pitchFamily="34" charset="-128"/>
                <a:cs typeface="Times New Roman" pitchFamily="18" charset="0"/>
              </a:defRPr>
            </a:lvl2pPr>
            <a:lvl3pPr marL="1143000" indent="-228600" defTabSz="400050">
              <a:spcBef>
                <a:spcPct val="20000"/>
              </a:spcBef>
              <a:buFont typeface="Arial" charset="0"/>
              <a:buChar char="•"/>
              <a:defRPr sz="2100">
                <a:solidFill>
                  <a:schemeClr val="tx1"/>
                </a:solidFill>
                <a:latin typeface="Times New Roman" pitchFamily="18" charset="0"/>
                <a:ea typeface="ＭＳ Ｐゴシック" pitchFamily="34" charset="-128"/>
                <a:cs typeface="Times New Roman" pitchFamily="18" charset="0"/>
              </a:defRPr>
            </a:lvl3pPr>
            <a:lvl4pPr marL="1600200" indent="-228600" defTabSz="400050">
              <a:spcBef>
                <a:spcPct val="20000"/>
              </a:spcBef>
              <a:buFont typeface="Arial" charset="0"/>
              <a:buChar char="•"/>
              <a:defRPr>
                <a:solidFill>
                  <a:schemeClr val="tx1"/>
                </a:solidFill>
                <a:latin typeface="Times New Roman" pitchFamily="18" charset="0"/>
                <a:ea typeface="ＭＳ Ｐゴシック" pitchFamily="34" charset="-128"/>
                <a:cs typeface="Times New Roman" pitchFamily="18" charset="0"/>
              </a:defRPr>
            </a:lvl4pPr>
            <a:lvl5pPr marL="2057400" indent="-228600" defTabSz="400050">
              <a:spcBef>
                <a:spcPct val="20000"/>
              </a:spcBef>
              <a:buFont typeface="Arial" charset="0"/>
              <a:buChar char="•"/>
              <a:defRPr>
                <a:solidFill>
                  <a:schemeClr val="tx1"/>
                </a:solidFill>
                <a:latin typeface="Times New Roman" pitchFamily="18" charset="0"/>
                <a:ea typeface="ＭＳ Ｐゴシック" pitchFamily="34" charset="-128"/>
                <a:cs typeface="Times New Roman" pitchFamily="18" charset="0"/>
              </a:defRPr>
            </a:lvl5pPr>
            <a:lvl6pPr marL="25146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6pPr>
            <a:lvl7pPr marL="29718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7pPr>
            <a:lvl8pPr marL="34290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8pPr>
            <a:lvl9pPr marL="38862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9pPr>
          </a:lstStyle>
          <a:p>
            <a:pPr>
              <a:spcBef>
                <a:spcPct val="0"/>
              </a:spcBef>
              <a:buFontTx/>
              <a:buNone/>
            </a:pPr>
            <a:r>
              <a:rPr lang="en-NZ" altLang="en-US" sz="2400" b="1" dirty="0">
                <a:solidFill>
                  <a:srgbClr val="E4A024"/>
                </a:solidFill>
                <a:latin typeface="Verdana" pitchFamily="34" charset="0"/>
              </a:rPr>
              <a:t>An association can be a more familiar word that sounds like the target word.</a:t>
            </a:r>
          </a:p>
          <a:p>
            <a:pPr>
              <a:spcBef>
                <a:spcPct val="0"/>
              </a:spcBef>
              <a:buFontTx/>
              <a:buNone/>
            </a:pPr>
            <a:endParaRPr lang="en-NZ" altLang="en-US" sz="2400" dirty="0">
              <a:solidFill>
                <a:schemeClr val="bg1"/>
              </a:solidFill>
              <a:latin typeface="Verdana" pitchFamily="34" charset="0"/>
            </a:endParaRPr>
          </a:p>
          <a:p>
            <a:pPr>
              <a:spcBef>
                <a:spcPct val="0"/>
              </a:spcBef>
              <a:buFontTx/>
              <a:buNone/>
            </a:pPr>
            <a:r>
              <a:rPr lang="en-NZ" altLang="en-US" sz="2400" dirty="0">
                <a:solidFill>
                  <a:schemeClr val="bg1"/>
                </a:solidFill>
                <a:latin typeface="Verdana" pitchFamily="34" charset="0"/>
              </a:rPr>
              <a:t>For example, for ‘sensorimotor’, I might think of a motor car on a pile of coins.</a:t>
            </a:r>
          </a:p>
          <a:p>
            <a:pPr>
              <a:spcBef>
                <a:spcPct val="0"/>
              </a:spcBef>
              <a:buNone/>
            </a:pPr>
            <a:endParaRPr lang="en-NZ" altLang="en-US" dirty="0">
              <a:solidFill>
                <a:schemeClr val="bg1"/>
              </a:solidFill>
              <a:latin typeface="Verdana" pitchFamily="34" charset="0"/>
            </a:endParaRPr>
          </a:p>
          <a:p>
            <a:pPr>
              <a:spcBef>
                <a:spcPct val="0"/>
              </a:spcBef>
              <a:buNone/>
            </a:pPr>
            <a:endParaRPr lang="en-NZ" altLang="en-US" sz="2400" dirty="0">
              <a:solidFill>
                <a:schemeClr val="bg1"/>
              </a:solidFill>
              <a:latin typeface="Verdana" pitchFamily="34" charset="0"/>
            </a:endParaRPr>
          </a:p>
          <a:p>
            <a:pPr>
              <a:spcBef>
                <a:spcPct val="0"/>
              </a:spcBef>
              <a:buNone/>
            </a:pPr>
            <a:endParaRPr lang="en-NZ" altLang="en-US" sz="2400" dirty="0">
              <a:solidFill>
                <a:schemeClr val="bg1"/>
              </a:solidFill>
              <a:latin typeface="Verdana" pitchFamily="34" charset="0"/>
            </a:endParaRPr>
          </a:p>
          <a:p>
            <a:pPr>
              <a:spcBef>
                <a:spcPct val="0"/>
              </a:spcBef>
              <a:buNone/>
            </a:pPr>
            <a:endParaRPr lang="en-NZ" altLang="en-US" sz="2400" dirty="0">
              <a:solidFill>
                <a:schemeClr val="bg1"/>
              </a:solidFill>
              <a:latin typeface="Verdana" pitchFamily="34" charset="0"/>
            </a:endParaRPr>
          </a:p>
          <a:p>
            <a:pPr>
              <a:spcBef>
                <a:spcPct val="0"/>
              </a:spcBef>
              <a:buNone/>
            </a:pPr>
            <a:endParaRPr lang="en-NZ" altLang="en-US" sz="2400" dirty="0">
              <a:solidFill>
                <a:schemeClr val="bg1"/>
              </a:solidFill>
              <a:latin typeface="Verdana" pitchFamily="34" charset="0"/>
            </a:endParaRPr>
          </a:p>
          <a:p>
            <a:pPr>
              <a:spcBef>
                <a:spcPct val="0"/>
              </a:spcBef>
              <a:buNone/>
            </a:pPr>
            <a:endParaRPr lang="en-NZ" altLang="en-US" sz="2400" dirty="0">
              <a:solidFill>
                <a:schemeClr val="bg1"/>
              </a:solidFill>
              <a:latin typeface="Verdana" pitchFamily="34" charset="0"/>
            </a:endParaRPr>
          </a:p>
          <a:p>
            <a:pPr>
              <a:spcBef>
                <a:spcPct val="0"/>
              </a:spcBef>
              <a:buNone/>
            </a:pPr>
            <a:endParaRPr lang="en-NZ" altLang="en-US" sz="2400" dirty="0">
              <a:solidFill>
                <a:schemeClr val="bg1"/>
              </a:solidFill>
              <a:latin typeface="Verdana" pitchFamily="34" charset="0"/>
            </a:endParaRPr>
          </a:p>
          <a:p>
            <a:pPr>
              <a:spcBef>
                <a:spcPct val="0"/>
              </a:spcBef>
              <a:buNone/>
            </a:pPr>
            <a:r>
              <a:rPr lang="en-NZ" altLang="en-US" sz="2400" dirty="0">
                <a:solidFill>
                  <a:schemeClr val="bg1"/>
                </a:solidFill>
                <a:latin typeface="Verdana" pitchFamily="34" charset="0"/>
              </a:rPr>
              <a:t>Then, I close my eyes and visualise the ‘hook’ I’ve made.</a:t>
            </a: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a:p>
            <a:pPr>
              <a:spcBef>
                <a:spcPct val="0"/>
              </a:spcBef>
              <a:buFontTx/>
              <a:buNone/>
            </a:pPr>
            <a:endParaRPr lang="en-NZ" altLang="en-US" dirty="0">
              <a:solidFill>
                <a:schemeClr val="bg1"/>
              </a:solidFill>
              <a:latin typeface="Verdana"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6159" y="3212976"/>
            <a:ext cx="2918062" cy="2010220"/>
          </a:xfrm>
          <a:prstGeom prst="rect">
            <a:avLst/>
          </a:prstGeom>
        </p:spPr>
      </p:pic>
    </p:spTree>
    <p:extLst>
      <p:ext uri="{BB962C8B-B14F-4D97-AF65-F5344CB8AC3E}">
        <p14:creationId xmlns:p14="http://schemas.microsoft.com/office/powerpoint/2010/main" val="2357529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lash.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3375"/>
            <a:ext cx="35845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250825" y="404813"/>
            <a:ext cx="3457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INTERACTIVE TASK 2</a:t>
            </a:r>
          </a:p>
        </p:txBody>
      </p:sp>
      <p:sp>
        <p:nvSpPr>
          <p:cNvPr id="7" name="TextBox 6"/>
          <p:cNvSpPr txBox="1"/>
          <p:nvPr/>
        </p:nvSpPr>
        <p:spPr>
          <a:xfrm>
            <a:off x="517528" y="1371165"/>
            <a:ext cx="8108944" cy="5324535"/>
          </a:xfrm>
          <a:prstGeom prst="rect">
            <a:avLst/>
          </a:prstGeom>
          <a:noFill/>
        </p:spPr>
        <p:txBody>
          <a:bodyPr wrap="square" rtlCol="0">
            <a:spAutoFit/>
          </a:bodyPr>
          <a:lstStyle/>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Your idea for a hook for the Piaget’s next stage: </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	Preoperational (two to seven years)</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Feedback:</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I thought of preschool kids playing the ‘Operation’ game</a:t>
            </a: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3" descr="C:\Users\msmcmorr\Pictures\playful-kindergarten-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4941168"/>
            <a:ext cx="2421284"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301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las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63" y="333374"/>
            <a:ext cx="5811252" cy="12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39520" y="476671"/>
            <a:ext cx="5113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dirty="0">
                <a:solidFill>
                  <a:srgbClr val="FFFFFF"/>
                </a:solidFill>
                <a:latin typeface="Verdana" panose="020B0604030504040204" pitchFamily="34" charset="0"/>
                <a:ea typeface="Verdana" panose="020B0604030504040204" pitchFamily="34" charset="0"/>
                <a:cs typeface="Verdana" panose="020B0604030504040204" pitchFamily="34" charset="0"/>
              </a:rPr>
              <a:t>Part 3: LINKING YOUR ASSOCIATIONS</a:t>
            </a:r>
          </a:p>
        </p:txBody>
      </p:sp>
      <p:sp>
        <p:nvSpPr>
          <p:cNvPr id="8" name="Rectangle 11"/>
          <p:cNvSpPr>
            <a:spLocks noChangeArrowheads="1"/>
          </p:cNvSpPr>
          <p:nvPr/>
        </p:nvSpPr>
        <p:spPr bwMode="auto">
          <a:xfrm>
            <a:off x="713745" y="1637735"/>
            <a:ext cx="78907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dirty="0">
                <a:solidFill>
                  <a:schemeClr val="bg1"/>
                </a:solidFill>
                <a:latin typeface="Verdana" pitchFamily="34" charset="0"/>
              </a:rPr>
              <a:t>In academic studies, we often need to learn sets or sequences of words or facts</a:t>
            </a:r>
            <a:endParaRPr lang="en-US" altLang="en-US" sz="1800" b="0" dirty="0">
              <a:solidFill>
                <a:schemeClr val="bg1"/>
              </a:solidFill>
              <a:latin typeface="Verdana" pitchFamily="34" charset="0"/>
            </a:endParaRPr>
          </a:p>
        </p:txBody>
      </p:sp>
      <p:sp>
        <p:nvSpPr>
          <p:cNvPr id="9" name="Rectangle 12"/>
          <p:cNvSpPr>
            <a:spLocks noChangeArrowheads="1"/>
          </p:cNvSpPr>
          <p:nvPr/>
        </p:nvSpPr>
        <p:spPr bwMode="auto">
          <a:xfrm>
            <a:off x="827584" y="2636912"/>
            <a:ext cx="82809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dirty="0">
                <a:solidFill>
                  <a:schemeClr val="bg1"/>
                </a:solidFill>
                <a:latin typeface="Verdana" pitchFamily="34" charset="0"/>
              </a:rPr>
              <a:t>Examples include: </a:t>
            </a:r>
          </a:p>
          <a:p>
            <a:endParaRPr lang="en-US" altLang="en-US" dirty="0">
              <a:solidFill>
                <a:schemeClr val="bg1"/>
              </a:solidFill>
              <a:latin typeface="Verdana" pitchFamily="34" charset="0"/>
            </a:endParaRPr>
          </a:p>
          <a:p>
            <a:r>
              <a:rPr lang="en-US" altLang="en-US" b="0" dirty="0">
                <a:solidFill>
                  <a:schemeClr val="bg1"/>
                </a:solidFill>
                <a:latin typeface="Verdana" pitchFamily="34" charset="0"/>
              </a:rPr>
              <a:t>		areas of the brain</a:t>
            </a:r>
          </a:p>
          <a:p>
            <a:r>
              <a:rPr lang="en-US" altLang="en-US" b="0" dirty="0">
                <a:solidFill>
                  <a:schemeClr val="bg1"/>
                </a:solidFill>
                <a:latin typeface="Verdana" pitchFamily="34" charset="0"/>
              </a:rPr>
              <a:t>		components of the marketing mix 			conditions for a legal contract</a:t>
            </a:r>
            <a:endParaRPr lang="en-US" altLang="en-US" sz="1800" b="0" dirty="0">
              <a:solidFill>
                <a:schemeClr val="bg1"/>
              </a:solidFill>
              <a:latin typeface="Verdana" pitchFamily="34" charset="0"/>
            </a:endParaRPr>
          </a:p>
        </p:txBody>
      </p:sp>
      <p:sp>
        <p:nvSpPr>
          <p:cNvPr id="2" name="Rectangle 1"/>
          <p:cNvSpPr/>
          <p:nvPr/>
        </p:nvSpPr>
        <p:spPr>
          <a:xfrm>
            <a:off x="883317" y="4725144"/>
            <a:ext cx="7001051" cy="1631216"/>
          </a:xfrm>
          <a:prstGeom prst="rect">
            <a:avLst/>
          </a:prstGeom>
        </p:spPr>
        <p:txBody>
          <a:bodyPr wrap="square">
            <a:spAutoFit/>
          </a:bodyPr>
          <a:lstStyle/>
          <a:p>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One set or sequence of words or facts that it’s important to remember in a subject you are studying </a:t>
            </a:r>
          </a:p>
        </p:txBody>
      </p:sp>
    </p:spTree>
    <p:extLst>
      <p:ext uri="{BB962C8B-B14F-4D97-AF65-F5344CB8AC3E}">
        <p14:creationId xmlns:p14="http://schemas.microsoft.com/office/powerpoint/2010/main" val="404107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lue 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p:nvSpPr>
        <p:spPr bwMode="auto">
          <a:xfrm>
            <a:off x="339857" y="2276872"/>
            <a:ext cx="762942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dirty="0">
                <a:solidFill>
                  <a:schemeClr val="bg1"/>
                </a:solidFill>
                <a:latin typeface="Verdana" pitchFamily="34" charset="0"/>
              </a:rPr>
              <a:t>We will look at:</a:t>
            </a:r>
          </a:p>
          <a:p>
            <a:endParaRPr lang="en-US" altLang="en-US" dirty="0">
              <a:solidFill>
                <a:schemeClr val="bg1"/>
              </a:solidFill>
              <a:latin typeface="Verdana" pitchFamily="34" charset="0"/>
            </a:endParaRPr>
          </a:p>
          <a:p>
            <a:endParaRPr lang="en-US" altLang="en-US" dirty="0">
              <a:solidFill>
                <a:schemeClr val="bg1"/>
              </a:solidFill>
              <a:latin typeface="Verdana" pitchFamily="34" charset="0"/>
            </a:endParaRPr>
          </a:p>
          <a:p>
            <a:pPr marL="1085850" lvl="1" indent="-342900">
              <a:buFont typeface="Arial" panose="020B0604020202020204" pitchFamily="34" charset="0"/>
              <a:buChar char="•"/>
            </a:pPr>
            <a:r>
              <a:rPr lang="en-US" altLang="en-US" dirty="0">
                <a:solidFill>
                  <a:schemeClr val="bg1"/>
                </a:solidFill>
                <a:latin typeface="Verdana" pitchFamily="34" charset="0"/>
              </a:rPr>
              <a:t>Acrostics</a:t>
            </a:r>
          </a:p>
          <a:p>
            <a:pPr marL="1085850" lvl="1" indent="-342900">
              <a:buFont typeface="Arial" panose="020B0604020202020204" pitchFamily="34" charset="0"/>
              <a:buChar char="•"/>
            </a:pPr>
            <a:endParaRPr lang="en-US" altLang="en-US" dirty="0">
              <a:solidFill>
                <a:schemeClr val="bg1"/>
              </a:solidFill>
              <a:latin typeface="Verdana" pitchFamily="34" charset="0"/>
            </a:endParaRPr>
          </a:p>
          <a:p>
            <a:pPr marL="1085850" lvl="1" indent="-342900">
              <a:buFont typeface="Arial" panose="020B0604020202020204" pitchFamily="34" charset="0"/>
              <a:buChar char="•"/>
            </a:pPr>
            <a:r>
              <a:rPr lang="en-US" altLang="en-US" dirty="0">
                <a:solidFill>
                  <a:schemeClr val="bg1"/>
                </a:solidFill>
                <a:latin typeface="Verdana" pitchFamily="34" charset="0"/>
              </a:rPr>
              <a:t>Stories</a:t>
            </a:r>
          </a:p>
          <a:p>
            <a:pPr marL="1085850" lvl="1" indent="-342900">
              <a:buFont typeface="Arial" panose="020B0604020202020204" pitchFamily="34" charset="0"/>
              <a:buChar char="•"/>
            </a:pPr>
            <a:endParaRPr lang="en-US" altLang="en-US" dirty="0">
              <a:solidFill>
                <a:schemeClr val="bg1"/>
              </a:solidFill>
              <a:latin typeface="Verdana" pitchFamily="34" charset="0"/>
            </a:endParaRPr>
          </a:p>
          <a:p>
            <a:pPr marL="1085850" lvl="1" indent="-342900">
              <a:buFont typeface="Arial" panose="020B0604020202020204" pitchFamily="34" charset="0"/>
              <a:buChar char="•"/>
            </a:pPr>
            <a:r>
              <a:rPr lang="en-US" altLang="en-US" dirty="0">
                <a:solidFill>
                  <a:schemeClr val="bg1"/>
                </a:solidFill>
                <a:latin typeface="Verdana" pitchFamily="34" charset="0"/>
              </a:rPr>
              <a:t>Loci (places)</a:t>
            </a:r>
          </a:p>
          <a:p>
            <a:endParaRPr lang="en-US" altLang="en-US" dirty="0">
              <a:solidFill>
                <a:schemeClr val="bg1"/>
              </a:solidFill>
              <a:latin typeface="Verdana" pitchFamily="34" charset="0"/>
            </a:endParaRPr>
          </a:p>
        </p:txBody>
      </p:sp>
      <p:sp>
        <p:nvSpPr>
          <p:cNvPr id="2" name="Rectangle 1"/>
          <p:cNvSpPr/>
          <p:nvPr/>
        </p:nvSpPr>
        <p:spPr>
          <a:xfrm>
            <a:off x="323528" y="628691"/>
            <a:ext cx="8136904" cy="1200329"/>
          </a:xfrm>
          <a:prstGeom prst="rect">
            <a:avLst/>
          </a:prstGeom>
        </p:spPr>
        <p:txBody>
          <a:bodyPr wrap="square">
            <a:spAutoFit/>
          </a:bodyPr>
          <a:lstStyle/>
          <a:p>
            <a:r>
              <a:rPr lang="en-US" altLang="en-US" sz="2400" b="1" dirty="0">
                <a:solidFill>
                  <a:srgbClr val="E4A025"/>
                </a:solidFill>
                <a:latin typeface="Verdana" pitchFamily="34" charset="0"/>
              </a:rPr>
              <a:t>There are a number of memory systems which can help you to remember sets or sequences of words or facts. </a:t>
            </a:r>
            <a:endParaRPr lang="en-NZ" sz="2400" b="1" dirty="0"/>
          </a:p>
        </p:txBody>
      </p:sp>
    </p:spTree>
    <p:extLst>
      <p:ext uri="{BB962C8B-B14F-4D97-AF65-F5344CB8AC3E}">
        <p14:creationId xmlns:p14="http://schemas.microsoft.com/office/powerpoint/2010/main" val="2612328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7996" y="375047"/>
            <a:ext cx="4536504" cy="461665"/>
          </a:xfrm>
          <a:prstGeom prst="rect">
            <a:avLst/>
          </a:prstGeom>
          <a:noFill/>
        </p:spPr>
        <p:txBody>
          <a:bodyPr wrap="square" rtlCol="0">
            <a:spAutoFit/>
          </a:bodyPr>
          <a:lstStyle/>
          <a:p>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ACROSTICS</a:t>
            </a:r>
          </a:p>
        </p:txBody>
      </p:sp>
      <p:sp>
        <p:nvSpPr>
          <p:cNvPr id="6" name="Content Placeholder 2"/>
          <p:cNvSpPr>
            <a:spLocks noGrp="1"/>
          </p:cNvSpPr>
          <p:nvPr>
            <p:ph idx="1"/>
          </p:nvPr>
        </p:nvSpPr>
        <p:spPr>
          <a:xfrm>
            <a:off x="323528" y="980728"/>
            <a:ext cx="8064896" cy="5112568"/>
          </a:xfrm>
          <a:noFill/>
        </p:spPr>
        <p:txBody>
          <a:bodyPr/>
          <a:lstStyle/>
          <a:p>
            <a:pPr marL="0" indent="0" algn="just">
              <a:buNone/>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This is a simple system of making a sentence using the first letters of each word in a sequence. </a:t>
            </a: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On the lef</a:t>
            </a:r>
            <a:r>
              <a:rPr lang="en-NZ" sz="2000" dirty="0">
                <a:latin typeface="Verdana" panose="020B0604030504040204" pitchFamily="34" charset="0"/>
                <a:ea typeface="Verdana" panose="020B0604030504040204" pitchFamily="34" charset="0"/>
                <a:cs typeface="Verdana" panose="020B0604030504040204" pitchFamily="34" charset="0"/>
              </a:rPr>
              <a:t>t is </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the traditional one for the planets (including Pluto!):</a:t>
            </a:r>
          </a:p>
          <a:p>
            <a:pPr marL="0" indent="0" algn="just">
              <a:buNone/>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 Box 24"/>
          <p:cNvSpPr txBox="1">
            <a:spLocks noChangeArrowheads="1"/>
          </p:cNvSpPr>
          <p:nvPr/>
        </p:nvSpPr>
        <p:spPr bwMode="auto">
          <a:xfrm>
            <a:off x="3779912" y="2852936"/>
            <a:ext cx="208823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rgbClr val="E4A024"/>
                </a:solidFill>
                <a:latin typeface="Verdana" pitchFamily="34" charset="0"/>
              </a:rPr>
              <a:t>M</a:t>
            </a:r>
            <a:r>
              <a:rPr lang="en-NZ" altLang="en-US" sz="1800" dirty="0">
                <a:solidFill>
                  <a:schemeClr val="bg1"/>
                </a:solidFill>
                <a:latin typeface="Verdana" pitchFamily="34" charset="0"/>
              </a:rPr>
              <a:t>ercury</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V</a:t>
            </a:r>
            <a:r>
              <a:rPr lang="en-NZ" altLang="en-US" sz="1800" dirty="0">
                <a:solidFill>
                  <a:schemeClr val="bg1"/>
                </a:solidFill>
                <a:latin typeface="Verdana" pitchFamily="34" charset="0"/>
              </a:rPr>
              <a:t>enus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E</a:t>
            </a:r>
            <a:r>
              <a:rPr lang="en-NZ" altLang="en-US" sz="1800" dirty="0">
                <a:solidFill>
                  <a:schemeClr val="bg1"/>
                </a:solidFill>
                <a:latin typeface="Verdana" pitchFamily="34" charset="0"/>
              </a:rPr>
              <a:t>arth</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M</a:t>
            </a:r>
            <a:r>
              <a:rPr lang="en-NZ" altLang="en-US" sz="1800" dirty="0">
                <a:solidFill>
                  <a:schemeClr val="bg1"/>
                </a:solidFill>
                <a:latin typeface="Verdana" pitchFamily="34" charset="0"/>
              </a:rPr>
              <a:t>ars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J</a:t>
            </a:r>
            <a:r>
              <a:rPr lang="en-NZ" altLang="en-US" sz="1800" dirty="0">
                <a:solidFill>
                  <a:schemeClr val="bg1"/>
                </a:solidFill>
                <a:latin typeface="Verdana" pitchFamily="34" charset="0"/>
              </a:rPr>
              <a:t>upiter</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S</a:t>
            </a:r>
            <a:r>
              <a:rPr lang="en-NZ" altLang="en-US" sz="1800" dirty="0">
                <a:solidFill>
                  <a:schemeClr val="bg1"/>
                </a:solidFill>
                <a:latin typeface="Verdana" pitchFamily="34" charset="0"/>
              </a:rPr>
              <a:t>aturn</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U</a:t>
            </a:r>
            <a:r>
              <a:rPr lang="en-NZ" altLang="en-US" sz="1800" dirty="0">
                <a:solidFill>
                  <a:schemeClr val="bg1"/>
                </a:solidFill>
                <a:latin typeface="Verdana" pitchFamily="34" charset="0"/>
              </a:rPr>
              <a:t>ranus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N</a:t>
            </a:r>
            <a:r>
              <a:rPr lang="en-NZ" altLang="en-US" sz="1800" dirty="0">
                <a:solidFill>
                  <a:schemeClr val="bg1"/>
                </a:solidFill>
                <a:latin typeface="Verdana" pitchFamily="34" charset="0"/>
              </a:rPr>
              <a:t>eptune</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P</a:t>
            </a:r>
            <a:r>
              <a:rPr lang="en-NZ" altLang="en-US" sz="1800" dirty="0">
                <a:solidFill>
                  <a:schemeClr val="bg1"/>
                </a:solidFill>
                <a:latin typeface="Verdana" pitchFamily="34" charset="0"/>
              </a:rPr>
              <a:t>luto</a:t>
            </a:r>
          </a:p>
        </p:txBody>
      </p:sp>
      <p:pic>
        <p:nvPicPr>
          <p:cNvPr id="7" name="Picture 25" descr="SP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996" y="2774925"/>
            <a:ext cx="2789867" cy="2641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24"/>
          <p:cNvSpPr txBox="1">
            <a:spLocks noChangeArrowheads="1"/>
          </p:cNvSpPr>
          <p:nvPr/>
        </p:nvSpPr>
        <p:spPr bwMode="auto">
          <a:xfrm>
            <a:off x="6228184" y="2924944"/>
            <a:ext cx="2088232"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rgbClr val="E4A024"/>
                </a:solidFill>
                <a:latin typeface="Verdana" pitchFamily="34" charset="0"/>
              </a:rPr>
              <a:t>M</a:t>
            </a:r>
            <a:r>
              <a:rPr lang="en-NZ" altLang="en-US" sz="1800" dirty="0">
                <a:solidFill>
                  <a:schemeClr val="bg1"/>
                </a:solidFill>
                <a:latin typeface="Verdana" pitchFamily="34" charset="0"/>
              </a:rPr>
              <a:t>y</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V</a:t>
            </a:r>
            <a:r>
              <a:rPr lang="en-NZ" altLang="en-US" sz="1800" dirty="0">
                <a:solidFill>
                  <a:schemeClr val="bg1"/>
                </a:solidFill>
                <a:latin typeface="Verdana" pitchFamily="34" charset="0"/>
              </a:rPr>
              <a:t>ehicle</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E</a:t>
            </a:r>
            <a:r>
              <a:rPr lang="en-NZ" altLang="en-US" sz="1800" dirty="0">
                <a:solidFill>
                  <a:schemeClr val="bg1"/>
                </a:solidFill>
                <a:latin typeface="Verdana" pitchFamily="34" charset="0"/>
              </a:rPr>
              <a:t>ncounters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M</a:t>
            </a:r>
            <a:r>
              <a:rPr lang="en-NZ" altLang="en-US" sz="1800" dirty="0">
                <a:solidFill>
                  <a:schemeClr val="bg1"/>
                </a:solidFill>
                <a:latin typeface="Verdana" pitchFamily="34" charset="0"/>
              </a:rPr>
              <a:t>any</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J</a:t>
            </a:r>
            <a:r>
              <a:rPr lang="en-NZ" altLang="en-US" sz="1800" dirty="0">
                <a:solidFill>
                  <a:schemeClr val="bg1"/>
                </a:solidFill>
                <a:latin typeface="Verdana" pitchFamily="34" charset="0"/>
              </a:rPr>
              <a:t>erks</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S</a:t>
            </a:r>
            <a:r>
              <a:rPr lang="en-NZ" altLang="en-US" sz="1800" dirty="0">
                <a:solidFill>
                  <a:schemeClr val="bg1"/>
                </a:solidFill>
                <a:latin typeface="Verdana" pitchFamily="34" charset="0"/>
              </a:rPr>
              <a:t>truggling</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U</a:t>
            </a:r>
            <a:r>
              <a:rPr lang="en-NZ" altLang="en-US" sz="1800" dirty="0">
                <a:solidFill>
                  <a:schemeClr val="bg1"/>
                </a:solidFill>
                <a:latin typeface="Verdana" pitchFamily="34" charset="0"/>
              </a:rPr>
              <a:t>p</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N</a:t>
            </a:r>
            <a:r>
              <a:rPr lang="en-NZ" altLang="en-US" sz="1800" dirty="0">
                <a:solidFill>
                  <a:schemeClr val="bg1"/>
                </a:solidFill>
                <a:latin typeface="Verdana" pitchFamily="34" charset="0"/>
              </a:rPr>
              <a:t>eglected</a:t>
            </a:r>
            <a:br>
              <a:rPr lang="en-NZ" altLang="en-US" sz="1800" dirty="0">
                <a:solidFill>
                  <a:schemeClr val="bg1"/>
                </a:solidFill>
                <a:latin typeface="Verdana" pitchFamily="34" charset="0"/>
              </a:rPr>
            </a:br>
            <a:r>
              <a:rPr lang="en-NZ" altLang="en-US" sz="1800" dirty="0">
                <a:solidFill>
                  <a:srgbClr val="E4A024"/>
                </a:solidFill>
                <a:latin typeface="Verdana" pitchFamily="34" charset="0"/>
              </a:rPr>
              <a:t>P</a:t>
            </a:r>
            <a:r>
              <a:rPr lang="en-NZ" altLang="en-US" sz="1800" dirty="0">
                <a:solidFill>
                  <a:schemeClr val="bg1"/>
                </a:solidFill>
                <a:latin typeface="Verdana" pitchFamily="34" charset="0"/>
              </a:rPr>
              <a:t>aths</a:t>
            </a:r>
          </a:p>
        </p:txBody>
      </p:sp>
      <p:sp>
        <p:nvSpPr>
          <p:cNvPr id="9" name="Rectangle 11"/>
          <p:cNvSpPr>
            <a:spLocks noChangeArrowheads="1"/>
          </p:cNvSpPr>
          <p:nvPr/>
        </p:nvSpPr>
        <p:spPr bwMode="auto">
          <a:xfrm>
            <a:off x="449816" y="5733256"/>
            <a:ext cx="78907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b="0" dirty="0">
                <a:solidFill>
                  <a:schemeClr val="bg1"/>
                </a:solidFill>
                <a:latin typeface="Verdana" pitchFamily="34" charset="0"/>
              </a:rPr>
              <a:t>In this case, the ‘hooks’ are the words in the </a:t>
            </a:r>
          </a:p>
          <a:p>
            <a:r>
              <a:rPr lang="en-US" altLang="en-US" sz="2000" b="0" dirty="0">
                <a:solidFill>
                  <a:schemeClr val="bg1"/>
                </a:solidFill>
                <a:latin typeface="Verdana" pitchFamily="34" charset="0"/>
              </a:rPr>
              <a:t>sentence AND the sequence of the sentence itself.</a:t>
            </a:r>
          </a:p>
        </p:txBody>
      </p:sp>
    </p:spTree>
    <p:extLst>
      <p:ext uri="{BB962C8B-B14F-4D97-AF65-F5344CB8AC3E}">
        <p14:creationId xmlns:p14="http://schemas.microsoft.com/office/powerpoint/2010/main" val="1030937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lash.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3375"/>
            <a:ext cx="35845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250825" y="404813"/>
            <a:ext cx="3457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INTERACTIVE TASK 3</a:t>
            </a:r>
          </a:p>
        </p:txBody>
      </p:sp>
      <p:sp>
        <p:nvSpPr>
          <p:cNvPr id="7" name="TextBox 6"/>
          <p:cNvSpPr txBox="1"/>
          <p:nvPr/>
        </p:nvSpPr>
        <p:spPr>
          <a:xfrm>
            <a:off x="517528" y="1371165"/>
            <a:ext cx="8108944" cy="6678751"/>
          </a:xfrm>
          <a:prstGeom prst="rect">
            <a:avLst/>
          </a:prstGeom>
          <a:noFill/>
        </p:spPr>
        <p:txBody>
          <a:bodyPr wrap="square" rtlCol="0">
            <a:spAutoFit/>
          </a:bodyPr>
          <a:lstStyle/>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An acrostic for Piaget’s four stages of cognitive development:</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S</a:t>
            </a: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ensorimotor</a:t>
            </a:r>
          </a:p>
          <a:p>
            <a:pPr marL="342900" indent="-342900">
              <a:buFont typeface="Arial" panose="020B0604020202020204" pitchFamily="34" charset="0"/>
              <a:buChar char="•"/>
            </a:pPr>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P</a:t>
            </a: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reoperational</a:t>
            </a:r>
          </a:p>
          <a:p>
            <a:pPr marL="342900" indent="-342900">
              <a:buFont typeface="Arial" panose="020B0604020202020204" pitchFamily="34" charset="0"/>
              <a:buChar char="•"/>
            </a:pPr>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C</a:t>
            </a: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oncrete operational</a:t>
            </a:r>
          </a:p>
          <a:p>
            <a:pPr marL="342900" indent="-342900">
              <a:buFont typeface="Arial" panose="020B0604020202020204" pitchFamily="34" charset="0"/>
              <a:buChar char="•"/>
            </a:pPr>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F</a:t>
            </a: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ormal operational</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Feedback:</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I came up with: </a:t>
            </a:r>
            <a:r>
              <a:rPr lang="en-NZ" sz="2000" dirty="0">
                <a:solidFill>
                  <a:srgbClr val="E4A024"/>
                </a:solidFill>
                <a:latin typeface="Verdana" panose="020B0604030504040204" pitchFamily="34" charset="0"/>
                <a:ea typeface="Verdana" panose="020B0604030504040204" pitchFamily="34" charset="0"/>
                <a:cs typeface="Verdana" panose="020B0604030504040204" pitchFamily="34" charset="0"/>
              </a:rPr>
              <a:t>S</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tages </a:t>
            </a:r>
            <a:r>
              <a:rPr lang="en-NZ" sz="2000" dirty="0">
                <a:solidFill>
                  <a:srgbClr val="E4A024"/>
                </a:solidFill>
                <a:latin typeface="Verdana" panose="020B0604030504040204" pitchFamily="34" charset="0"/>
                <a:ea typeface="Verdana" panose="020B0604030504040204" pitchFamily="34" charset="0"/>
                <a:cs typeface="Verdana" panose="020B0604030504040204" pitchFamily="34" charset="0"/>
              </a:rPr>
              <a:t>P</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iaget </a:t>
            </a:r>
            <a:r>
              <a:rPr lang="en-NZ" sz="2000" dirty="0">
                <a:solidFill>
                  <a:srgbClr val="E4A024"/>
                </a:solidFill>
                <a:latin typeface="Verdana" panose="020B0604030504040204" pitchFamily="34" charset="0"/>
                <a:ea typeface="Verdana" panose="020B0604030504040204" pitchFamily="34" charset="0"/>
                <a:cs typeface="Verdana" panose="020B0604030504040204" pitchFamily="34" charset="0"/>
              </a:rPr>
              <a:t>C</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leverly </a:t>
            </a:r>
            <a:r>
              <a:rPr lang="en-NZ" sz="2000" dirty="0">
                <a:solidFill>
                  <a:srgbClr val="E4A024"/>
                </a:solidFill>
                <a:latin typeface="Verdana" panose="020B0604030504040204" pitchFamily="34" charset="0"/>
                <a:ea typeface="Verdana" panose="020B0604030504040204" pitchFamily="34" charset="0"/>
                <a:cs typeface="Verdana" panose="020B0604030504040204" pitchFamily="34" charset="0"/>
              </a:rPr>
              <a:t>F</a:t>
            </a:r>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ormulated</a:t>
            </a: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5618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7544" y="361154"/>
            <a:ext cx="4536504" cy="461665"/>
          </a:xfrm>
          <a:prstGeom prst="rect">
            <a:avLst/>
          </a:prstGeom>
          <a:noFill/>
        </p:spPr>
        <p:txBody>
          <a:bodyPr wrap="square" rtlCol="0">
            <a:spAutoFit/>
          </a:bodyPr>
          <a:lstStyle/>
          <a:p>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STORIES</a:t>
            </a:r>
          </a:p>
        </p:txBody>
      </p:sp>
      <p:sp>
        <p:nvSpPr>
          <p:cNvPr id="6" name="Content Placeholder 2"/>
          <p:cNvSpPr>
            <a:spLocks noGrp="1"/>
          </p:cNvSpPr>
          <p:nvPr>
            <p:ph idx="1"/>
          </p:nvPr>
        </p:nvSpPr>
        <p:spPr>
          <a:xfrm>
            <a:off x="395536" y="1088740"/>
            <a:ext cx="8064896" cy="4680520"/>
          </a:xfrm>
          <a:noFill/>
        </p:spPr>
        <p:txBody>
          <a:bodyPr/>
          <a:lstStyle/>
          <a:p>
            <a:pPr marL="0" indent="0" algn="just">
              <a:buNone/>
            </a:pP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This involves first making associations with words or facts and then making a story based on the original sequence. For example, if you need to memorise the most common elements (in order) found in rocks. The first step is to make a ‘hook’ for each item in the list:</a:t>
            </a:r>
          </a:p>
        </p:txBody>
      </p:sp>
      <p:sp>
        <p:nvSpPr>
          <p:cNvPr id="5" name="Text Box 12"/>
          <p:cNvSpPr txBox="1">
            <a:spLocks noChangeArrowheads="1"/>
          </p:cNvSpPr>
          <p:nvPr/>
        </p:nvSpPr>
        <p:spPr bwMode="auto">
          <a:xfrm>
            <a:off x="1835696" y="2439988"/>
            <a:ext cx="273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chemeClr val="bg1"/>
                </a:solidFill>
                <a:latin typeface="Verdana" pitchFamily="34" charset="0"/>
              </a:rPr>
              <a:t>oxygen	= ox</a:t>
            </a:r>
          </a:p>
        </p:txBody>
      </p:sp>
      <p:sp>
        <p:nvSpPr>
          <p:cNvPr id="7" name="Text Box 13"/>
          <p:cNvSpPr txBox="1">
            <a:spLocks noChangeArrowheads="1"/>
          </p:cNvSpPr>
          <p:nvPr/>
        </p:nvSpPr>
        <p:spPr bwMode="auto">
          <a:xfrm>
            <a:off x="1835696" y="3062288"/>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silicon		= Pamela Anderson</a:t>
            </a:r>
          </a:p>
        </p:txBody>
      </p:sp>
      <p:sp>
        <p:nvSpPr>
          <p:cNvPr id="8" name="Text Box 14"/>
          <p:cNvSpPr txBox="1">
            <a:spLocks noChangeArrowheads="1"/>
          </p:cNvSpPr>
          <p:nvPr/>
        </p:nvSpPr>
        <p:spPr bwMode="auto">
          <a:xfrm>
            <a:off x="1835696" y="3592513"/>
            <a:ext cx="4897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dirty="0">
                <a:solidFill>
                  <a:schemeClr val="bg1"/>
                </a:solidFill>
                <a:latin typeface="Verdana" pitchFamily="34" charset="0"/>
              </a:rPr>
              <a:t>aluminium	= aluminium foil</a:t>
            </a:r>
          </a:p>
        </p:txBody>
      </p:sp>
      <p:sp>
        <p:nvSpPr>
          <p:cNvPr id="9" name="Text Box 15"/>
          <p:cNvSpPr txBox="1">
            <a:spLocks noChangeArrowheads="1"/>
          </p:cNvSpPr>
          <p:nvPr/>
        </p:nvSpPr>
        <p:spPr bwMode="auto">
          <a:xfrm>
            <a:off x="1835696" y="4143375"/>
            <a:ext cx="5545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iron		= clothes iron</a:t>
            </a:r>
          </a:p>
        </p:txBody>
      </p:sp>
      <p:sp>
        <p:nvSpPr>
          <p:cNvPr id="10" name="Text Box 16"/>
          <p:cNvSpPr txBox="1">
            <a:spLocks noChangeArrowheads="1"/>
          </p:cNvSpPr>
          <p:nvPr/>
        </p:nvSpPr>
        <p:spPr bwMode="auto">
          <a:xfrm>
            <a:off x="1835696" y="4646613"/>
            <a:ext cx="5905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calcium	= calculator</a:t>
            </a:r>
          </a:p>
        </p:txBody>
      </p:sp>
      <p:sp>
        <p:nvSpPr>
          <p:cNvPr id="11" name="Text Box 17"/>
          <p:cNvSpPr txBox="1">
            <a:spLocks noChangeArrowheads="1"/>
          </p:cNvSpPr>
          <p:nvPr/>
        </p:nvSpPr>
        <p:spPr bwMode="auto">
          <a:xfrm>
            <a:off x="1835696" y="5176838"/>
            <a:ext cx="568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sodium	= can of soda water</a:t>
            </a:r>
          </a:p>
        </p:txBody>
      </p:sp>
      <p:sp>
        <p:nvSpPr>
          <p:cNvPr id="12" name="Text Box 18"/>
          <p:cNvSpPr txBox="1">
            <a:spLocks noChangeArrowheads="1"/>
          </p:cNvSpPr>
          <p:nvPr/>
        </p:nvSpPr>
        <p:spPr bwMode="auto">
          <a:xfrm>
            <a:off x="1835696" y="57515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potassium	= pot</a:t>
            </a:r>
          </a:p>
        </p:txBody>
      </p:sp>
      <p:sp>
        <p:nvSpPr>
          <p:cNvPr id="13" name="Text Box 19"/>
          <p:cNvSpPr txBox="1">
            <a:spLocks noChangeArrowheads="1"/>
          </p:cNvSpPr>
          <p:nvPr/>
        </p:nvSpPr>
        <p:spPr bwMode="auto">
          <a:xfrm>
            <a:off x="1835696" y="6327775"/>
            <a:ext cx="5616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magnesium	= magnet</a:t>
            </a:r>
          </a:p>
        </p:txBody>
      </p:sp>
    </p:spTree>
    <p:extLst>
      <p:ext uri="{BB962C8B-B14F-4D97-AF65-F5344CB8AC3E}">
        <p14:creationId xmlns:p14="http://schemas.microsoft.com/office/powerpoint/2010/main" val="1628720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361554" y="864371"/>
            <a:ext cx="8064896" cy="764429"/>
          </a:xfrm>
          <a:noFill/>
        </p:spPr>
        <p:txBody>
          <a:bodyPr/>
          <a:lstStyle/>
          <a:p>
            <a:pPr marL="0" indent="0" algn="just">
              <a:buNone/>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Then you make up a story (as absurd as you like) involving the ‘hooks’ in sequence.</a:t>
            </a:r>
          </a:p>
        </p:txBody>
      </p:sp>
      <p:sp>
        <p:nvSpPr>
          <p:cNvPr id="5" name="Text Box 17"/>
          <p:cNvSpPr txBox="1">
            <a:spLocks noChangeArrowheads="1"/>
          </p:cNvSpPr>
          <p:nvPr/>
        </p:nvSpPr>
        <p:spPr bwMode="auto">
          <a:xfrm>
            <a:off x="719931" y="1784350"/>
            <a:ext cx="7704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ox:		     an ox is walking along the road</a:t>
            </a:r>
          </a:p>
        </p:txBody>
      </p:sp>
      <p:sp>
        <p:nvSpPr>
          <p:cNvPr id="7" name="Text Box 18"/>
          <p:cNvSpPr txBox="1">
            <a:spLocks noChangeArrowheads="1"/>
          </p:cNvSpPr>
          <p:nvPr/>
        </p:nvSpPr>
        <p:spPr bwMode="auto">
          <a:xfrm>
            <a:off x="719931" y="2216150"/>
            <a:ext cx="8064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Anderson:               riding the ox is Pamela Anderson</a:t>
            </a:r>
          </a:p>
        </p:txBody>
      </p:sp>
      <p:sp>
        <p:nvSpPr>
          <p:cNvPr id="8" name="Text Box 19"/>
          <p:cNvSpPr txBox="1">
            <a:spLocks noChangeArrowheads="1"/>
          </p:cNvSpPr>
          <p:nvPr/>
        </p:nvSpPr>
        <p:spPr bwMode="auto">
          <a:xfrm>
            <a:off x="719931" y="2647950"/>
            <a:ext cx="8137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a:solidFill>
                  <a:schemeClr val="bg1"/>
                </a:solidFill>
                <a:latin typeface="Verdana" pitchFamily="34" charset="0"/>
              </a:rPr>
              <a:t>aluminium foil:       she is wearing a dress made from aluminium foil </a:t>
            </a:r>
          </a:p>
        </p:txBody>
      </p:sp>
      <p:sp>
        <p:nvSpPr>
          <p:cNvPr id="9" name="Text Box 20"/>
          <p:cNvSpPr txBox="1">
            <a:spLocks noChangeArrowheads="1"/>
          </p:cNvSpPr>
          <p:nvPr/>
        </p:nvSpPr>
        <p:spPr bwMode="auto">
          <a:xfrm>
            <a:off x="719931" y="3087688"/>
            <a:ext cx="7920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a:solidFill>
                  <a:schemeClr val="bg1"/>
                </a:solidFill>
                <a:latin typeface="Verdana" pitchFamily="34" charset="0"/>
              </a:rPr>
              <a:t>clothes iron:	     the dress is rumpled, so she starts ironing it</a:t>
            </a:r>
          </a:p>
        </p:txBody>
      </p:sp>
      <p:sp>
        <p:nvSpPr>
          <p:cNvPr id="10" name="Text Box 21"/>
          <p:cNvSpPr txBox="1">
            <a:spLocks noChangeArrowheads="1"/>
          </p:cNvSpPr>
          <p:nvPr/>
        </p:nvSpPr>
        <p:spPr bwMode="auto">
          <a:xfrm>
            <a:off x="719931" y="3590925"/>
            <a:ext cx="8137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a:solidFill>
                  <a:schemeClr val="bg1"/>
                </a:solidFill>
                <a:latin typeface="Verdana" pitchFamily="34" charset="0"/>
              </a:rPr>
              <a:t>calculator:	     a calculator falls out of the dress pocket</a:t>
            </a:r>
          </a:p>
        </p:txBody>
      </p:sp>
      <p:sp>
        <p:nvSpPr>
          <p:cNvPr id="11" name="Text Box 22"/>
          <p:cNvSpPr txBox="1">
            <a:spLocks noChangeArrowheads="1"/>
          </p:cNvSpPr>
          <p:nvPr/>
        </p:nvSpPr>
        <p:spPr bwMode="auto">
          <a:xfrm>
            <a:off x="719930" y="4022725"/>
            <a:ext cx="83141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soda water:	     it falls down and lands next to a can of soda water</a:t>
            </a:r>
          </a:p>
        </p:txBody>
      </p:sp>
      <p:sp>
        <p:nvSpPr>
          <p:cNvPr id="12" name="Text Box 23"/>
          <p:cNvSpPr txBox="1">
            <a:spLocks noChangeArrowheads="1"/>
          </p:cNvSpPr>
          <p:nvPr/>
        </p:nvSpPr>
        <p:spPr bwMode="auto">
          <a:xfrm>
            <a:off x="719931" y="4527550"/>
            <a:ext cx="8112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a:solidFill>
                  <a:schemeClr val="bg1"/>
                </a:solidFill>
                <a:latin typeface="Verdana" pitchFamily="34" charset="0"/>
              </a:rPr>
              <a:t>pot:		     the can of soda water is in a large iron pot</a:t>
            </a:r>
          </a:p>
        </p:txBody>
      </p:sp>
      <p:sp>
        <p:nvSpPr>
          <p:cNvPr id="13" name="Text Box 24"/>
          <p:cNvSpPr txBox="1">
            <a:spLocks noChangeArrowheads="1"/>
          </p:cNvSpPr>
          <p:nvPr/>
        </p:nvSpPr>
        <p:spPr bwMode="auto">
          <a:xfrm>
            <a:off x="719931" y="5030788"/>
            <a:ext cx="838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itchFamily="34" charset="0"/>
              </a:rPr>
              <a:t>magnet:	     stuck on the side of the pot is a huge magnet</a:t>
            </a:r>
          </a:p>
        </p:txBody>
      </p:sp>
      <p:sp>
        <p:nvSpPr>
          <p:cNvPr id="14" name="Content Placeholder 2"/>
          <p:cNvSpPr txBox="1">
            <a:spLocks/>
          </p:cNvSpPr>
          <p:nvPr/>
        </p:nvSpPr>
        <p:spPr bwMode="auto">
          <a:xfrm>
            <a:off x="345927" y="5661248"/>
            <a:ext cx="7250409" cy="764429"/>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Font typeface="Arial" charset="0"/>
              <a:buNone/>
            </a:pPr>
            <a:r>
              <a:rPr lang="en-NZ" sz="18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Close your eyes and visualise the story as you say it – and go over it a few times till you recall it.</a:t>
            </a:r>
          </a:p>
        </p:txBody>
      </p:sp>
    </p:spTree>
    <p:extLst>
      <p:ext uri="{BB962C8B-B14F-4D97-AF65-F5344CB8AC3E}">
        <p14:creationId xmlns:p14="http://schemas.microsoft.com/office/powerpoint/2010/main" val="1846780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2484438" y="3644900"/>
            <a:ext cx="38163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7" name="Line 6"/>
          <p:cNvSpPr>
            <a:spLocks noChangeShapeType="1"/>
          </p:cNvSpPr>
          <p:nvPr/>
        </p:nvSpPr>
        <p:spPr bwMode="auto">
          <a:xfrm>
            <a:off x="6300788" y="3644900"/>
            <a:ext cx="0" cy="295275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8" name="Line 7"/>
          <p:cNvSpPr>
            <a:spLocks noChangeShapeType="1"/>
          </p:cNvSpPr>
          <p:nvPr/>
        </p:nvSpPr>
        <p:spPr bwMode="auto">
          <a:xfrm flipH="1">
            <a:off x="4140200" y="6597650"/>
            <a:ext cx="21605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9" name="Line 8"/>
          <p:cNvSpPr>
            <a:spLocks noChangeShapeType="1"/>
          </p:cNvSpPr>
          <p:nvPr/>
        </p:nvSpPr>
        <p:spPr bwMode="auto">
          <a:xfrm flipV="1">
            <a:off x="4140200" y="5876925"/>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0" name="Line 9"/>
          <p:cNvSpPr>
            <a:spLocks noChangeShapeType="1"/>
          </p:cNvSpPr>
          <p:nvPr/>
        </p:nvSpPr>
        <p:spPr bwMode="auto">
          <a:xfrm flipV="1">
            <a:off x="4140200" y="4868863"/>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1" name="Line 11"/>
          <p:cNvSpPr>
            <a:spLocks noChangeShapeType="1"/>
          </p:cNvSpPr>
          <p:nvPr/>
        </p:nvSpPr>
        <p:spPr bwMode="auto">
          <a:xfrm flipV="1">
            <a:off x="3563938" y="1773238"/>
            <a:ext cx="0" cy="187166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2" name="Line 12"/>
          <p:cNvSpPr>
            <a:spLocks noChangeShapeType="1"/>
          </p:cNvSpPr>
          <p:nvPr/>
        </p:nvSpPr>
        <p:spPr bwMode="auto">
          <a:xfrm flipH="1">
            <a:off x="1258888" y="1773238"/>
            <a:ext cx="23050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3" name="Line 13"/>
          <p:cNvSpPr>
            <a:spLocks noChangeShapeType="1"/>
          </p:cNvSpPr>
          <p:nvPr/>
        </p:nvSpPr>
        <p:spPr bwMode="auto">
          <a:xfrm>
            <a:off x="1258888" y="1773238"/>
            <a:ext cx="0" cy="22320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 name="Line 18"/>
          <p:cNvSpPr>
            <a:spLocks noChangeShapeType="1"/>
          </p:cNvSpPr>
          <p:nvPr/>
        </p:nvSpPr>
        <p:spPr bwMode="auto">
          <a:xfrm>
            <a:off x="1258888" y="2781300"/>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5" name="Line 21"/>
          <p:cNvSpPr>
            <a:spLocks noChangeShapeType="1"/>
          </p:cNvSpPr>
          <p:nvPr/>
        </p:nvSpPr>
        <p:spPr bwMode="auto">
          <a:xfrm>
            <a:off x="1258888" y="4292600"/>
            <a:ext cx="0" cy="12239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6" name="Line 22"/>
          <p:cNvSpPr>
            <a:spLocks noChangeShapeType="1"/>
          </p:cNvSpPr>
          <p:nvPr/>
        </p:nvSpPr>
        <p:spPr bwMode="auto">
          <a:xfrm>
            <a:off x="1258888" y="5516563"/>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7" name="Line 23"/>
          <p:cNvSpPr>
            <a:spLocks noChangeShapeType="1"/>
          </p:cNvSpPr>
          <p:nvPr/>
        </p:nvSpPr>
        <p:spPr bwMode="auto">
          <a:xfrm flipV="1">
            <a:off x="2051050" y="4508500"/>
            <a:ext cx="0" cy="10080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8" name="Line 25"/>
          <p:cNvSpPr>
            <a:spLocks noChangeShapeType="1"/>
          </p:cNvSpPr>
          <p:nvPr/>
        </p:nvSpPr>
        <p:spPr bwMode="auto">
          <a:xfrm>
            <a:off x="2051050" y="4868863"/>
            <a:ext cx="15843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9" name="Text Box 29"/>
          <p:cNvSpPr txBox="1">
            <a:spLocks noChangeArrowheads="1"/>
          </p:cNvSpPr>
          <p:nvPr/>
        </p:nvSpPr>
        <p:spPr bwMode="auto">
          <a:xfrm rot="-5400000">
            <a:off x="1016794" y="3096419"/>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Bathroom</a:t>
            </a:r>
          </a:p>
        </p:txBody>
      </p:sp>
      <p:sp>
        <p:nvSpPr>
          <p:cNvPr id="20" name="Text Box 30"/>
          <p:cNvSpPr txBox="1">
            <a:spLocks noChangeArrowheads="1"/>
          </p:cNvSpPr>
          <p:nvPr/>
        </p:nvSpPr>
        <p:spPr bwMode="auto">
          <a:xfrm>
            <a:off x="1116013" y="2420938"/>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Toilet</a:t>
            </a:r>
          </a:p>
        </p:txBody>
      </p:sp>
      <p:sp>
        <p:nvSpPr>
          <p:cNvPr id="21" name="Text Box 33"/>
          <p:cNvSpPr txBox="1">
            <a:spLocks noChangeArrowheads="1"/>
          </p:cNvSpPr>
          <p:nvPr/>
        </p:nvSpPr>
        <p:spPr bwMode="auto">
          <a:xfrm>
            <a:off x="1187450" y="1989138"/>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dirty="0">
                <a:solidFill>
                  <a:schemeClr val="bg1"/>
                </a:solidFill>
              </a:rPr>
              <a:t>Bed 3</a:t>
            </a:r>
          </a:p>
        </p:txBody>
      </p:sp>
      <p:sp>
        <p:nvSpPr>
          <p:cNvPr id="22" name="AutoShape 40"/>
          <p:cNvSpPr>
            <a:spLocks noChangeArrowheads="1"/>
          </p:cNvSpPr>
          <p:nvPr/>
        </p:nvSpPr>
        <p:spPr bwMode="auto">
          <a:xfrm>
            <a:off x="3708400" y="5516563"/>
            <a:ext cx="936625" cy="431800"/>
          </a:xfrm>
          <a:prstGeom prst="rightArrow">
            <a:avLst>
              <a:gd name="adj1" fmla="val 50000"/>
              <a:gd name="adj2" fmla="val 54228"/>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23" name="AutoShape 41"/>
          <p:cNvSpPr>
            <a:spLocks noChangeArrowheads="1"/>
          </p:cNvSpPr>
          <p:nvPr/>
        </p:nvSpPr>
        <p:spPr bwMode="auto">
          <a:xfrm flipH="1">
            <a:off x="4284663" y="4005263"/>
            <a:ext cx="1008062" cy="863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24" name="AutoShape 42"/>
          <p:cNvSpPr>
            <a:spLocks noChangeArrowheads="1"/>
          </p:cNvSpPr>
          <p:nvPr/>
        </p:nvSpPr>
        <p:spPr bwMode="auto">
          <a:xfrm flipH="1">
            <a:off x="2051050" y="3500438"/>
            <a:ext cx="863600" cy="720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25" name="AutoShape 43"/>
          <p:cNvSpPr>
            <a:spLocks noChangeArrowheads="1"/>
          </p:cNvSpPr>
          <p:nvPr/>
        </p:nvSpPr>
        <p:spPr bwMode="auto">
          <a:xfrm rot="5400000" flipH="1">
            <a:off x="2124869" y="2636044"/>
            <a:ext cx="574675" cy="5762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26" name="AutoShape 44"/>
          <p:cNvSpPr>
            <a:spLocks noChangeArrowheads="1"/>
          </p:cNvSpPr>
          <p:nvPr/>
        </p:nvSpPr>
        <p:spPr bwMode="auto">
          <a:xfrm rot="-5400000">
            <a:off x="2194719" y="2350294"/>
            <a:ext cx="504825" cy="503237"/>
          </a:xfrm>
          <a:custGeom>
            <a:avLst/>
            <a:gdLst>
              <a:gd name="T0" fmla="*/ 2147483647 w 21600"/>
              <a:gd name="T1" fmla="*/ 0 h 21600"/>
              <a:gd name="T2" fmla="*/ 91150592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27" name="AutoShape 45"/>
          <p:cNvSpPr>
            <a:spLocks noChangeArrowheads="1"/>
          </p:cNvSpPr>
          <p:nvPr/>
        </p:nvSpPr>
        <p:spPr bwMode="auto">
          <a:xfrm flipH="1">
            <a:off x="2124075" y="2205038"/>
            <a:ext cx="504825" cy="431800"/>
          </a:xfrm>
          <a:custGeom>
            <a:avLst/>
            <a:gdLst>
              <a:gd name="T0" fmla="*/ 2147483647 w 21600"/>
              <a:gd name="T1" fmla="*/ 0 h 21600"/>
              <a:gd name="T2" fmla="*/ 2147483647 w 21600"/>
              <a:gd name="T3" fmla="*/ 1149865368 h 21600"/>
              <a:gd name="T4" fmla="*/ 0 w 21600"/>
              <a:gd name="T5" fmla="*/ 2147483647 h 21600"/>
              <a:gd name="T6" fmla="*/ 2147483647 w 21600"/>
              <a:gd name="T7" fmla="*/ 2147483647 h 21600"/>
              <a:gd name="T8" fmla="*/ 2147483647 w 21600"/>
              <a:gd name="T9" fmla="*/ 2147483647 h 21600"/>
              <a:gd name="T10" fmla="*/ 2147483647 w 21600"/>
              <a:gd name="T11" fmla="*/ 114986536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grpSp>
        <p:nvGrpSpPr>
          <p:cNvPr id="28" name="Group 51"/>
          <p:cNvGrpSpPr>
            <a:grpSpLocks/>
          </p:cNvGrpSpPr>
          <p:nvPr/>
        </p:nvGrpSpPr>
        <p:grpSpPr bwMode="auto">
          <a:xfrm>
            <a:off x="1547814" y="3068638"/>
            <a:ext cx="792162" cy="1439862"/>
            <a:chOff x="1156" y="1933"/>
            <a:chExt cx="318" cy="907"/>
          </a:xfrm>
        </p:grpSpPr>
        <p:sp>
          <p:nvSpPr>
            <p:cNvPr id="29" name="Rectangle 49"/>
            <p:cNvSpPr>
              <a:spLocks noChangeArrowheads="1"/>
            </p:cNvSpPr>
            <p:nvPr/>
          </p:nvSpPr>
          <p:spPr bwMode="auto">
            <a:xfrm>
              <a:off x="1338" y="1933"/>
              <a:ext cx="136" cy="862"/>
            </a:xfrm>
            <a:prstGeom prst="rect">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30" name="AutoShape 50"/>
            <p:cNvSpPr>
              <a:spLocks noChangeArrowheads="1"/>
            </p:cNvSpPr>
            <p:nvPr/>
          </p:nvSpPr>
          <p:spPr bwMode="auto">
            <a:xfrm flipH="1">
              <a:off x="1156" y="2659"/>
              <a:ext cx="318" cy="181"/>
            </a:xfrm>
            <a:prstGeom prst="rightArrow">
              <a:avLst>
                <a:gd name="adj1" fmla="val 50000"/>
                <a:gd name="adj2" fmla="val 43923"/>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grpSp>
      <p:sp>
        <p:nvSpPr>
          <p:cNvPr id="31" name="AutoShape 52"/>
          <p:cNvSpPr>
            <a:spLocks noChangeArrowheads="1"/>
          </p:cNvSpPr>
          <p:nvPr/>
        </p:nvSpPr>
        <p:spPr bwMode="auto">
          <a:xfrm flipH="1">
            <a:off x="827088" y="4005263"/>
            <a:ext cx="720725" cy="287337"/>
          </a:xfrm>
          <a:prstGeom prst="rightArrow">
            <a:avLst>
              <a:gd name="adj1" fmla="val 50000"/>
              <a:gd name="adj2" fmla="val 62707"/>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grpSp>
        <p:nvGrpSpPr>
          <p:cNvPr id="32" name="Group 53"/>
          <p:cNvGrpSpPr>
            <a:grpSpLocks/>
          </p:cNvGrpSpPr>
          <p:nvPr/>
        </p:nvGrpSpPr>
        <p:grpSpPr bwMode="auto">
          <a:xfrm>
            <a:off x="395288" y="3716338"/>
            <a:ext cx="863600" cy="1800225"/>
            <a:chOff x="249" y="2341"/>
            <a:chExt cx="544" cy="1134"/>
          </a:xfrm>
        </p:grpSpPr>
        <p:sp>
          <p:nvSpPr>
            <p:cNvPr id="33" name="Line 54"/>
            <p:cNvSpPr>
              <a:spLocks noChangeShapeType="1"/>
            </p:cNvSpPr>
            <p:nvPr/>
          </p:nvSpPr>
          <p:spPr bwMode="auto">
            <a:xfrm flipH="1">
              <a:off x="249" y="2341"/>
              <a:ext cx="54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4" name="Line 55"/>
            <p:cNvSpPr>
              <a:spLocks noChangeShapeType="1"/>
            </p:cNvSpPr>
            <p:nvPr/>
          </p:nvSpPr>
          <p:spPr bwMode="auto">
            <a:xfrm>
              <a:off x="249" y="2341"/>
              <a:ext cx="0" cy="113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grpSp>
        <p:nvGrpSpPr>
          <p:cNvPr id="35" name="Group 58"/>
          <p:cNvGrpSpPr>
            <a:grpSpLocks/>
          </p:cNvGrpSpPr>
          <p:nvPr/>
        </p:nvGrpSpPr>
        <p:grpSpPr bwMode="auto">
          <a:xfrm>
            <a:off x="3492500" y="5300663"/>
            <a:ext cx="647700" cy="936625"/>
            <a:chOff x="2200" y="3339"/>
            <a:chExt cx="408" cy="590"/>
          </a:xfrm>
        </p:grpSpPr>
        <p:sp>
          <p:nvSpPr>
            <p:cNvPr id="36" name="Line 59"/>
            <p:cNvSpPr>
              <a:spLocks noChangeShapeType="1"/>
            </p:cNvSpPr>
            <p:nvPr/>
          </p:nvSpPr>
          <p:spPr bwMode="auto">
            <a:xfrm flipH="1">
              <a:off x="2200" y="3339"/>
              <a:ext cx="40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7" name="Line 60"/>
            <p:cNvSpPr>
              <a:spLocks noChangeShapeType="1"/>
            </p:cNvSpPr>
            <p:nvPr/>
          </p:nvSpPr>
          <p:spPr bwMode="auto">
            <a:xfrm>
              <a:off x="2200" y="3339"/>
              <a:ext cx="0" cy="59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8" name="Line 61"/>
            <p:cNvSpPr>
              <a:spLocks noChangeShapeType="1"/>
            </p:cNvSpPr>
            <p:nvPr/>
          </p:nvSpPr>
          <p:spPr bwMode="auto">
            <a:xfrm>
              <a:off x="2200" y="3929"/>
              <a:ext cx="40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sp>
        <p:nvSpPr>
          <p:cNvPr id="39" name="Line 10"/>
          <p:cNvSpPr>
            <a:spLocks noChangeShapeType="1"/>
          </p:cNvSpPr>
          <p:nvPr/>
        </p:nvSpPr>
        <p:spPr bwMode="auto">
          <a:xfrm flipH="1">
            <a:off x="3563938" y="4868863"/>
            <a:ext cx="5762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40" name="Line 14"/>
          <p:cNvSpPr>
            <a:spLocks noChangeShapeType="1"/>
          </p:cNvSpPr>
          <p:nvPr/>
        </p:nvSpPr>
        <p:spPr bwMode="auto">
          <a:xfrm>
            <a:off x="2484438" y="2636838"/>
            <a:ext cx="10795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41" name="Line 15"/>
          <p:cNvSpPr>
            <a:spLocks noChangeShapeType="1"/>
          </p:cNvSpPr>
          <p:nvPr/>
        </p:nvSpPr>
        <p:spPr bwMode="auto">
          <a:xfrm flipV="1">
            <a:off x="2484438" y="2852738"/>
            <a:ext cx="0" cy="7921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42" name="Line 16"/>
          <p:cNvSpPr>
            <a:spLocks noChangeShapeType="1"/>
          </p:cNvSpPr>
          <p:nvPr/>
        </p:nvSpPr>
        <p:spPr bwMode="auto">
          <a:xfrm>
            <a:off x="2484438" y="1773238"/>
            <a:ext cx="0" cy="5762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43" name="Line 17"/>
          <p:cNvSpPr>
            <a:spLocks noChangeShapeType="1"/>
          </p:cNvSpPr>
          <p:nvPr/>
        </p:nvSpPr>
        <p:spPr bwMode="auto">
          <a:xfrm>
            <a:off x="1258888" y="2420938"/>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44" name="Line 19"/>
          <p:cNvSpPr>
            <a:spLocks noChangeShapeType="1"/>
          </p:cNvSpPr>
          <p:nvPr/>
        </p:nvSpPr>
        <p:spPr bwMode="auto">
          <a:xfrm>
            <a:off x="1258888" y="3716338"/>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45" name="Line 20"/>
          <p:cNvSpPr>
            <a:spLocks noChangeShapeType="1"/>
          </p:cNvSpPr>
          <p:nvPr/>
        </p:nvSpPr>
        <p:spPr bwMode="auto">
          <a:xfrm>
            <a:off x="2051050" y="3055938"/>
            <a:ext cx="0" cy="6477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46" name="Line 24"/>
          <p:cNvSpPr>
            <a:spLocks noChangeShapeType="1"/>
          </p:cNvSpPr>
          <p:nvPr/>
        </p:nvSpPr>
        <p:spPr bwMode="auto">
          <a:xfrm>
            <a:off x="2051050" y="3716338"/>
            <a:ext cx="0" cy="504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solidFill>
                <a:schemeClr val="bg1"/>
              </a:solidFill>
            </a:endParaRPr>
          </a:p>
        </p:txBody>
      </p:sp>
      <p:sp>
        <p:nvSpPr>
          <p:cNvPr id="47" name="Text Box 26"/>
          <p:cNvSpPr txBox="1">
            <a:spLocks noChangeArrowheads="1"/>
          </p:cNvSpPr>
          <p:nvPr/>
        </p:nvSpPr>
        <p:spPr bwMode="auto">
          <a:xfrm>
            <a:off x="4572000" y="5300663"/>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Lounge</a:t>
            </a:r>
          </a:p>
        </p:txBody>
      </p:sp>
      <p:sp>
        <p:nvSpPr>
          <p:cNvPr id="48" name="Text Box 27"/>
          <p:cNvSpPr txBox="1">
            <a:spLocks noChangeArrowheads="1"/>
          </p:cNvSpPr>
          <p:nvPr/>
        </p:nvSpPr>
        <p:spPr bwMode="auto">
          <a:xfrm>
            <a:off x="2843213" y="4149725"/>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Dining Room</a:t>
            </a:r>
          </a:p>
        </p:txBody>
      </p:sp>
      <p:sp>
        <p:nvSpPr>
          <p:cNvPr id="49" name="Text Box 28"/>
          <p:cNvSpPr txBox="1">
            <a:spLocks noChangeArrowheads="1"/>
          </p:cNvSpPr>
          <p:nvPr/>
        </p:nvSpPr>
        <p:spPr bwMode="auto">
          <a:xfrm rot="-5400000">
            <a:off x="1088231" y="4291807"/>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Kitchen</a:t>
            </a:r>
          </a:p>
        </p:txBody>
      </p:sp>
      <p:sp>
        <p:nvSpPr>
          <p:cNvPr id="50" name="Text Box 31"/>
          <p:cNvSpPr txBox="1">
            <a:spLocks noChangeArrowheads="1"/>
          </p:cNvSpPr>
          <p:nvPr/>
        </p:nvSpPr>
        <p:spPr bwMode="auto">
          <a:xfrm>
            <a:off x="2411413" y="2924175"/>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Bed 1</a:t>
            </a:r>
          </a:p>
        </p:txBody>
      </p:sp>
      <p:sp>
        <p:nvSpPr>
          <p:cNvPr id="51" name="Text Box 32"/>
          <p:cNvSpPr txBox="1">
            <a:spLocks noChangeArrowheads="1"/>
          </p:cNvSpPr>
          <p:nvPr/>
        </p:nvSpPr>
        <p:spPr bwMode="auto">
          <a:xfrm>
            <a:off x="2411413" y="1989138"/>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dirty="0">
                <a:solidFill>
                  <a:schemeClr val="bg1"/>
                </a:solidFill>
              </a:rPr>
              <a:t>Bed 2</a:t>
            </a:r>
          </a:p>
        </p:txBody>
      </p:sp>
      <p:sp>
        <p:nvSpPr>
          <p:cNvPr id="52" name="Text Box 34"/>
          <p:cNvSpPr txBox="1">
            <a:spLocks noChangeArrowheads="1"/>
          </p:cNvSpPr>
          <p:nvPr/>
        </p:nvSpPr>
        <p:spPr bwMode="auto">
          <a:xfrm>
            <a:off x="3132138" y="5516563"/>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a:solidFill>
                  <a:schemeClr val="bg1"/>
                </a:solidFill>
              </a:rPr>
              <a:t>Front door</a:t>
            </a:r>
          </a:p>
        </p:txBody>
      </p:sp>
      <p:sp>
        <p:nvSpPr>
          <p:cNvPr id="53" name="Text Box 35"/>
          <p:cNvSpPr txBox="1">
            <a:spLocks noChangeArrowheads="1"/>
          </p:cNvSpPr>
          <p:nvPr/>
        </p:nvSpPr>
        <p:spPr bwMode="auto">
          <a:xfrm>
            <a:off x="611188" y="3933825"/>
            <a:ext cx="1223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400" dirty="0">
                <a:solidFill>
                  <a:schemeClr val="bg1"/>
                </a:solidFill>
              </a:rPr>
              <a:t>Back door</a:t>
            </a:r>
          </a:p>
        </p:txBody>
      </p:sp>
      <p:sp>
        <p:nvSpPr>
          <p:cNvPr id="54" name="Text Box 56"/>
          <p:cNvSpPr txBox="1">
            <a:spLocks noChangeArrowheads="1"/>
          </p:cNvSpPr>
          <p:nvPr/>
        </p:nvSpPr>
        <p:spPr bwMode="auto">
          <a:xfrm rot="-5400000">
            <a:off x="224631" y="4320382"/>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00">
                <a:solidFill>
                  <a:schemeClr val="bg1"/>
                </a:solidFill>
              </a:rPr>
              <a:t>Garage</a:t>
            </a:r>
          </a:p>
        </p:txBody>
      </p:sp>
      <p:sp>
        <p:nvSpPr>
          <p:cNvPr id="55" name="Text Box 57"/>
          <p:cNvSpPr txBox="1">
            <a:spLocks noChangeArrowheads="1"/>
          </p:cNvSpPr>
          <p:nvPr/>
        </p:nvSpPr>
        <p:spPr bwMode="auto">
          <a:xfrm>
            <a:off x="3492500" y="5949950"/>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00">
                <a:solidFill>
                  <a:schemeClr val="bg1"/>
                </a:solidFill>
              </a:rPr>
              <a:t>Patio</a:t>
            </a:r>
          </a:p>
        </p:txBody>
      </p:sp>
      <p:sp>
        <p:nvSpPr>
          <p:cNvPr id="56" name="AutoShape 46"/>
          <p:cNvSpPr>
            <a:spLocks noChangeArrowheads="1"/>
          </p:cNvSpPr>
          <p:nvPr/>
        </p:nvSpPr>
        <p:spPr bwMode="auto">
          <a:xfrm rot="5400000" flipV="1">
            <a:off x="1943894" y="2312194"/>
            <a:ext cx="503238" cy="431800"/>
          </a:xfrm>
          <a:custGeom>
            <a:avLst/>
            <a:gdLst>
              <a:gd name="T0" fmla="*/ 2147483647 w 21600"/>
              <a:gd name="T1" fmla="*/ 0 h 21600"/>
              <a:gd name="T2" fmla="*/ 2147483647 w 21600"/>
              <a:gd name="T3" fmla="*/ 1149865368 h 21600"/>
              <a:gd name="T4" fmla="*/ 0 w 21600"/>
              <a:gd name="T5" fmla="*/ 2147483647 h 21600"/>
              <a:gd name="T6" fmla="*/ 2147483647 w 21600"/>
              <a:gd name="T7" fmla="*/ 2147483647 h 21600"/>
              <a:gd name="T8" fmla="*/ 2147483647 w 21600"/>
              <a:gd name="T9" fmla="*/ 2147483647 h 21600"/>
              <a:gd name="T10" fmla="*/ 2147483647 w 21600"/>
              <a:gd name="T11" fmla="*/ 114986536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57" name="AutoShape 47"/>
          <p:cNvSpPr>
            <a:spLocks noChangeArrowheads="1"/>
          </p:cNvSpPr>
          <p:nvPr/>
        </p:nvSpPr>
        <p:spPr bwMode="auto">
          <a:xfrm rot="5400000">
            <a:off x="1798637" y="2601913"/>
            <a:ext cx="504825" cy="431800"/>
          </a:xfrm>
          <a:custGeom>
            <a:avLst/>
            <a:gdLst>
              <a:gd name="T0" fmla="*/ 2147483647 w 21600"/>
              <a:gd name="T1" fmla="*/ 0 h 21600"/>
              <a:gd name="T2" fmla="*/ 911505920 w 21600"/>
              <a:gd name="T3" fmla="*/ 2147483647 h 21600"/>
              <a:gd name="T4" fmla="*/ 2147483647 w 21600"/>
              <a:gd name="T5" fmla="*/ 1327139119 h 21600"/>
              <a:gd name="T6" fmla="*/ 2147483647 w 21600"/>
              <a:gd name="T7" fmla="*/ 2147483647 h 21600"/>
              <a:gd name="T8" fmla="*/ 2147483647 w 21600"/>
              <a:gd name="T9" fmla="*/ 1327139119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a:p>
        </p:txBody>
      </p:sp>
      <p:sp>
        <p:nvSpPr>
          <p:cNvPr id="59" name="AutoShape 40"/>
          <p:cNvSpPr>
            <a:spLocks noChangeArrowheads="1"/>
          </p:cNvSpPr>
          <p:nvPr/>
        </p:nvSpPr>
        <p:spPr bwMode="auto">
          <a:xfrm rot="5400000">
            <a:off x="413671" y="5379816"/>
            <a:ext cx="936625" cy="431800"/>
          </a:xfrm>
          <a:prstGeom prst="rightArrow">
            <a:avLst>
              <a:gd name="adj1" fmla="val 50000"/>
              <a:gd name="adj2" fmla="val 54228"/>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60" name="TextBox 59"/>
          <p:cNvSpPr txBox="1"/>
          <p:nvPr/>
        </p:nvSpPr>
        <p:spPr>
          <a:xfrm>
            <a:off x="360648" y="260648"/>
            <a:ext cx="4536504" cy="461665"/>
          </a:xfrm>
          <a:prstGeom prst="rect">
            <a:avLst/>
          </a:prstGeom>
          <a:noFill/>
        </p:spPr>
        <p:txBody>
          <a:bodyPr wrap="square" rtlCol="0">
            <a:spAutoFit/>
          </a:bodyPr>
          <a:lstStyle/>
          <a:p>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LOCI (PLACES)</a:t>
            </a:r>
          </a:p>
        </p:txBody>
      </p:sp>
      <p:sp>
        <p:nvSpPr>
          <p:cNvPr id="61" name="Rectangle 60"/>
          <p:cNvSpPr/>
          <p:nvPr/>
        </p:nvSpPr>
        <p:spPr>
          <a:xfrm>
            <a:off x="333214" y="830347"/>
            <a:ext cx="8477572" cy="707886"/>
          </a:xfrm>
          <a:prstGeom prst="rect">
            <a:avLst/>
          </a:prstGeom>
        </p:spPr>
        <p:txBody>
          <a:bodyPr wrap="square">
            <a:spAutoFit/>
          </a:bodyPr>
          <a:lstStyle/>
          <a:p>
            <a:r>
              <a:rPr lang="en-NZ" sz="2000" dirty="0">
                <a:solidFill>
                  <a:schemeClr val="bg1"/>
                </a:solidFill>
                <a:latin typeface="Verdana" panose="020B0604030504040204" pitchFamily="34" charset="0"/>
                <a:ea typeface="Verdana" panose="020B0604030504040204" pitchFamily="34" charset="0"/>
                <a:cs typeface="Verdana" panose="020B0604030504040204" pitchFamily="34" charset="0"/>
              </a:rPr>
              <a:t>Instead of a story, you visualise each ‘hook’ in a particular place as you follow a familiar route in a fixed order. For instance:</a:t>
            </a:r>
            <a:endParaRPr lang="en-NZ" sz="2000" dirty="0"/>
          </a:p>
        </p:txBody>
      </p:sp>
    </p:spTree>
    <p:extLst>
      <p:ext uri="{BB962C8B-B14F-4D97-AF65-F5344CB8AC3E}">
        <p14:creationId xmlns:p14="http://schemas.microsoft.com/office/powerpoint/2010/main" val="910071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right)">
                                      <p:cBhvr>
                                        <p:cTn id="3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31" grpId="0" animBg="1"/>
      <p:bldP spid="56" grpId="0" animBg="1"/>
      <p:bldP spid="57" grpId="0" animBg="1"/>
      <p:bldP spid="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79511" y="476672"/>
            <a:ext cx="8545219" cy="792088"/>
          </a:xfrm>
          <a:noFill/>
        </p:spPr>
        <p:txBody>
          <a:bodyPr/>
          <a:lstStyle/>
          <a:p>
            <a:pPr marL="0" indent="0" algn="just">
              <a:buNone/>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Let’s imagine you have to memorise the 12 cranial </a:t>
            </a:r>
          </a:p>
          <a:p>
            <a:pPr marL="0" indent="0" algn="just">
              <a:buNone/>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nerves.</a:t>
            </a:r>
          </a:p>
        </p:txBody>
      </p:sp>
      <p:sp>
        <p:nvSpPr>
          <p:cNvPr id="5" name="Text Box 13"/>
          <p:cNvSpPr txBox="1">
            <a:spLocks noChangeArrowheads="1"/>
          </p:cNvSpPr>
          <p:nvPr/>
        </p:nvSpPr>
        <p:spPr bwMode="auto">
          <a:xfrm>
            <a:off x="345121" y="1340768"/>
            <a:ext cx="85883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olfactory		optic		oculomotor  	   trochlear    </a:t>
            </a:r>
          </a:p>
          <a:p>
            <a:endPar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trigeminal  		</a:t>
            </a:r>
            <a:r>
              <a:rPr lang="en-NZ" alt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abducens</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facial		   auditory</a:t>
            </a:r>
          </a:p>
          <a:p>
            <a:endPar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glossopharyngeal	</a:t>
            </a:r>
            <a:r>
              <a:rPr lang="en-NZ" alt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vagus</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spinal accessory   hypoglossal									</a:t>
            </a:r>
          </a:p>
        </p:txBody>
      </p:sp>
      <p:sp>
        <p:nvSpPr>
          <p:cNvPr id="21" name="Text Box 13"/>
          <p:cNvSpPr txBox="1">
            <a:spLocks noChangeArrowheads="1"/>
          </p:cNvSpPr>
          <p:nvPr/>
        </p:nvSpPr>
        <p:spPr bwMode="auto">
          <a:xfrm>
            <a:off x="425288" y="4293096"/>
            <a:ext cx="82809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olfactory	= oil factory	  facial			= face</a:t>
            </a:r>
          </a:p>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optic		= optician	  auditory		= audio tape</a:t>
            </a:r>
          </a:p>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oculomotor	= motor car	  glossopharyngeal	= </a:t>
            </a:r>
            <a:r>
              <a:rPr lang="en-NZ" alt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lipgloss</a:t>
            </a:r>
            <a:endPar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trochlear	= truck	  	  </a:t>
            </a:r>
            <a:r>
              <a:rPr lang="en-NZ" alt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vagus</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 veggies  </a:t>
            </a:r>
          </a:p>
          <a:p>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trigeminal	= three gems	  spinal accessory	= spine</a:t>
            </a:r>
          </a:p>
          <a:p>
            <a:r>
              <a:rPr lang="en-NZ" alt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abducens</a:t>
            </a: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 duck		  hypoglossal		= hypodermic </a:t>
            </a:r>
            <a:b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NZ"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needle</a:t>
            </a:r>
          </a:p>
        </p:txBody>
      </p:sp>
      <p:sp>
        <p:nvSpPr>
          <p:cNvPr id="22" name="Content Placeholder 2"/>
          <p:cNvSpPr txBox="1">
            <a:spLocks/>
          </p:cNvSpPr>
          <p:nvPr/>
        </p:nvSpPr>
        <p:spPr bwMode="auto">
          <a:xfrm>
            <a:off x="344586" y="2910428"/>
            <a:ext cx="8064896" cy="504056"/>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Font typeface="Arial" charset="0"/>
              <a:buNone/>
            </a:pPr>
            <a:r>
              <a:rPr lang="en-NZ" sz="18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 first step is to create visual ‘hooks’. Write in the text box if any spring to mind.</a:t>
            </a:r>
          </a:p>
        </p:txBody>
      </p:sp>
      <p:sp>
        <p:nvSpPr>
          <p:cNvPr id="23" name="Content Placeholder 2"/>
          <p:cNvSpPr txBox="1">
            <a:spLocks/>
          </p:cNvSpPr>
          <p:nvPr/>
        </p:nvSpPr>
        <p:spPr bwMode="auto">
          <a:xfrm>
            <a:off x="299390" y="3717032"/>
            <a:ext cx="8545219" cy="504056"/>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Font typeface="Arial" charset="0"/>
              <a:buNone/>
            </a:pPr>
            <a:r>
              <a:rPr lang="en-NZ" sz="18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Here are some we prepared earlier!</a:t>
            </a:r>
          </a:p>
        </p:txBody>
      </p:sp>
    </p:spTree>
    <p:extLst>
      <p:ext uri="{BB962C8B-B14F-4D97-AF65-F5344CB8AC3E}">
        <p14:creationId xmlns:p14="http://schemas.microsoft.com/office/powerpoint/2010/main" val="1278808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lue 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41044"/>
            <a:ext cx="8229600" cy="4929411"/>
          </a:xfrm>
        </p:spPr>
        <p:txBody>
          <a:bodyPr/>
          <a:lstStyle/>
          <a:p>
            <a:pPr marL="0" indent="0">
              <a:spcBef>
                <a:spcPts val="0"/>
              </a:spcBef>
              <a:buNone/>
            </a:pPr>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By the end of this session you will be able to: </a:t>
            </a:r>
          </a:p>
          <a:p>
            <a:pPr marL="0" indent="0">
              <a:spcBef>
                <a:spcPts val="0"/>
              </a:spcBef>
              <a:buNone/>
            </a:pPr>
            <a:endPar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Use associations to reinforce learning and recall</a:t>
            </a:r>
          </a:p>
          <a:p>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Use memory systems to memorize sets of facts</a:t>
            </a:r>
          </a:p>
          <a:p>
            <a:pPr marL="0" indent="0">
              <a:buNone/>
            </a:pPr>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Slas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5811252" cy="12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8857" y="476672"/>
            <a:ext cx="5113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dirty="0">
                <a:solidFill>
                  <a:srgbClr val="FFFFFF"/>
                </a:solidFill>
                <a:latin typeface="Verdana" panose="020B0604030504040204" pitchFamily="34" charset="0"/>
                <a:ea typeface="Verdana" panose="020B0604030504040204" pitchFamily="34" charset="0"/>
                <a:cs typeface="Verdana" panose="020B0604030504040204" pitchFamily="34" charset="0"/>
              </a:rPr>
              <a:t>LEARNING OUTCOMES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P" descr="Click To Download">
            <a:hlinkClick r:id="rId4" tooltip="&quot;Click To Download&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60213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LP" descr="Click To Download">
            <a:hlinkClick r:id="rId6" tooltip="&quot;Click To Download&quo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957388" y="2925763"/>
            <a:ext cx="631825" cy="6318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0" descr="Click To Downlo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038" y="5373688"/>
            <a:ext cx="785812" cy="7858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3" descr="Click To Downlo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a:xfrm>
            <a:off x="4643438" y="4652963"/>
            <a:ext cx="12192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7" descr="Click To Downloa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2771775" y="3644900"/>
            <a:ext cx="12192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50"/>
          <p:cNvGrpSpPr>
            <a:grpSpLocks/>
          </p:cNvGrpSpPr>
          <p:nvPr/>
        </p:nvGrpSpPr>
        <p:grpSpPr bwMode="auto">
          <a:xfrm>
            <a:off x="395288" y="3716338"/>
            <a:ext cx="863600" cy="1800225"/>
            <a:chOff x="249" y="2341"/>
            <a:chExt cx="544" cy="1134"/>
          </a:xfrm>
        </p:grpSpPr>
        <p:sp>
          <p:nvSpPr>
            <p:cNvPr id="13" name="Line 51"/>
            <p:cNvSpPr>
              <a:spLocks noChangeShapeType="1"/>
            </p:cNvSpPr>
            <p:nvPr/>
          </p:nvSpPr>
          <p:spPr bwMode="auto">
            <a:xfrm flipH="1">
              <a:off x="249" y="2341"/>
              <a:ext cx="54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14" name="Line 52"/>
            <p:cNvSpPr>
              <a:spLocks noChangeShapeType="1"/>
            </p:cNvSpPr>
            <p:nvPr/>
          </p:nvSpPr>
          <p:spPr bwMode="auto">
            <a:xfrm>
              <a:off x="249" y="2341"/>
              <a:ext cx="0" cy="113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pic>
        <p:nvPicPr>
          <p:cNvPr id="15" name="LP" descr="Click To Download">
            <a:hlinkClick r:id="rId11" tooltip="&quot;Click To Download&quo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1775" y="19891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LP" descr="Click To Download">
            <a:hlinkClick r:id="rId13" tooltip="&quot;Click To Download&quo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19250" y="1844675"/>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LP" descr="Click To Download">
            <a:hlinkClick r:id="rId15" tooltip="&quot;Click To Download&quo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19250" y="249237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LP" descr="Click To Download">
            <a:hlinkClick r:id="rId17" tooltip="&quot;Click To Download&quo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76375" y="3068638"/>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LP" descr="Click To Download">
            <a:hlinkClick r:id="rId19" tooltip="&quot;Click To Download&quo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03350" y="4221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5"/>
          <p:cNvSpPr>
            <a:spLocks noChangeShapeType="1"/>
          </p:cNvSpPr>
          <p:nvPr/>
        </p:nvSpPr>
        <p:spPr bwMode="auto">
          <a:xfrm>
            <a:off x="2484438" y="3644900"/>
            <a:ext cx="38163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1" name="Line 6"/>
          <p:cNvSpPr>
            <a:spLocks noChangeShapeType="1"/>
          </p:cNvSpPr>
          <p:nvPr/>
        </p:nvSpPr>
        <p:spPr bwMode="auto">
          <a:xfrm>
            <a:off x="6300788" y="3644900"/>
            <a:ext cx="0" cy="295275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2" name="Line 7"/>
          <p:cNvSpPr>
            <a:spLocks noChangeShapeType="1"/>
          </p:cNvSpPr>
          <p:nvPr/>
        </p:nvSpPr>
        <p:spPr bwMode="auto">
          <a:xfrm flipH="1">
            <a:off x="4140200" y="6597650"/>
            <a:ext cx="2160588"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3" name="Line 8"/>
          <p:cNvSpPr>
            <a:spLocks noChangeShapeType="1"/>
          </p:cNvSpPr>
          <p:nvPr/>
        </p:nvSpPr>
        <p:spPr bwMode="auto">
          <a:xfrm flipV="1">
            <a:off x="4140200" y="5876925"/>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4" name="Line 9"/>
          <p:cNvSpPr>
            <a:spLocks noChangeShapeType="1"/>
          </p:cNvSpPr>
          <p:nvPr/>
        </p:nvSpPr>
        <p:spPr bwMode="auto">
          <a:xfrm flipV="1">
            <a:off x="4140200" y="4868863"/>
            <a:ext cx="0" cy="720725"/>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5" name="Line 11"/>
          <p:cNvSpPr>
            <a:spLocks noChangeShapeType="1"/>
          </p:cNvSpPr>
          <p:nvPr/>
        </p:nvSpPr>
        <p:spPr bwMode="auto">
          <a:xfrm flipV="1">
            <a:off x="3563938" y="1773238"/>
            <a:ext cx="0" cy="1871662"/>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6" name="Line 12"/>
          <p:cNvSpPr>
            <a:spLocks noChangeShapeType="1"/>
          </p:cNvSpPr>
          <p:nvPr/>
        </p:nvSpPr>
        <p:spPr bwMode="auto">
          <a:xfrm flipH="1">
            <a:off x="1258888" y="1773238"/>
            <a:ext cx="230505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7" name="Line 13"/>
          <p:cNvSpPr>
            <a:spLocks noChangeShapeType="1"/>
          </p:cNvSpPr>
          <p:nvPr/>
        </p:nvSpPr>
        <p:spPr bwMode="auto">
          <a:xfrm>
            <a:off x="1258888" y="1773238"/>
            <a:ext cx="0" cy="22320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8" name="Line 16"/>
          <p:cNvSpPr>
            <a:spLocks noChangeShapeType="1"/>
          </p:cNvSpPr>
          <p:nvPr/>
        </p:nvSpPr>
        <p:spPr bwMode="auto">
          <a:xfrm>
            <a:off x="2484438" y="1773238"/>
            <a:ext cx="0" cy="5762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29" name="Line 17"/>
          <p:cNvSpPr>
            <a:spLocks noChangeShapeType="1"/>
          </p:cNvSpPr>
          <p:nvPr/>
        </p:nvSpPr>
        <p:spPr bwMode="auto">
          <a:xfrm>
            <a:off x="1258888" y="2420938"/>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0" name="Line 18"/>
          <p:cNvSpPr>
            <a:spLocks noChangeShapeType="1"/>
          </p:cNvSpPr>
          <p:nvPr/>
        </p:nvSpPr>
        <p:spPr bwMode="auto">
          <a:xfrm>
            <a:off x="1258888" y="2781300"/>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1" name="Line 19"/>
          <p:cNvSpPr>
            <a:spLocks noChangeShapeType="1"/>
          </p:cNvSpPr>
          <p:nvPr/>
        </p:nvSpPr>
        <p:spPr bwMode="auto">
          <a:xfrm>
            <a:off x="1258888" y="3716338"/>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2" name="Line 20"/>
          <p:cNvSpPr>
            <a:spLocks noChangeShapeType="1"/>
          </p:cNvSpPr>
          <p:nvPr/>
        </p:nvSpPr>
        <p:spPr bwMode="auto">
          <a:xfrm>
            <a:off x="2051050" y="3055938"/>
            <a:ext cx="0" cy="6477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3" name="Line 21"/>
          <p:cNvSpPr>
            <a:spLocks noChangeShapeType="1"/>
          </p:cNvSpPr>
          <p:nvPr/>
        </p:nvSpPr>
        <p:spPr bwMode="auto">
          <a:xfrm>
            <a:off x="1258888" y="4292600"/>
            <a:ext cx="0" cy="12239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4" name="Line 22"/>
          <p:cNvSpPr>
            <a:spLocks noChangeShapeType="1"/>
          </p:cNvSpPr>
          <p:nvPr/>
        </p:nvSpPr>
        <p:spPr bwMode="auto">
          <a:xfrm>
            <a:off x="1258888" y="5516563"/>
            <a:ext cx="79216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5" name="Line 23"/>
          <p:cNvSpPr>
            <a:spLocks noChangeShapeType="1"/>
          </p:cNvSpPr>
          <p:nvPr/>
        </p:nvSpPr>
        <p:spPr bwMode="auto">
          <a:xfrm flipV="1">
            <a:off x="2051050" y="4508500"/>
            <a:ext cx="0" cy="100806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6" name="Line 24"/>
          <p:cNvSpPr>
            <a:spLocks noChangeShapeType="1"/>
          </p:cNvSpPr>
          <p:nvPr/>
        </p:nvSpPr>
        <p:spPr bwMode="auto">
          <a:xfrm>
            <a:off x="2051050" y="3716338"/>
            <a:ext cx="0" cy="50482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37" name="Line 25"/>
          <p:cNvSpPr>
            <a:spLocks noChangeShapeType="1"/>
          </p:cNvSpPr>
          <p:nvPr/>
        </p:nvSpPr>
        <p:spPr bwMode="auto">
          <a:xfrm>
            <a:off x="2051050" y="4868863"/>
            <a:ext cx="158432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nvGrpSpPr>
          <p:cNvPr id="38" name="Group 55"/>
          <p:cNvGrpSpPr>
            <a:grpSpLocks/>
          </p:cNvGrpSpPr>
          <p:nvPr/>
        </p:nvGrpSpPr>
        <p:grpSpPr bwMode="auto">
          <a:xfrm>
            <a:off x="3492500" y="5300663"/>
            <a:ext cx="647700" cy="936625"/>
            <a:chOff x="2200" y="3339"/>
            <a:chExt cx="408" cy="590"/>
          </a:xfrm>
        </p:grpSpPr>
        <p:sp>
          <p:nvSpPr>
            <p:cNvPr id="39" name="Line 56"/>
            <p:cNvSpPr>
              <a:spLocks noChangeShapeType="1"/>
            </p:cNvSpPr>
            <p:nvPr/>
          </p:nvSpPr>
          <p:spPr bwMode="auto">
            <a:xfrm flipH="1">
              <a:off x="2200" y="3339"/>
              <a:ext cx="40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0" name="Line 57"/>
            <p:cNvSpPr>
              <a:spLocks noChangeShapeType="1"/>
            </p:cNvSpPr>
            <p:nvPr/>
          </p:nvSpPr>
          <p:spPr bwMode="auto">
            <a:xfrm>
              <a:off x="2200" y="3339"/>
              <a:ext cx="0" cy="59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1" name="Line 58"/>
            <p:cNvSpPr>
              <a:spLocks noChangeShapeType="1"/>
            </p:cNvSpPr>
            <p:nvPr/>
          </p:nvSpPr>
          <p:spPr bwMode="auto">
            <a:xfrm>
              <a:off x="2200" y="3929"/>
              <a:ext cx="40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grpSp>
      <p:pic>
        <p:nvPicPr>
          <p:cNvPr id="42" name="LP" descr="Click To Download">
            <a:hlinkClick r:id="rId21" tooltip="&quot;Click To Download&quo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628900" y="2709863"/>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LP" descr="Click To Download">
            <a:hlinkClick r:id="rId21" tooltip="&quot;Click To Download&quo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44800" y="3070225"/>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LP" descr="Click To Download">
            <a:hlinkClick r:id="rId21" tooltip="&quot;Click To Download&quo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87675" y="2708275"/>
            <a:ext cx="5032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LP" descr="Click To Download">
            <a:hlinkClick r:id="rId23" tooltip="&quot;Click To Download&quo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9750" y="4292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83"/>
          <p:cNvSpPr>
            <a:spLocks noChangeArrowheads="1"/>
          </p:cNvSpPr>
          <p:nvPr/>
        </p:nvSpPr>
        <p:spPr bwMode="auto">
          <a:xfrm>
            <a:off x="577850" y="5516563"/>
            <a:ext cx="144463" cy="1008062"/>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47" name="Rectangle 84"/>
          <p:cNvSpPr>
            <a:spLocks noChangeArrowheads="1"/>
          </p:cNvSpPr>
          <p:nvPr/>
        </p:nvSpPr>
        <p:spPr bwMode="auto">
          <a:xfrm>
            <a:off x="898525" y="5526088"/>
            <a:ext cx="144463" cy="1008062"/>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a:p>
        </p:txBody>
      </p:sp>
      <p:sp>
        <p:nvSpPr>
          <p:cNvPr id="48" name="Line 10"/>
          <p:cNvSpPr>
            <a:spLocks noChangeShapeType="1"/>
          </p:cNvSpPr>
          <p:nvPr/>
        </p:nvSpPr>
        <p:spPr bwMode="auto">
          <a:xfrm flipH="1">
            <a:off x="3563938" y="4868863"/>
            <a:ext cx="57626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49" name="Line 14"/>
          <p:cNvSpPr>
            <a:spLocks noChangeShapeType="1"/>
          </p:cNvSpPr>
          <p:nvPr/>
        </p:nvSpPr>
        <p:spPr bwMode="auto">
          <a:xfrm>
            <a:off x="2484438" y="2636838"/>
            <a:ext cx="10795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0" name="Line 15"/>
          <p:cNvSpPr>
            <a:spLocks noChangeShapeType="1"/>
          </p:cNvSpPr>
          <p:nvPr/>
        </p:nvSpPr>
        <p:spPr bwMode="auto">
          <a:xfrm flipV="1">
            <a:off x="2484438" y="2852738"/>
            <a:ext cx="0" cy="79216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a:p>
        </p:txBody>
      </p:sp>
      <p:sp>
        <p:nvSpPr>
          <p:cNvPr id="51" name="Content Placeholder 2"/>
          <p:cNvSpPr txBox="1">
            <a:spLocks/>
          </p:cNvSpPr>
          <p:nvPr/>
        </p:nvSpPr>
        <p:spPr bwMode="auto">
          <a:xfrm>
            <a:off x="323528" y="494886"/>
            <a:ext cx="8064896" cy="845881"/>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Font typeface="Arial" charset="0"/>
              <a:buNone/>
            </a:pPr>
            <a:r>
              <a:rPr lang="en-NZ" sz="18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Then you visualise one in each room as you go </a:t>
            </a:r>
          </a:p>
          <a:p>
            <a:pPr marL="0" indent="0" algn="just">
              <a:buFont typeface="Arial" charset="0"/>
              <a:buNone/>
            </a:pPr>
            <a:r>
              <a:rPr lang="en-NZ" sz="1800" b="1" kern="0" dirty="0">
                <a:solidFill>
                  <a:srgbClr val="E4A024"/>
                </a:solidFill>
                <a:latin typeface="Verdana" panose="020B0604030504040204" pitchFamily="34" charset="0"/>
                <a:ea typeface="Verdana" panose="020B0604030504040204" pitchFamily="34" charset="0"/>
                <a:cs typeface="Verdana" panose="020B0604030504040204" pitchFamily="34" charset="0"/>
              </a:rPr>
              <a:t>round the house.</a:t>
            </a:r>
          </a:p>
        </p:txBody>
      </p:sp>
    </p:spTree>
    <p:extLst>
      <p:ext uri="{BB962C8B-B14F-4D97-AF65-F5344CB8AC3E}">
        <p14:creationId xmlns:p14="http://schemas.microsoft.com/office/powerpoint/2010/main" val="336523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500"/>
                                        <p:tgtEl>
                                          <p:spTgt spid="3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down)">
                                      <p:cBhvr>
                                        <p:cTn id="62" dur="500"/>
                                        <p:tgtEl>
                                          <p:spTgt spid="4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6"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lash.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3375"/>
            <a:ext cx="35845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250825" y="404813"/>
            <a:ext cx="3457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INTERACTIVE TASK 4</a:t>
            </a:r>
          </a:p>
        </p:txBody>
      </p:sp>
      <p:sp>
        <p:nvSpPr>
          <p:cNvPr id="7" name="TextBox 6"/>
          <p:cNvSpPr txBox="1"/>
          <p:nvPr/>
        </p:nvSpPr>
        <p:spPr>
          <a:xfrm>
            <a:off x="517528" y="1628799"/>
            <a:ext cx="8108944" cy="2462213"/>
          </a:xfrm>
          <a:prstGeom prst="rect">
            <a:avLst/>
          </a:prstGeom>
          <a:noFill/>
        </p:spPr>
        <p:txBody>
          <a:bodyPr wrap="square" rtlCol="0">
            <a:spAutoFit/>
          </a:bodyPr>
          <a:lstStyle/>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The second most common element found in rocks</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The third Piagetian stage of cognitive development</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The first cranial nerve</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611560" y="3789040"/>
            <a:ext cx="8108944" cy="2462213"/>
          </a:xfrm>
          <a:prstGeom prst="rect">
            <a:avLst/>
          </a:prstGeom>
          <a:noFill/>
        </p:spPr>
        <p:txBody>
          <a:bodyPr wrap="square" rtlCol="0">
            <a:spAutoFit/>
          </a:bodyPr>
          <a:lstStyle/>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Feedback:</a:t>
            </a: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Silicon</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Concrete operational</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Olfactory</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1278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lue 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41045"/>
            <a:ext cx="8229600" cy="2364019"/>
          </a:xfrm>
        </p:spPr>
        <p:txBody>
          <a:bodyPr/>
          <a:lstStyle/>
          <a:p>
            <a:pPr marL="0" indent="0">
              <a:spcBef>
                <a:spcPts val="0"/>
              </a:spcBef>
              <a:buNone/>
            </a:pPr>
            <a:r>
              <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rPr>
              <a:t>In this session you have learnt how to: </a:t>
            </a:r>
          </a:p>
          <a:p>
            <a:pPr marL="0" indent="0">
              <a:spcBef>
                <a:spcPts val="0"/>
              </a:spcBef>
              <a:buNone/>
            </a:pPr>
            <a:endPar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Use associations to reinforce learning and recall</a:t>
            </a:r>
          </a:p>
          <a:p>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Use memory systems to memorize sets of facts</a:t>
            </a:r>
          </a:p>
          <a:p>
            <a:pPr marL="0" indent="0">
              <a:buNone/>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pic>
        <p:nvPicPr>
          <p:cNvPr id="6" name="Picture 5" descr="Slas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5811252" cy="12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8857" y="476672"/>
            <a:ext cx="5113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dirty="0">
                <a:solidFill>
                  <a:srgbClr val="FFFFFF"/>
                </a:solidFill>
                <a:latin typeface="Verdana" panose="020B0604030504040204" pitchFamily="34" charset="0"/>
                <a:ea typeface="Verdana" panose="020B0604030504040204" pitchFamily="34" charset="0"/>
                <a:cs typeface="Verdana" panose="020B0604030504040204" pitchFamily="34" charset="0"/>
              </a:rPr>
              <a:t>SUMMARY</a:t>
            </a:r>
          </a:p>
        </p:txBody>
      </p:sp>
    </p:spTree>
    <p:extLst>
      <p:ext uri="{BB962C8B-B14F-4D97-AF65-F5344CB8AC3E}">
        <p14:creationId xmlns:p14="http://schemas.microsoft.com/office/powerpoint/2010/main" val="24021900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2000"/>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quarter" idx="4"/>
          </p:nvPr>
        </p:nvSpPr>
        <p:spPr>
          <a:prstGeom prst="rect">
            <a:avLst/>
          </a:prstGeom>
        </p:spPr>
        <p:txBody>
          <a:bodyPr>
            <a:noAutofit/>
          </a:bodyPr>
          <a:lstStyle/>
          <a:p>
            <a:r>
              <a:rPr lang="en-US" sz="1200" dirty="0">
                <a:hlinkClick r:id="rId5"/>
              </a:rPr>
              <a:t>Individual Support</a:t>
            </a:r>
            <a:r>
              <a:rPr lang="en-US" sz="1200" dirty="0"/>
              <a:t>: Want to discuss your assignment before you hand it in? Want to discuss study skills (e.g. how to manage time)? Book an appointment at </a:t>
            </a:r>
            <a:r>
              <a:rPr lang="en-NZ" sz="1200" dirty="0">
                <a:hlinkClick r:id="rId6"/>
              </a:rPr>
              <a:t>massey.ac.nz/ctlcontacts</a:t>
            </a:r>
            <a:r>
              <a:rPr lang="en-NZ" sz="1200" dirty="0"/>
              <a:t> </a:t>
            </a:r>
            <a:r>
              <a:rPr lang="en-US" sz="1200" dirty="0"/>
              <a:t>or </a:t>
            </a:r>
            <a:r>
              <a:rPr lang="en-NZ" sz="1200" dirty="0"/>
              <a:t>drop in. </a:t>
            </a:r>
          </a:p>
          <a:p>
            <a:r>
              <a:rPr lang="en-US" sz="1200" dirty="0">
                <a:hlinkClick r:id="rId7"/>
              </a:rPr>
              <a:t>Pre-Reading Service</a:t>
            </a:r>
            <a:r>
              <a:rPr lang="en-US" sz="1200"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dirty="0">
                <a:hlinkClick r:id="rId8"/>
              </a:rPr>
              <a:t>Workshops</a:t>
            </a:r>
            <a:r>
              <a:rPr lang="en-US" sz="1200" dirty="0"/>
              <a:t>: Seminars and workshops are run on campus and online, which can help you with writing and study skills, such as essay writing, referencing, and writing research proposals. See here for </a:t>
            </a:r>
            <a:r>
              <a:rPr lang="en-US" sz="1200" dirty="0" err="1"/>
              <a:t>programmes</a:t>
            </a:r>
            <a:r>
              <a:rPr lang="en-US" sz="1200" dirty="0"/>
              <a:t> and registration details. See </a:t>
            </a:r>
            <a:r>
              <a:rPr lang="en-NZ" sz="1200" dirty="0">
                <a:hlinkClick r:id="rId9"/>
              </a:rPr>
              <a:t>http://owll.massey.ac.nz/about-OWLL/workshops.php</a:t>
            </a:r>
            <a:endParaRPr lang="en-NZ" sz="1200" dirty="0"/>
          </a:p>
          <a:p>
            <a:r>
              <a:rPr lang="en-US" sz="1200" dirty="0">
                <a:hlinkClick r:id="rId10"/>
              </a:rPr>
              <a:t>Academic Q+A</a:t>
            </a:r>
            <a:r>
              <a:rPr lang="en-US" sz="1200" dirty="0"/>
              <a:t> </a:t>
            </a:r>
            <a:r>
              <a:rPr lang="en-US" sz="1200" dirty="0">
                <a:hlinkClick r:id="rId10"/>
              </a:rPr>
              <a:t>forum</a:t>
            </a:r>
            <a:r>
              <a:rPr lang="en-US" sz="1200" dirty="0">
                <a:solidFill>
                  <a:srgbClr val="043163"/>
                </a:solidFill>
              </a:rPr>
              <a:t>: </a:t>
            </a:r>
            <a:r>
              <a:rPr lang="en-US" sz="1200" dirty="0"/>
              <a:t>Ask our consultants a question about academic writing and/or study </a:t>
            </a:r>
            <a:r>
              <a:rPr lang="en-NZ" sz="1200" dirty="0"/>
              <a:t>skills. </a:t>
            </a:r>
            <a:r>
              <a:rPr lang="en-US" sz="1200" dirty="0"/>
              <a:t>The Q &amp; A forum is a place for students to receive help with quick, study-related questions. You can access the forum through the Academic Writing and Learning Support site on your Stream homepage.</a:t>
            </a:r>
            <a:endParaRPr lang="en-NZ" sz="1200" dirty="0"/>
          </a:p>
          <a:p>
            <a:r>
              <a:rPr lang="en-US" sz="1200" dirty="0">
                <a:hlinkClick r:id="rId11"/>
              </a:rPr>
              <a:t>OWLL</a:t>
            </a:r>
            <a:r>
              <a:rPr lang="en-US" sz="1200" dirty="0"/>
              <a:t>: Information about academic writing and study skills, including assignment planning, </a:t>
            </a:r>
            <a:r>
              <a:rPr lang="en-NZ" sz="1200" dirty="0"/>
              <a:t>essays, reports, and referencing. Go to </a:t>
            </a:r>
            <a:r>
              <a:rPr lang="en-NZ" sz="1200" dirty="0">
                <a:hlinkClick r:id="rId11"/>
              </a:rPr>
              <a:t>http://owll.massey.ac.nz/index.php</a:t>
            </a:r>
            <a:endParaRPr lang="en-NZ" sz="1200" dirty="0"/>
          </a:p>
          <a:p>
            <a:r>
              <a:rPr lang="en-US" sz="1200" dirty="0">
                <a:hlinkClick r:id="rId12"/>
              </a:rPr>
              <a:t>Disability Services</a:t>
            </a:r>
            <a:r>
              <a:rPr lang="en-US" sz="1200" dirty="0"/>
              <a:t>: A range of services and support for students who have health and disability issues that are impacting their study.</a:t>
            </a:r>
          </a:p>
          <a:p>
            <a:r>
              <a:rPr lang="en-US" sz="1200" dirty="0">
                <a:hlinkClick r:id="rId13"/>
              </a:rPr>
              <a:t>Pasifika@Massey</a:t>
            </a:r>
            <a:r>
              <a:rPr lang="en-US" sz="1200" dirty="0"/>
              <a:t>: Whether studying as an internal or distance student, you can also access Learning support from the Pasifika Learning </a:t>
            </a:r>
            <a:r>
              <a:rPr lang="en-NZ" sz="1200" dirty="0"/>
              <a:t>Advisors.</a:t>
            </a:r>
          </a:p>
          <a:p>
            <a:r>
              <a:rPr lang="fi-FI" sz="1200" dirty="0">
                <a:hlinkClick r:id="rId14"/>
              </a:rPr>
              <a:t>Te Rau Tauawhi: </a:t>
            </a:r>
            <a:r>
              <a:rPr lang="fi-FI" sz="1200" dirty="0"/>
              <a:t>Ko tä Te Rau Tauawhi he äwhina i ngä tauira Mäori ki te tuku aromatawatai ki Te Reo Mäori, ki te tautoko hoki i </a:t>
            </a:r>
            <a:r>
              <a:rPr lang="en-US" sz="1200" dirty="0" err="1"/>
              <a:t>ngä</a:t>
            </a:r>
            <a:r>
              <a:rPr lang="en-US" sz="1200" dirty="0"/>
              <a:t> </a:t>
            </a:r>
            <a:r>
              <a:rPr lang="en-US" sz="1200" dirty="0" err="1"/>
              <a:t>ähuatanga</a:t>
            </a:r>
            <a:r>
              <a:rPr lang="en-US" sz="1200" dirty="0"/>
              <a:t> </a:t>
            </a:r>
            <a:r>
              <a:rPr lang="en-US" sz="1200" dirty="0" err="1"/>
              <a:t>whakarite</a:t>
            </a:r>
            <a:r>
              <a:rPr lang="en-US" sz="1200" dirty="0"/>
              <a:t> </a:t>
            </a:r>
            <a:r>
              <a:rPr lang="en-US" sz="1200" dirty="0" err="1"/>
              <a:t>tuhinga</a:t>
            </a:r>
            <a:r>
              <a:rPr lang="en-US" sz="1200" dirty="0"/>
              <a:t>. The </a:t>
            </a:r>
            <a:r>
              <a:rPr lang="fr-FR" sz="1200" dirty="0"/>
              <a:t>Te Rau Tauawhi </a:t>
            </a:r>
            <a:r>
              <a:rPr lang="fr-FR" sz="1200" dirty="0" err="1"/>
              <a:t>Mäori</a:t>
            </a:r>
            <a:r>
              <a:rPr lang="fr-FR" sz="1200" dirty="0"/>
              <a:t> Student Centre can </a:t>
            </a:r>
            <a:r>
              <a:rPr lang="en-US" sz="1200" dirty="0"/>
              <a:t>help you to submit your assignment in Te </a:t>
            </a:r>
            <a:r>
              <a:rPr lang="en-US" sz="1200" dirty="0" err="1"/>
              <a:t>Reo</a:t>
            </a:r>
            <a:r>
              <a:rPr lang="en-US" sz="1200" dirty="0"/>
              <a:t> </a:t>
            </a:r>
            <a:r>
              <a:rPr lang="en-US" sz="1200" dirty="0" err="1"/>
              <a:t>Mäori</a:t>
            </a:r>
            <a:r>
              <a:rPr lang="en-US" sz="1200" dirty="0"/>
              <a:t> and provide general assignment structure </a:t>
            </a:r>
            <a:r>
              <a:rPr lang="en-NZ" sz="1200" dirty="0"/>
              <a:t>support.</a:t>
            </a:r>
            <a:endParaRPr lang="en-NZ" sz="1200" dirty="0">
              <a:solidFill>
                <a:srgbClr val="FFC000"/>
              </a:solidFill>
            </a:endParaRPr>
          </a:p>
        </p:txBody>
      </p:sp>
      <p:sp>
        <p:nvSpPr>
          <p:cNvPr id="4" name="Title 1"/>
          <p:cNvSpPr>
            <a:spLocks noGrp="1"/>
          </p:cNvSpPr>
          <p:nvPr>
            <p:ph type="title"/>
          </p:nvPr>
        </p:nvSpPr>
        <p:spPr>
          <a:xfrm>
            <a:off x="251520" y="740440"/>
            <a:ext cx="2971800" cy="792163"/>
          </a:xfrm>
        </p:spPr>
        <p:txBody>
          <a:bodyPr>
            <a:noAutofit/>
          </a:bodyPr>
          <a:lstStyle/>
          <a:p>
            <a:br>
              <a:rPr lang="en-NZ" sz="1200" dirty="0"/>
            </a:br>
            <a:r>
              <a:rPr lang="en-NZ" sz="1600" b="1" dirty="0"/>
              <a:t>Need help? </a:t>
            </a:r>
            <a:br>
              <a:rPr lang="en-NZ" sz="1050" dirty="0"/>
            </a:br>
            <a:r>
              <a:rPr lang="en-NZ" sz="1050" dirty="0"/>
              <a:t>We have a range of free services to help you with your assignment writing and study skills</a:t>
            </a:r>
            <a:endParaRPr lang="en-NZ" sz="1200" dirty="0"/>
          </a:p>
        </p:txBody>
      </p:sp>
      <p:sp>
        <p:nvSpPr>
          <p:cNvPr id="6" name="Title 1">
            <a:extLst>
              <a:ext uri="{FF2B5EF4-FFF2-40B4-BE49-F238E27FC236}">
                <a16:creationId xmlns:a16="http://schemas.microsoft.com/office/drawing/2014/main" id="{5D95EAD1-D035-4EC2-A840-B890DE9C2612}"/>
              </a:ext>
            </a:extLst>
          </p:cNvPr>
          <p:cNvSpPr txBox="1">
            <a:spLocks/>
          </p:cNvSpPr>
          <p:nvPr/>
        </p:nvSpPr>
        <p:spPr>
          <a:xfrm>
            <a:off x="1589404" y="6076950"/>
            <a:ext cx="6172200" cy="628650"/>
          </a:xfrm>
          <a:prstGeom prst="rect">
            <a:avLst/>
          </a:prstGeom>
        </p:spPr>
        <p:txBody>
          <a:bodyPr vert="horz" lIns="68580" tIns="34290" rIns="68580" bIns="34290"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dirty="0">
                <a:solidFill>
                  <a:srgbClr val="FFC000"/>
                </a:solidFill>
                <a:hlinkClick r:id="rId15"/>
              </a:rPr>
              <a:t>ctl.massey.ac.nz</a:t>
            </a:r>
            <a:r>
              <a:rPr lang="en-NZ" sz="2700" dirty="0">
                <a:solidFill>
                  <a:srgbClr val="FFC000"/>
                </a:solidFill>
              </a:rPr>
              <a:t>  </a:t>
            </a:r>
          </a:p>
        </p:txBody>
      </p:sp>
      <p:pic>
        <p:nvPicPr>
          <p:cNvPr id="7" name="Picture 6">
            <a:hlinkClick r:id="rId16"/>
            <a:extLst>
              <a:ext uri="{FF2B5EF4-FFF2-40B4-BE49-F238E27FC236}">
                <a16:creationId xmlns:a16="http://schemas.microsoft.com/office/drawing/2014/main" id="{AFDE8D18-D288-45F6-BDC5-7FEB5E0DD40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66" y="6124834"/>
            <a:ext cx="1145366" cy="733166"/>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lash.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3375"/>
            <a:ext cx="35845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250825" y="404813"/>
            <a:ext cx="34575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INTERACTIVE TASK 1</a:t>
            </a:r>
          </a:p>
        </p:txBody>
      </p:sp>
      <p:sp>
        <p:nvSpPr>
          <p:cNvPr id="7" name="TextBox 6"/>
          <p:cNvSpPr txBox="1"/>
          <p:nvPr/>
        </p:nvSpPr>
        <p:spPr>
          <a:xfrm>
            <a:off x="517528" y="1196752"/>
            <a:ext cx="8108944" cy="5847755"/>
          </a:xfrm>
          <a:prstGeom prst="rect">
            <a:avLst/>
          </a:prstGeom>
          <a:noFill/>
        </p:spPr>
        <p:txBody>
          <a:bodyPr wrap="square" rtlCol="0">
            <a:spAutoFit/>
          </a:bodyPr>
          <a:lstStyle/>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How many of these can you remember?</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What you ate for lunch yesterday</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An unpleasant experience at primary school</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Where the washing powder is in your local supermarket</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Your student ID number</a:t>
            </a: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The planets from the Sun outwards</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Write:</a:t>
            </a: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The number of things you remember (e.g. 3)</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Think about:</a:t>
            </a:r>
          </a:p>
          <a:p>
            <a:endPar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How you managed to recall some things</a:t>
            </a:r>
          </a:p>
          <a:p>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Why you remembered some things and not others</a:t>
            </a:r>
          </a:p>
        </p:txBody>
      </p:sp>
    </p:spTree>
    <p:extLst>
      <p:ext uri="{BB962C8B-B14F-4D97-AF65-F5344CB8AC3E}">
        <p14:creationId xmlns:p14="http://schemas.microsoft.com/office/powerpoint/2010/main" val="22332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3568" y="605879"/>
            <a:ext cx="4536504" cy="461665"/>
          </a:xfrm>
          <a:prstGeom prst="rect">
            <a:avLst/>
          </a:prstGeom>
          <a:noFill/>
        </p:spPr>
        <p:txBody>
          <a:bodyPr wrap="square" rtlCol="0">
            <a:spAutoFit/>
          </a:bodyPr>
          <a:lstStyle/>
          <a:p>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FEEDBACK</a:t>
            </a:r>
          </a:p>
        </p:txBody>
      </p:sp>
      <p:sp>
        <p:nvSpPr>
          <p:cNvPr id="6" name="Content Placeholder 2"/>
          <p:cNvSpPr>
            <a:spLocks noGrp="1"/>
          </p:cNvSpPr>
          <p:nvPr>
            <p:ph idx="1"/>
          </p:nvPr>
        </p:nvSpPr>
        <p:spPr>
          <a:xfrm>
            <a:off x="323528" y="1412776"/>
            <a:ext cx="8064896" cy="5112568"/>
          </a:xfrm>
          <a:noFill/>
        </p:spPr>
        <p:txBody>
          <a:bodyPr/>
          <a:lstStyle/>
          <a:p>
            <a:pPr marL="0" indent="0" algn="just">
              <a:buNone/>
            </a:pPr>
            <a:r>
              <a:rPr lang="en-NZ" sz="1800" b="1" dirty="0">
                <a:solidFill>
                  <a:schemeClr val="bg1"/>
                </a:solidFill>
                <a:latin typeface="Verdana" panose="020B0604030504040204" pitchFamily="34" charset="0"/>
                <a:ea typeface="Verdana" panose="020B0604030504040204" pitchFamily="34" charset="0"/>
                <a:cs typeface="Verdana" panose="020B0604030504040204" pitchFamily="34" charset="0"/>
              </a:rPr>
              <a:t>We remember information that had strong associations at the time we learnt it and / or is frequently used.</a:t>
            </a:r>
          </a:p>
          <a:p>
            <a:pPr marL="0" indent="0" algn="just">
              <a:buNone/>
            </a:pPr>
            <a:endParaRPr lang="en-NZ" sz="1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n-NZ" sz="1800" b="1" dirty="0">
                <a:solidFill>
                  <a:schemeClr val="bg1"/>
                </a:solidFill>
                <a:latin typeface="Verdana" panose="020B0604030504040204" pitchFamily="34" charset="0"/>
                <a:ea typeface="Verdana" panose="020B0604030504040204" pitchFamily="34" charset="0"/>
                <a:cs typeface="Verdana" panose="020B0604030504040204" pitchFamily="34" charset="0"/>
              </a:rPr>
              <a:t>We are very good at forgetting in everyday life – and we carry that across into learning:</a:t>
            </a:r>
          </a:p>
        </p:txBody>
      </p:sp>
      <p:grpSp>
        <p:nvGrpSpPr>
          <p:cNvPr id="3" name="Group 2"/>
          <p:cNvGrpSpPr/>
          <p:nvPr/>
        </p:nvGrpSpPr>
        <p:grpSpPr>
          <a:xfrm>
            <a:off x="1878860" y="3140968"/>
            <a:ext cx="5366921" cy="3332113"/>
            <a:chOff x="1878860" y="3140968"/>
            <a:chExt cx="5366921" cy="3332113"/>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219" y="3140968"/>
              <a:ext cx="5347562" cy="286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p:cNvSpPr txBox="1">
              <a:spLocks noChangeArrowheads="1"/>
            </p:cNvSpPr>
            <p:nvPr/>
          </p:nvSpPr>
          <p:spPr bwMode="auto">
            <a:xfrm>
              <a:off x="1878860" y="6165304"/>
              <a:ext cx="4392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bg1"/>
                  </a:solidFill>
                  <a:latin typeface="Verdana" pitchFamily="34" charset="0"/>
                  <a:cs typeface="Arial" charset="0"/>
                </a:defRPr>
              </a:lvl1pPr>
              <a:lvl2pPr marL="742950" indent="-285750" eaLnBrk="0" hangingPunct="0">
                <a:defRPr sz="2800" b="1">
                  <a:solidFill>
                    <a:schemeClr val="bg1"/>
                  </a:solidFill>
                  <a:latin typeface="Verdana" pitchFamily="34" charset="0"/>
                  <a:cs typeface="Arial" charset="0"/>
                </a:defRPr>
              </a:lvl2pPr>
              <a:lvl3pPr marL="1143000" indent="-228600" eaLnBrk="0" hangingPunct="0">
                <a:defRPr sz="2800" b="1">
                  <a:solidFill>
                    <a:schemeClr val="bg1"/>
                  </a:solidFill>
                  <a:latin typeface="Verdana" pitchFamily="34" charset="0"/>
                  <a:cs typeface="Arial" charset="0"/>
                </a:defRPr>
              </a:lvl3pPr>
              <a:lvl4pPr marL="1600200" indent="-228600" eaLnBrk="0" hangingPunct="0">
                <a:defRPr sz="2800" b="1">
                  <a:solidFill>
                    <a:schemeClr val="bg1"/>
                  </a:solidFill>
                  <a:latin typeface="Verdana" pitchFamily="34" charset="0"/>
                  <a:cs typeface="Arial" charset="0"/>
                </a:defRPr>
              </a:lvl4pPr>
              <a:lvl5pPr marL="2057400" indent="-228600" eaLnBrk="0" hangingPunct="0">
                <a:defRPr sz="2800" b="1">
                  <a:solidFill>
                    <a:schemeClr val="bg1"/>
                  </a:solidFill>
                  <a:latin typeface="Verdana" pitchFamily="34" charset="0"/>
                  <a:cs typeface="Arial" charset="0"/>
                </a:defRPr>
              </a:lvl5pPr>
              <a:lvl6pPr marL="2514600" indent="-228600" eaLnBrk="0" fontAlgn="base" hangingPunct="0">
                <a:spcBef>
                  <a:spcPct val="0"/>
                </a:spcBef>
                <a:spcAft>
                  <a:spcPct val="0"/>
                </a:spcAft>
                <a:defRPr sz="2800" b="1">
                  <a:solidFill>
                    <a:schemeClr val="bg1"/>
                  </a:solidFill>
                  <a:latin typeface="Verdana" pitchFamily="34" charset="0"/>
                  <a:cs typeface="Arial" charset="0"/>
                </a:defRPr>
              </a:lvl6pPr>
              <a:lvl7pPr marL="2971800" indent="-228600" eaLnBrk="0" fontAlgn="base" hangingPunct="0">
                <a:spcBef>
                  <a:spcPct val="0"/>
                </a:spcBef>
                <a:spcAft>
                  <a:spcPct val="0"/>
                </a:spcAft>
                <a:defRPr sz="2800" b="1">
                  <a:solidFill>
                    <a:schemeClr val="bg1"/>
                  </a:solidFill>
                  <a:latin typeface="Verdana" pitchFamily="34" charset="0"/>
                  <a:cs typeface="Arial" charset="0"/>
                </a:defRPr>
              </a:lvl7pPr>
              <a:lvl8pPr marL="3429000" indent="-228600" eaLnBrk="0" fontAlgn="base" hangingPunct="0">
                <a:spcBef>
                  <a:spcPct val="0"/>
                </a:spcBef>
                <a:spcAft>
                  <a:spcPct val="0"/>
                </a:spcAft>
                <a:defRPr sz="2800" b="1">
                  <a:solidFill>
                    <a:schemeClr val="bg1"/>
                  </a:solidFill>
                  <a:latin typeface="Verdana" pitchFamily="34" charset="0"/>
                  <a:cs typeface="Arial" charset="0"/>
                </a:defRPr>
              </a:lvl8pPr>
              <a:lvl9pPr marL="3886200" indent="-228600" eaLnBrk="0" fontAlgn="base" hangingPunct="0">
                <a:spcBef>
                  <a:spcPct val="0"/>
                </a:spcBef>
                <a:spcAft>
                  <a:spcPct val="0"/>
                </a:spcAft>
                <a:defRPr sz="2800" b="1">
                  <a:solidFill>
                    <a:schemeClr val="bg1"/>
                  </a:solidFill>
                  <a:latin typeface="Verdana" pitchFamily="34" charset="0"/>
                  <a:cs typeface="Arial" charset="0"/>
                </a:defRPr>
              </a:lvl9pPr>
            </a:lstStyle>
            <a:p>
              <a:pPr eaLnBrk="1" hangingPunct="1"/>
              <a:r>
                <a:rPr lang="en-NZ" altLang="en-US" sz="1400" dirty="0"/>
                <a:t>The Forgetting Curve (</a:t>
              </a:r>
              <a:r>
                <a:rPr lang="en-NZ" altLang="en-US" sz="1400" dirty="0" err="1"/>
                <a:t>Ebbinghaus</a:t>
              </a:r>
              <a:r>
                <a:rPr lang="en-NZ" altLang="en-US" sz="1400" dirty="0"/>
                <a:t>, 1913)</a:t>
              </a:r>
            </a:p>
          </p:txBody>
        </p:sp>
      </p:grpSp>
    </p:spTree>
    <p:extLst>
      <p:ext uri="{BB962C8B-B14F-4D97-AF65-F5344CB8AC3E}">
        <p14:creationId xmlns:p14="http://schemas.microsoft.com/office/powerpoint/2010/main" val="1958386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251520" y="764704"/>
            <a:ext cx="8064896" cy="5112568"/>
          </a:xfrm>
          <a:noFill/>
        </p:spPr>
        <p:txBody>
          <a:bodyPr/>
          <a:lstStyle/>
          <a:p>
            <a:pPr marL="0" indent="0" algn="just">
              <a:buNone/>
            </a:pPr>
            <a:r>
              <a:rPr lang="en-US" altLang="en-US" sz="2000" b="1" dirty="0">
                <a:solidFill>
                  <a:schemeClr val="bg1"/>
                </a:solidFill>
                <a:latin typeface="Verdana" pitchFamily="34" charset="0"/>
              </a:rPr>
              <a:t>One way to beat the forgetting curve is spaced recall – i.e. little and often</a:t>
            </a:r>
            <a:endPar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725" y="1893599"/>
            <a:ext cx="5347562" cy="286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Freeform 24"/>
          <p:cNvSpPr/>
          <p:nvPr/>
        </p:nvSpPr>
        <p:spPr>
          <a:xfrm rot="272586">
            <a:off x="2656377" y="2806043"/>
            <a:ext cx="2499993" cy="474941"/>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a:solidFill>
              <a:srgbClr val="FF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Freeform 28"/>
          <p:cNvSpPr/>
          <p:nvPr/>
        </p:nvSpPr>
        <p:spPr>
          <a:xfrm rot="260545">
            <a:off x="4292977" y="2645394"/>
            <a:ext cx="2144096" cy="474941"/>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a:solidFill>
              <a:srgbClr val="FF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Freeform 29"/>
          <p:cNvSpPr/>
          <p:nvPr/>
        </p:nvSpPr>
        <p:spPr>
          <a:xfrm>
            <a:off x="6012160" y="2533064"/>
            <a:ext cx="1800199" cy="474941"/>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a:solidFill>
              <a:srgbClr val="FF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Rectangle 11"/>
          <p:cNvSpPr>
            <a:spLocks noChangeArrowheads="1"/>
          </p:cNvSpPr>
          <p:nvPr/>
        </p:nvSpPr>
        <p:spPr bwMode="auto">
          <a:xfrm>
            <a:off x="434994" y="5157192"/>
            <a:ext cx="71253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000" dirty="0">
                <a:solidFill>
                  <a:schemeClr val="bg1"/>
                </a:solidFill>
                <a:latin typeface="Verdana" pitchFamily="34" charset="0"/>
              </a:rPr>
              <a:t>Another is to strengthen the associations you make when you first learn the information – that’s the main focus of the rest of this session</a:t>
            </a:r>
          </a:p>
        </p:txBody>
      </p:sp>
    </p:spTree>
    <p:extLst>
      <p:ext uri="{BB962C8B-B14F-4D97-AF65-F5344CB8AC3E}">
        <p14:creationId xmlns:p14="http://schemas.microsoft.com/office/powerpoint/2010/main" val="2946113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0"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las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63" y="333374"/>
            <a:ext cx="5811252" cy="12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39520" y="476671"/>
            <a:ext cx="5113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dirty="0">
                <a:solidFill>
                  <a:srgbClr val="FFFFFF"/>
                </a:solidFill>
                <a:latin typeface="Verdana" panose="020B0604030504040204" pitchFamily="34" charset="0"/>
                <a:ea typeface="Verdana" panose="020B0604030504040204" pitchFamily="34" charset="0"/>
                <a:cs typeface="Verdana" panose="020B0604030504040204" pitchFamily="34" charset="0"/>
              </a:rPr>
              <a:t>PART 2: MAKING STRONGER ASSOCIATIONS</a:t>
            </a:r>
          </a:p>
        </p:txBody>
      </p:sp>
      <p:sp>
        <p:nvSpPr>
          <p:cNvPr id="5" name="TextBox 4"/>
          <p:cNvSpPr txBox="1"/>
          <p:nvPr/>
        </p:nvSpPr>
        <p:spPr>
          <a:xfrm>
            <a:off x="517528" y="1556792"/>
            <a:ext cx="8108944" cy="4493538"/>
          </a:xfrm>
          <a:prstGeom prst="rect">
            <a:avLst/>
          </a:prstGeom>
          <a:noFill/>
        </p:spPr>
        <p:txBody>
          <a:bodyPr wrap="square" rtlCol="0">
            <a:spAutoFit/>
          </a:bodyPr>
          <a:lstStyle/>
          <a:p>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An association connects two things:</a:t>
            </a: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A target word or fact</a:t>
            </a:r>
          </a:p>
          <a:p>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This is unfamiliar information – and at </a:t>
            </a:r>
            <a:r>
              <a:rPr lang="en-NZ" sz="2200" dirty="0" err="1">
                <a:solidFill>
                  <a:schemeClr val="bg1"/>
                </a:solidFill>
                <a:latin typeface="Verdana" panose="020B0604030504040204" pitchFamily="34" charset="0"/>
                <a:ea typeface="Verdana" panose="020B0604030504040204" pitchFamily="34" charset="0"/>
                <a:cs typeface="Verdana" panose="020B0604030504040204" pitchFamily="34" charset="0"/>
              </a:rPr>
              <a:t>Uni</a:t>
            </a: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 usually abstract and / or technical – which you are trying to learn</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2200" b="1" dirty="0">
                <a:solidFill>
                  <a:srgbClr val="E4A024"/>
                </a:solidFill>
                <a:latin typeface="Verdana" panose="020B0604030504040204" pitchFamily="34" charset="0"/>
                <a:ea typeface="Verdana" panose="020B0604030504040204" pitchFamily="34" charset="0"/>
                <a:cs typeface="Verdana" panose="020B0604030504040204" pitchFamily="34" charset="0"/>
              </a:rPr>
              <a:t>A hook</a:t>
            </a:r>
          </a:p>
          <a:p>
            <a:pPr marL="342900" indent="-342900">
              <a:buFont typeface="Arial" panose="020B0604020202020204" pitchFamily="34" charset="0"/>
              <a:buChar char="•"/>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This is something familiar – typically physical – that you can link to the target word or fact so that you can recall it later</a:t>
            </a:r>
          </a:p>
        </p:txBody>
      </p:sp>
    </p:spTree>
    <p:extLst>
      <p:ext uri="{BB962C8B-B14F-4D97-AF65-F5344CB8AC3E}">
        <p14:creationId xmlns:p14="http://schemas.microsoft.com/office/powerpoint/2010/main" val="1900724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677371" y="908720"/>
            <a:ext cx="748823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2800" dirty="0">
                <a:solidFill>
                  <a:srgbClr val="E4A024"/>
                </a:solidFill>
                <a:latin typeface="Verdana" pitchFamily="34" charset="0"/>
              </a:rPr>
              <a:t>An effective way to create a hook is through visualisation:</a:t>
            </a:r>
          </a:p>
        </p:txBody>
      </p:sp>
      <p:sp>
        <p:nvSpPr>
          <p:cNvPr id="7" name="Text Box 12"/>
          <p:cNvSpPr txBox="1">
            <a:spLocks noChangeArrowheads="1"/>
          </p:cNvSpPr>
          <p:nvPr/>
        </p:nvSpPr>
        <p:spPr bwMode="auto">
          <a:xfrm>
            <a:off x="2025280" y="3524019"/>
            <a:ext cx="64087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dirty="0">
                <a:solidFill>
                  <a:schemeClr val="bg1"/>
                </a:solidFill>
                <a:latin typeface="Verdana" pitchFamily="34" charset="0"/>
              </a:rPr>
              <a:t>The mind cannot distinguish between what is real and what is imaginary</a:t>
            </a:r>
          </a:p>
        </p:txBody>
      </p:sp>
      <p:sp>
        <p:nvSpPr>
          <p:cNvPr id="10" name="Text Box 15"/>
          <p:cNvSpPr txBox="1">
            <a:spLocks noChangeArrowheads="1"/>
          </p:cNvSpPr>
          <p:nvPr/>
        </p:nvSpPr>
        <p:spPr bwMode="auto">
          <a:xfrm>
            <a:off x="2025280" y="5013176"/>
            <a:ext cx="6480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dirty="0">
                <a:solidFill>
                  <a:schemeClr val="bg1"/>
                </a:solidFill>
                <a:latin typeface="Verdana" pitchFamily="34" charset="0"/>
              </a:rPr>
              <a:t>Success is the result of recent, frequent and successful practice</a:t>
            </a:r>
          </a:p>
        </p:txBody>
      </p:sp>
      <p:sp>
        <p:nvSpPr>
          <p:cNvPr id="13" name="Text Box 18"/>
          <p:cNvSpPr txBox="1">
            <a:spLocks noChangeArrowheads="1"/>
          </p:cNvSpPr>
          <p:nvPr/>
        </p:nvSpPr>
        <p:spPr bwMode="auto">
          <a:xfrm>
            <a:off x="2025280" y="2516808"/>
            <a:ext cx="64801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dirty="0">
                <a:solidFill>
                  <a:schemeClr val="bg1"/>
                </a:solidFill>
                <a:latin typeface="Verdana" pitchFamily="34" charset="0"/>
              </a:rPr>
              <a:t>It is easier to remember pictures than words</a:t>
            </a:r>
          </a:p>
        </p:txBody>
      </p:sp>
    </p:spTree>
    <p:extLst>
      <p:ext uri="{BB962C8B-B14F-4D97-AF65-F5344CB8AC3E}">
        <p14:creationId xmlns:p14="http://schemas.microsoft.com/office/powerpoint/2010/main" val="3077036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8"/>
          <p:cNvSpPr txBox="1">
            <a:spLocks noChangeArrowheads="1"/>
          </p:cNvSpPr>
          <p:nvPr/>
        </p:nvSpPr>
        <p:spPr bwMode="auto">
          <a:xfrm>
            <a:off x="467544" y="979488"/>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dirty="0">
                <a:solidFill>
                  <a:srgbClr val="E4A024"/>
                </a:solidFill>
                <a:latin typeface="Verdana" pitchFamily="34" charset="0"/>
              </a:rPr>
              <a:t>Steps to successful visualisation</a:t>
            </a:r>
          </a:p>
        </p:txBody>
      </p:sp>
      <p:grpSp>
        <p:nvGrpSpPr>
          <p:cNvPr id="6" name="Group 19"/>
          <p:cNvGrpSpPr>
            <a:grpSpLocks/>
          </p:cNvGrpSpPr>
          <p:nvPr/>
        </p:nvGrpSpPr>
        <p:grpSpPr bwMode="auto">
          <a:xfrm>
            <a:off x="1173163" y="2419350"/>
            <a:ext cx="7000875" cy="444500"/>
            <a:chOff x="541" y="1207"/>
            <a:chExt cx="4410" cy="280"/>
          </a:xfrm>
        </p:grpSpPr>
        <p:pic>
          <p:nvPicPr>
            <p:cNvPr id="7" name="Picture 20" descr="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 y="1215"/>
              <a:ext cx="272"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21"/>
            <p:cNvSpPr txBox="1">
              <a:spLocks noChangeArrowheads="1"/>
            </p:cNvSpPr>
            <p:nvPr/>
          </p:nvSpPr>
          <p:spPr bwMode="auto">
            <a:xfrm>
              <a:off x="1004" y="1207"/>
              <a:ext cx="39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Close your eyes</a:t>
              </a:r>
            </a:p>
          </p:txBody>
        </p:sp>
      </p:grpSp>
      <p:grpSp>
        <p:nvGrpSpPr>
          <p:cNvPr id="9" name="Group 22"/>
          <p:cNvGrpSpPr>
            <a:grpSpLocks/>
          </p:cNvGrpSpPr>
          <p:nvPr/>
        </p:nvGrpSpPr>
        <p:grpSpPr bwMode="auto">
          <a:xfrm>
            <a:off x="1168400" y="2997200"/>
            <a:ext cx="5851525" cy="447675"/>
            <a:chOff x="538" y="1615"/>
            <a:chExt cx="3686" cy="282"/>
          </a:xfrm>
        </p:grpSpPr>
        <p:pic>
          <p:nvPicPr>
            <p:cNvPr id="10" name="Picture 23" descr="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8" y="1620"/>
              <a:ext cx="27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4"/>
            <p:cNvSpPr txBox="1">
              <a:spLocks noChangeArrowheads="1"/>
            </p:cNvSpPr>
            <p:nvPr/>
          </p:nvSpPr>
          <p:spPr bwMode="auto">
            <a:xfrm>
              <a:off x="1004" y="1615"/>
              <a:ext cx="3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Relax</a:t>
              </a:r>
            </a:p>
          </p:txBody>
        </p:sp>
      </p:grpSp>
      <p:grpSp>
        <p:nvGrpSpPr>
          <p:cNvPr id="12" name="Group 25"/>
          <p:cNvGrpSpPr>
            <a:grpSpLocks/>
          </p:cNvGrpSpPr>
          <p:nvPr/>
        </p:nvGrpSpPr>
        <p:grpSpPr bwMode="auto">
          <a:xfrm>
            <a:off x="1168400" y="3644900"/>
            <a:ext cx="7221538" cy="439738"/>
            <a:chOff x="538" y="2023"/>
            <a:chExt cx="4549" cy="277"/>
          </a:xfrm>
        </p:grpSpPr>
        <p:pic>
          <p:nvPicPr>
            <p:cNvPr id="13" name="Picture 26" descr="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8" y="2023"/>
              <a:ext cx="27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7"/>
            <p:cNvSpPr txBox="1">
              <a:spLocks noChangeArrowheads="1"/>
            </p:cNvSpPr>
            <p:nvPr/>
          </p:nvSpPr>
          <p:spPr bwMode="auto">
            <a:xfrm>
              <a:off x="1004" y="2023"/>
              <a:ext cx="40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Create and manipulate sense impressions</a:t>
              </a:r>
            </a:p>
          </p:txBody>
        </p:sp>
      </p:grpSp>
      <p:grpSp>
        <p:nvGrpSpPr>
          <p:cNvPr id="15" name="Group 28"/>
          <p:cNvGrpSpPr>
            <a:grpSpLocks/>
          </p:cNvGrpSpPr>
          <p:nvPr/>
        </p:nvGrpSpPr>
        <p:grpSpPr bwMode="auto">
          <a:xfrm>
            <a:off x="1169988" y="4292600"/>
            <a:ext cx="7650162" cy="447675"/>
            <a:chOff x="539" y="2445"/>
            <a:chExt cx="4819" cy="282"/>
          </a:xfrm>
        </p:grpSpPr>
        <p:pic>
          <p:nvPicPr>
            <p:cNvPr id="16" name="Picture 29" descr="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9" y="2450"/>
              <a:ext cx="27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0"/>
            <p:cNvSpPr txBox="1">
              <a:spLocks noChangeArrowheads="1"/>
            </p:cNvSpPr>
            <p:nvPr/>
          </p:nvSpPr>
          <p:spPr bwMode="auto">
            <a:xfrm>
              <a:off x="1004" y="2445"/>
              <a:ext cx="43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Deepen and intensify</a:t>
              </a:r>
            </a:p>
          </p:txBody>
        </p:sp>
      </p:grpSp>
      <p:grpSp>
        <p:nvGrpSpPr>
          <p:cNvPr id="18" name="Group 31"/>
          <p:cNvGrpSpPr>
            <a:grpSpLocks/>
          </p:cNvGrpSpPr>
          <p:nvPr/>
        </p:nvGrpSpPr>
        <p:grpSpPr bwMode="auto">
          <a:xfrm>
            <a:off x="1173163" y="4941888"/>
            <a:ext cx="4335462" cy="431800"/>
            <a:chOff x="541" y="2823"/>
            <a:chExt cx="2731" cy="272"/>
          </a:xfrm>
        </p:grpSpPr>
        <p:pic>
          <p:nvPicPr>
            <p:cNvPr id="19" name="Picture 32" descr="5"/>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1" y="2823"/>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3"/>
            <p:cNvSpPr txBox="1">
              <a:spLocks noChangeArrowheads="1"/>
            </p:cNvSpPr>
            <p:nvPr/>
          </p:nvSpPr>
          <p:spPr bwMode="auto">
            <a:xfrm>
              <a:off x="1004" y="2840"/>
              <a:ext cx="22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Suspend judgement</a:t>
              </a:r>
            </a:p>
          </p:txBody>
        </p:sp>
      </p:grpSp>
      <p:grpSp>
        <p:nvGrpSpPr>
          <p:cNvPr id="21" name="Group 34"/>
          <p:cNvGrpSpPr>
            <a:grpSpLocks/>
          </p:cNvGrpSpPr>
          <p:nvPr/>
        </p:nvGrpSpPr>
        <p:grpSpPr bwMode="auto">
          <a:xfrm>
            <a:off x="1169988" y="5661025"/>
            <a:ext cx="7434262" cy="439738"/>
            <a:chOff x="539" y="3203"/>
            <a:chExt cx="4683" cy="277"/>
          </a:xfrm>
        </p:grpSpPr>
        <p:pic>
          <p:nvPicPr>
            <p:cNvPr id="22" name="Picture 35" descr="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39" y="3203"/>
              <a:ext cx="27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36"/>
            <p:cNvSpPr txBox="1">
              <a:spLocks noChangeArrowheads="1"/>
            </p:cNvSpPr>
            <p:nvPr/>
          </p:nvSpPr>
          <p:spPr bwMode="auto">
            <a:xfrm>
              <a:off x="1004" y="3203"/>
              <a:ext cx="4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800">
                  <a:solidFill>
                    <a:schemeClr val="bg1"/>
                  </a:solidFill>
                  <a:latin typeface="Verdana" pitchFamily="34" charset="0"/>
                </a:rPr>
                <a:t>Practise often</a:t>
              </a:r>
            </a:p>
          </p:txBody>
        </p:sp>
      </p:grpSp>
    </p:spTree>
    <p:extLst>
      <p:ext uri="{BB962C8B-B14F-4D97-AF65-F5344CB8AC3E}">
        <p14:creationId xmlns:p14="http://schemas.microsoft.com/office/powerpoint/2010/main" val="2149837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36712"/>
            <a:ext cx="8229600" cy="5400600"/>
          </a:xfrm>
        </p:spPr>
        <p:txBody>
          <a:bodyPr/>
          <a:lstStyle/>
          <a:p>
            <a:pPr indent="0" algn="just">
              <a:buNone/>
            </a:pPr>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For example, in Human Development, you may need to remember the four stages of cognitive development proposed by Piaget:</a:t>
            </a:r>
          </a:p>
          <a:p>
            <a:pPr indent="0" algn="just">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Sensorimotor				(birth to two years)</a:t>
            </a:r>
          </a:p>
          <a:p>
            <a:pPr inden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Preoperational				(two to seven years)</a:t>
            </a:r>
          </a:p>
          <a:p>
            <a:pPr inden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Concrete operational	(seven to eleven years)</a:t>
            </a:r>
          </a:p>
          <a:p>
            <a:pPr inden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Formal operational		(eleven years onwards)</a:t>
            </a:r>
          </a:p>
          <a:p>
            <a:pPr inden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indent="0">
              <a:buNone/>
            </a:pPr>
            <a:endParaRPr lang="en-NZ"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8678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3789&quot;&gt;&lt;property id=&quot;20148&quot; value=&quot;5&quot;/&gt;&lt;property id=&quot;20300&quot; value=&quot;Slide 2&quot;/&gt;&lt;property id=&quot;20307&quot; value=&quot;311&quot;/&gt;&lt;/object&gt;&lt;object type=&quot;3&quot; unique_id=&quot;13930&quot;&gt;&lt;property id=&quot;20148&quot; value=&quot;5&quot;/&gt;&lt;property id=&quot;20300&quot; value=&quot;Slide 3&quot;/&gt;&lt;property id=&quot;20307&quot; value=&quot;312&quot;/&gt;&lt;/object&gt;&lt;object type=&quot;3&quot; unique_id=&quot;15976&quot;&gt;&lt;property id=&quot;20148&quot; value=&quot;5&quot;/&gt;&lt;property id=&quot;20300&quot; value=&quot;Slide 6&quot;/&gt;&lt;property id=&quot;20307&quot; value=&quot;326&quot;/&gt;&lt;/object&gt;&lt;object type=&quot;3&quot; unique_id=&quot;16833&quot;&gt;&lt;property id=&quot;20148&quot; value=&quot;5&quot;/&gt;&lt;property id=&quot;20300&quot; value=&quot;Slide 5 - &amp;quot;Example thesis statement&amp;quot;&quot;/&gt;&lt;property id=&quot;20307&quot; value=&quot;336&quot;/&gt;&lt;/object&gt;&lt;object type=&quot;3&quot; unique_id=&quot;17256&quot;&gt;&lt;property id=&quot;20148&quot; value=&quot;5&quot;/&gt;&lt;property id=&quot;20300&quot; value=&quot;Slide 7&quot;/&gt;&lt;property id=&quot;20307&quot; value=&quot;337&quot;/&gt;&lt;/object&gt;&lt;object type=&quot;3&quot; unique_id=&quot;17776&quot;&gt;&lt;property id=&quot;20148&quot; value=&quot;5&quot;/&gt;&lt;property id=&quot;20300&quot; value=&quot;Slide 10&quot;/&gt;&lt;property id=&quot;20307&quot; value=&quot;339&quot;/&gt;&lt;/object&gt;&lt;object type=&quot;3&quot; unique_id=&quot;20050&quot;&gt;&lt;property id=&quot;20148&quot; value=&quot;5&quot;/&gt;&lt;property id=&quot;20300&quot; value=&quot;Slide 9&quot;/&gt;&lt;property id=&quot;20307&quot; value=&quot;346&quot;/&gt;&lt;/object&gt;&lt;object type=&quot;3&quot; unique_id=&quot;20069&quot;&gt;&lt;property id=&quot;20148&quot; value=&quot;5&quot;/&gt;&lt;property id=&quot;20300&quot; value=&quot;Slide 1&quot;/&gt;&lt;property id=&quot;20307&quot; value=&quot;358&quot;/&gt;&lt;/object&gt;&lt;object type=&quot;3&quot; unique_id=&quot;20070&quot;&gt;&lt;property id=&quot;20148&quot; value=&quot;5&quot;/&gt;&lt;property id=&quot;20300&quot; value=&quot;Slide 4&quot;/&gt;&lt;property id=&quot;20307&quot; value=&quot;357&quot;/&gt;&lt;/object&gt;&lt;object type=&quot;3&quot; unique_id=&quot;20721&quot;&gt;&lt;property id=&quot;20148&quot; value=&quot;5&quot;/&gt;&lt;property id=&quot;20300&quot; value=&quot;Slide 8 - &amp;quot;The thesis statement can ‘bookend’ the body of the essay&amp;quot;&quot;/&gt;&lt;property id=&quot;20307&quot; value=&quot;359&quot;/&gt;&lt;/object&gt;&lt;object type=&quot;3&quot; unique_id=&quot;20722&quot;&gt;&lt;property id=&quot;20148&quot; value=&quot;5&quot;/&gt;&lt;property id=&quot;20300&quot; value=&quot;Slide 11&quot;/&gt;&lt;property id=&quot;20307&quot; value=&quot;365&quot;/&gt;&lt;/object&gt;&lt;object type=&quot;3&quot; unique_id=&quot;20723&quot;&gt;&lt;property id=&quot;20148&quot; value=&quot;5&quot;/&gt;&lt;property id=&quot;20300&quot; value=&quot;Slide 12&quot;/&gt;&lt;property id=&quot;20307&quot; value=&quot;366&quot;/&gt;&lt;/object&gt;&lt;object type=&quot;3&quot; unique_id=&quot;20828&quot;&gt;&lt;property id=&quot;20148&quot; value=&quot;5&quot;/&gt;&lt;property id=&quot;20300&quot; value=&quot;Slide 13&quot;/&gt;&lt;property id=&quot;20307&quot; value=&quot;367&quot;/&gt;&lt;/object&gt;&lt;object type=&quot;3&quot; unique_id=&quot;20830&quot;&gt;&lt;property id=&quot;20148&quot; value=&quot;5&quot;/&gt;&lt;property id=&quot;20300&quot; value=&quot;Slide 14&quot;/&gt;&lt;property id=&quot;20307&quot; value=&quot;369&quot;/&gt;&lt;/object&gt;&lt;object type=&quot;3&quot; unique_id=&quot;20831&quot;&gt;&lt;property id=&quot;20148&quot; value=&quot;5&quot;/&gt;&lt;property id=&quot;20300&quot; value=&quot;Slide 15&quot;/&gt;&lt;property id=&quot;20307&quot; value=&quot;370&quot;/&gt;&lt;/object&gt;&lt;object type=&quot;3&quot; unique_id=&quot;20832&quot;&gt;&lt;property id=&quot;20148&quot; value=&quot;5&quot;/&gt;&lt;property id=&quot;20300&quot; value=&quot;Slide 16&quot;/&gt;&lt;property id=&quot;20307&quot; value=&quot;371&quot;/&gt;&lt;/object&gt;&lt;object type=&quot;3&quot; unique_id=&quot;20833&quot;&gt;&lt;property id=&quot;20148&quot; value=&quot;5&quot;/&gt;&lt;property id=&quot;20300&quot; value=&quot;Slide 17 - &amp;quot;How effective is this paragraph &amp;#x0D;&amp;#x0A;(in an essay about the original ‘rugby vs netball question)&amp;quot;&quot;/&gt;&lt;property id=&quot;20307&quot; value=&quot;372&quot;/&gt;&lt;/object&gt;&lt;object type=&quot;3&quot; unique_id=&quot;20834&quot;&gt;&lt;property id=&quot;20148&quot; value=&quot;5&quot;/&gt;&lt;property id=&quot;20300&quot; value=&quot;Slide 18 - &amp;quot;Very effective! &amp;quot;&quot;/&gt;&lt;property id=&quot;20307&quot; value=&quot;37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 Univers 57 Condensed"/>
        <a:ea typeface="MS PGothic"/>
        <a:cs typeface=""/>
      </a:majorFont>
      <a:minorFont>
        <a:latin typeface="C Univers 57 Condensed"/>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 Univers 57 Condensed"/>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 Univers 57 Condensed"/>
        <a:ea typeface="MS PGothic"/>
        <a:cs typeface=""/>
      </a:majorFont>
      <a:minorFont>
        <a:latin typeface="C Univers 57 Condensed"/>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ss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sey" id="{31FA1238-1235-4417-91F6-881BE8D1435E}" vid="{5D51320B-46AE-4C18-8514-496D64149958}"/>
    </a:ext>
  </a:extLst>
</a:theme>
</file>

<file path=ppt/theme/theme8.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3" ma:contentTypeDescription="Create a new document." ma:contentTypeScope="" ma:versionID="c57c3b3b70b8b212e65dd0dacabbb241">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c9f49293fb9ec35fd4f816d13f41b25a"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documentManagement>
</p:properties>
</file>

<file path=customXml/itemProps1.xml><?xml version="1.0" encoding="utf-8"?>
<ds:datastoreItem xmlns:ds="http://schemas.openxmlformats.org/officeDocument/2006/customXml" ds:itemID="{1957B5A5-3C00-417D-8DE7-8C9799D587F7}"/>
</file>

<file path=customXml/itemProps2.xml><?xml version="1.0" encoding="utf-8"?>
<ds:datastoreItem xmlns:ds="http://schemas.openxmlformats.org/officeDocument/2006/customXml" ds:itemID="{7943A48E-EA85-4EA8-A6F0-73708E1A9E99}"/>
</file>

<file path=customXml/itemProps3.xml><?xml version="1.0" encoding="utf-8"?>
<ds:datastoreItem xmlns:ds="http://schemas.openxmlformats.org/officeDocument/2006/customXml" ds:itemID="{199774DD-1CF1-4288-A884-CF1207D291B5}"/>
</file>

<file path=docProps/app.xml><?xml version="1.0" encoding="utf-8"?>
<Properties xmlns="http://schemas.openxmlformats.org/officeDocument/2006/extended-properties" xmlns:vt="http://schemas.openxmlformats.org/officeDocument/2006/docPropsVTypes">
  <Template>masseyslds</Template>
  <TotalTime>8524</TotalTime>
  <Words>1353</Words>
  <Application>Microsoft Office PowerPoint</Application>
  <PresentationFormat>On-screen Show (4:3)</PresentationFormat>
  <Paragraphs>255</Paragraphs>
  <Slides>23</Slides>
  <Notes>18</Notes>
  <HiddenSlides>0</HiddenSlides>
  <MMClips>0</MMClips>
  <ScaleCrop>false</ScaleCrop>
  <HeadingPairs>
    <vt:vector size="6" baseType="variant">
      <vt:variant>
        <vt:lpstr>Fonts Used</vt:lpstr>
      </vt:variant>
      <vt:variant>
        <vt:i4>5</vt:i4>
      </vt:variant>
      <vt:variant>
        <vt:lpstr>Theme</vt:lpstr>
      </vt:variant>
      <vt:variant>
        <vt:i4>20</vt:i4>
      </vt:variant>
      <vt:variant>
        <vt:lpstr>Slide Titles</vt:lpstr>
      </vt:variant>
      <vt:variant>
        <vt:i4>23</vt:i4>
      </vt:variant>
    </vt:vector>
  </HeadingPairs>
  <TitlesOfParts>
    <vt:vector size="48" baseType="lpstr">
      <vt:lpstr>Arial</vt:lpstr>
      <vt:lpstr>C Univers 57 Condensed</vt:lpstr>
      <vt:lpstr>Calibri</vt:lpstr>
      <vt:lpstr>Times New Roman</vt:lpstr>
      <vt:lpstr>Verdana</vt:lpstr>
      <vt:lpstr>2_Office Theme</vt:lpstr>
      <vt:lpstr>Office Theme</vt:lpstr>
      <vt:lpstr>1_Office Theme</vt:lpstr>
      <vt:lpstr>3_Office Theme</vt:lpstr>
      <vt:lpstr>4_Office Theme</vt:lpstr>
      <vt:lpstr>Template</vt:lpstr>
      <vt:lpstr>Massey</vt:lpstr>
      <vt:lpstr>All blue style 2</vt:lpstr>
      <vt:lpstr>All blue style 3</vt:lpstr>
      <vt:lpstr>1_Official Template 2</vt:lpstr>
      <vt:lpstr>1_All blue style 2</vt:lpstr>
      <vt:lpstr>1_All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Need help?  We have a range of free services to help you with your assignment writing and study skills</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Learning Development Services</dc:title>
  <dc:creator>Information Technology Services</dc:creator>
  <cp:lastModifiedBy>Tanner, Julia</cp:lastModifiedBy>
  <cp:revision>732</cp:revision>
  <dcterms:created xsi:type="dcterms:W3CDTF">2010-02-10T08:27:50Z</dcterms:created>
  <dcterms:modified xsi:type="dcterms:W3CDTF">2020-01-21T03:10:21Z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ies>
</file>