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 id="2147483653" r:id="rId5"/>
    <p:sldMasterId id="2147483709" r:id="rId6"/>
  </p:sldMasterIdLst>
  <p:notesMasterIdLst>
    <p:notesMasterId r:id="rId31"/>
  </p:notesMasterIdLst>
  <p:handoutMasterIdLst>
    <p:handoutMasterId r:id="rId32"/>
  </p:handoutMasterIdLst>
  <p:sldIdLst>
    <p:sldId id="358" r:id="rId7"/>
    <p:sldId id="311" r:id="rId8"/>
    <p:sldId id="312" r:id="rId9"/>
    <p:sldId id="357" r:id="rId10"/>
    <p:sldId id="336" r:id="rId11"/>
    <p:sldId id="359" r:id="rId12"/>
    <p:sldId id="326" r:id="rId13"/>
    <p:sldId id="346" r:id="rId14"/>
    <p:sldId id="337" r:id="rId15"/>
    <p:sldId id="340" r:id="rId16"/>
    <p:sldId id="339" r:id="rId17"/>
    <p:sldId id="348" r:id="rId18"/>
    <p:sldId id="349" r:id="rId19"/>
    <p:sldId id="352" r:id="rId20"/>
    <p:sldId id="350" r:id="rId21"/>
    <p:sldId id="353" r:id="rId22"/>
    <p:sldId id="351" r:id="rId23"/>
    <p:sldId id="354" r:id="rId24"/>
    <p:sldId id="342" r:id="rId25"/>
    <p:sldId id="345" r:id="rId26"/>
    <p:sldId id="343" r:id="rId27"/>
    <p:sldId id="344" r:id="rId28"/>
    <p:sldId id="356" r:id="rId29"/>
    <p:sldId id="347" r:id="rId30"/>
  </p:sldIdLst>
  <p:sldSz cx="9144000" cy="6858000" type="screen4x3"/>
  <p:notesSz cx="6797675" cy="9928225"/>
  <p:custDataLst>
    <p:tags r:id="rId33"/>
  </p:custDataLst>
  <p:defaultTextStyle>
    <a:defPPr>
      <a:defRPr lang="en-GB"/>
    </a:defPPr>
    <a:lvl1pPr algn="l" rtl="0" fontAlgn="base">
      <a:spcBef>
        <a:spcPct val="0"/>
      </a:spcBef>
      <a:spcAft>
        <a:spcPct val="0"/>
      </a:spcAft>
      <a:defRPr sz="2100" kern="1200">
        <a:solidFill>
          <a:schemeClr val="tx1"/>
        </a:solidFill>
        <a:latin typeface="Arial" charset="0"/>
        <a:ea typeface="MS PGothic" pitchFamily="34" charset="-128"/>
        <a:cs typeface="+mn-cs"/>
      </a:defRPr>
    </a:lvl1pPr>
    <a:lvl2pPr marL="457200" algn="l" rtl="0" fontAlgn="base">
      <a:spcBef>
        <a:spcPct val="0"/>
      </a:spcBef>
      <a:spcAft>
        <a:spcPct val="0"/>
      </a:spcAft>
      <a:defRPr sz="2100" kern="1200">
        <a:solidFill>
          <a:schemeClr val="tx1"/>
        </a:solidFill>
        <a:latin typeface="Arial" charset="0"/>
        <a:ea typeface="MS PGothic" pitchFamily="34" charset="-128"/>
        <a:cs typeface="+mn-cs"/>
      </a:defRPr>
    </a:lvl2pPr>
    <a:lvl3pPr marL="914400" algn="l" rtl="0" fontAlgn="base">
      <a:spcBef>
        <a:spcPct val="0"/>
      </a:spcBef>
      <a:spcAft>
        <a:spcPct val="0"/>
      </a:spcAft>
      <a:defRPr sz="2100" kern="1200">
        <a:solidFill>
          <a:schemeClr val="tx1"/>
        </a:solidFill>
        <a:latin typeface="Arial" charset="0"/>
        <a:ea typeface="MS PGothic" pitchFamily="34" charset="-128"/>
        <a:cs typeface="+mn-cs"/>
      </a:defRPr>
    </a:lvl3pPr>
    <a:lvl4pPr marL="1371600" algn="l" rtl="0" fontAlgn="base">
      <a:spcBef>
        <a:spcPct val="0"/>
      </a:spcBef>
      <a:spcAft>
        <a:spcPct val="0"/>
      </a:spcAft>
      <a:defRPr sz="2100" kern="1200">
        <a:solidFill>
          <a:schemeClr val="tx1"/>
        </a:solidFill>
        <a:latin typeface="Arial" charset="0"/>
        <a:ea typeface="MS PGothic" pitchFamily="34" charset="-128"/>
        <a:cs typeface="+mn-cs"/>
      </a:defRPr>
    </a:lvl4pPr>
    <a:lvl5pPr marL="1828800" algn="l" rtl="0" fontAlgn="base">
      <a:spcBef>
        <a:spcPct val="0"/>
      </a:spcBef>
      <a:spcAft>
        <a:spcPct val="0"/>
      </a:spcAft>
      <a:defRPr sz="2100" kern="1200">
        <a:solidFill>
          <a:schemeClr val="tx1"/>
        </a:solidFill>
        <a:latin typeface="Arial" charset="0"/>
        <a:ea typeface="MS PGothic" pitchFamily="34" charset="-128"/>
        <a:cs typeface="+mn-cs"/>
      </a:defRPr>
    </a:lvl5pPr>
    <a:lvl6pPr marL="2286000" algn="l" defTabSz="914400" rtl="0" eaLnBrk="1" latinLnBrk="0" hangingPunct="1">
      <a:defRPr sz="2100" kern="1200">
        <a:solidFill>
          <a:schemeClr val="tx1"/>
        </a:solidFill>
        <a:latin typeface="Arial" charset="0"/>
        <a:ea typeface="MS PGothic" pitchFamily="34" charset="-128"/>
        <a:cs typeface="+mn-cs"/>
      </a:defRPr>
    </a:lvl6pPr>
    <a:lvl7pPr marL="2743200" algn="l" defTabSz="914400" rtl="0" eaLnBrk="1" latinLnBrk="0" hangingPunct="1">
      <a:defRPr sz="2100" kern="1200">
        <a:solidFill>
          <a:schemeClr val="tx1"/>
        </a:solidFill>
        <a:latin typeface="Arial" charset="0"/>
        <a:ea typeface="MS PGothic" pitchFamily="34" charset="-128"/>
        <a:cs typeface="+mn-cs"/>
      </a:defRPr>
    </a:lvl7pPr>
    <a:lvl8pPr marL="3200400" algn="l" defTabSz="914400" rtl="0" eaLnBrk="1" latinLnBrk="0" hangingPunct="1">
      <a:defRPr sz="2100" kern="1200">
        <a:solidFill>
          <a:schemeClr val="tx1"/>
        </a:solidFill>
        <a:latin typeface="Arial" charset="0"/>
        <a:ea typeface="MS PGothic" pitchFamily="34" charset="-128"/>
        <a:cs typeface="+mn-cs"/>
      </a:defRPr>
    </a:lvl8pPr>
    <a:lvl9pPr marL="3657600" algn="l" defTabSz="914400" rtl="0" eaLnBrk="1" latinLnBrk="0" hangingPunct="1">
      <a:defRPr sz="21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A024"/>
    <a:srgbClr val="FFC024"/>
    <a:srgbClr val="7FA5C6"/>
    <a:srgbClr val="E1C024"/>
    <a:srgbClr val="045A7C"/>
    <a:srgbClr val="004B8D"/>
    <a:srgbClr val="99B7D1"/>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5" autoAdjust="0"/>
    <p:restoredTop sz="74296" autoAdjust="0"/>
  </p:normalViewPr>
  <p:slideViewPr>
    <p:cSldViewPr>
      <p:cViewPr>
        <p:scale>
          <a:sx n="80" d="100"/>
          <a:sy n="80" d="100"/>
        </p:scale>
        <p:origin x="-2514" y="-2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B9C1BC99-3F11-4B80-87A0-11084B722917}" type="datetimeFigureOut">
              <a:rPr lang="en-NZ" smtClean="0"/>
              <a:pPr/>
              <a:t>7/11/2014</a:t>
            </a:fld>
            <a:endParaRPr lang="en-NZ"/>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6740F8BB-EE94-48DF-95FB-A5030BC58B27}" type="slidenum">
              <a:rPr lang="en-NZ" smtClean="0"/>
              <a:pPr/>
              <a:t>‹#›</a:t>
            </a:fld>
            <a:endParaRPr lang="en-NZ"/>
          </a:p>
        </p:txBody>
      </p:sp>
    </p:spTree>
    <p:extLst>
      <p:ext uri="{BB962C8B-B14F-4D97-AF65-F5344CB8AC3E}">
        <p14:creationId xmlns:p14="http://schemas.microsoft.com/office/powerpoint/2010/main" val="3888165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cs typeface="Arial" charset="0"/>
              </a:defRPr>
            </a:lvl1pPr>
          </a:lstStyle>
          <a:p>
            <a:pPr>
              <a:defRPr/>
            </a:pPr>
            <a:endParaRPr lang="en-GB"/>
          </a:p>
        </p:txBody>
      </p:sp>
      <p:sp>
        <p:nvSpPr>
          <p:cNvPr id="4099"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cs typeface="Arial" charset="0"/>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cs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cs typeface="Arial" charset="0"/>
              </a:defRPr>
            </a:lvl1pPr>
          </a:lstStyle>
          <a:p>
            <a:pPr>
              <a:defRPr/>
            </a:pPr>
            <a:fld id="{E507BCA7-0D2B-4830-BC13-D9B368074F1F}" type="slidenum">
              <a:rPr lang="en-GB"/>
              <a:pPr>
                <a:defRPr/>
              </a:pPr>
              <a:t>‹#›</a:t>
            </a:fld>
            <a:endParaRPr lang="en-GB"/>
          </a:p>
        </p:txBody>
      </p:sp>
    </p:spTree>
    <p:extLst>
      <p:ext uri="{BB962C8B-B14F-4D97-AF65-F5344CB8AC3E}">
        <p14:creationId xmlns:p14="http://schemas.microsoft.com/office/powerpoint/2010/main" val="560774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NZ" dirty="0" smtClean="0"/>
              <a:t>This</a:t>
            </a:r>
            <a:r>
              <a:rPr lang="en-NZ" baseline="0" dirty="0" smtClean="0"/>
              <a:t> session finishes at 12.30pm, but I can stay for up to another half an hour to answer any extra questions or queries. </a:t>
            </a:r>
            <a:endParaRPr lang="en-NZ" dirty="0" smtClean="0"/>
          </a:p>
          <a:p>
            <a:pPr marL="171450" indent="-171450">
              <a:buFont typeface="Arial" pitchFamily="34" charset="0"/>
              <a:buChar char="•"/>
            </a:pPr>
            <a:r>
              <a:rPr lang="en-NZ" dirty="0" smtClean="0"/>
              <a:t>This session is for</a:t>
            </a:r>
            <a:r>
              <a:rPr lang="en-NZ" baseline="0" dirty="0" smtClean="0"/>
              <a:t> you, so jump in at any time with your thoughts, ideas, suggestions, your experience etc. </a:t>
            </a:r>
            <a:br>
              <a:rPr lang="en-NZ" baseline="0" dirty="0" smtClean="0"/>
            </a:br>
            <a:endParaRPr lang="en-NZ" dirty="0" smtClean="0"/>
          </a:p>
          <a:p>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1</a:t>
            </a:fld>
            <a:endParaRPr lang="en-GB"/>
          </a:p>
        </p:txBody>
      </p:sp>
    </p:spTree>
    <p:extLst>
      <p:ext uri="{BB962C8B-B14F-4D97-AF65-F5344CB8AC3E}">
        <p14:creationId xmlns:p14="http://schemas.microsoft.com/office/powerpoint/2010/main" val="1785996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 What </a:t>
            </a:r>
            <a:r>
              <a:rPr lang="en-NZ" dirty="0" smtClean="0"/>
              <a:t>would you do to fix</a:t>
            </a:r>
            <a:r>
              <a:rPr lang="en-NZ" baseline="0" dirty="0" smtClean="0"/>
              <a:t> it?</a:t>
            </a:r>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14</a:t>
            </a:fld>
            <a:endParaRPr lang="en-GB"/>
          </a:p>
        </p:txBody>
      </p:sp>
    </p:spTree>
    <p:extLst>
      <p:ext uri="{BB962C8B-B14F-4D97-AF65-F5344CB8AC3E}">
        <p14:creationId xmlns:p14="http://schemas.microsoft.com/office/powerpoint/2010/main" val="1762915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Arial" charset="0"/>
              </a:rPr>
              <a:t>-</a:t>
            </a:r>
            <a:r>
              <a:rPr lang="en-NZ" sz="1200" kern="1200" baseline="0" dirty="0" smtClean="0">
                <a:solidFill>
                  <a:schemeClr val="tx1"/>
                </a:solidFill>
                <a:effectLst/>
                <a:latin typeface="Arial" charset="0"/>
                <a:ea typeface="+mn-ea"/>
                <a:cs typeface="Arial" charset="0"/>
              </a:rPr>
              <a:t> </a:t>
            </a:r>
            <a:r>
              <a:rPr lang="en-NZ" dirty="0" smtClean="0"/>
              <a:t>What do you think about that? </a:t>
            </a:r>
          </a:p>
          <a:p>
            <a:r>
              <a:rPr lang="en-NZ" dirty="0" smtClean="0"/>
              <a:t>- </a:t>
            </a:r>
            <a:r>
              <a:rPr lang="en-NZ" dirty="0" smtClean="0"/>
              <a:t>The shopping</a:t>
            </a:r>
            <a:r>
              <a:rPr lang="en-NZ" baseline="0" dirty="0" smtClean="0"/>
              <a:t> list approach</a:t>
            </a:r>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15</a:t>
            </a:fld>
            <a:endParaRPr lang="en-GB"/>
          </a:p>
        </p:txBody>
      </p:sp>
    </p:spTree>
    <p:extLst>
      <p:ext uri="{BB962C8B-B14F-4D97-AF65-F5344CB8AC3E}">
        <p14:creationId xmlns:p14="http://schemas.microsoft.com/office/powerpoint/2010/main" val="4101762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 </a:t>
            </a:r>
            <a:r>
              <a:rPr lang="en-NZ" dirty="0" smtClean="0"/>
              <a:t>What would you do to fix</a:t>
            </a:r>
            <a:r>
              <a:rPr lang="en-NZ" baseline="0" dirty="0" smtClean="0"/>
              <a:t> it?</a:t>
            </a:r>
            <a:endParaRPr lang="en-NZ" dirty="0" smtClean="0"/>
          </a:p>
          <a:p>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16</a:t>
            </a:fld>
            <a:endParaRPr lang="en-GB"/>
          </a:p>
        </p:txBody>
      </p:sp>
    </p:spTree>
    <p:extLst>
      <p:ext uri="{BB962C8B-B14F-4D97-AF65-F5344CB8AC3E}">
        <p14:creationId xmlns:p14="http://schemas.microsoft.com/office/powerpoint/2010/main" val="615515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 </a:t>
            </a:r>
            <a:r>
              <a:rPr lang="en-NZ" dirty="0" smtClean="0"/>
              <a:t>What do you think about that one?</a:t>
            </a:r>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17</a:t>
            </a:fld>
            <a:endParaRPr lang="en-GB"/>
          </a:p>
        </p:txBody>
      </p:sp>
    </p:spTree>
    <p:extLst>
      <p:ext uri="{BB962C8B-B14F-4D97-AF65-F5344CB8AC3E}">
        <p14:creationId xmlns:p14="http://schemas.microsoft.com/office/powerpoint/2010/main" val="2102591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Arial" charset="0"/>
              </a:rPr>
              <a:t>- </a:t>
            </a:r>
            <a:r>
              <a:rPr lang="en-NZ" dirty="0" smtClean="0"/>
              <a:t>Just to re-cap</a:t>
            </a:r>
            <a:r>
              <a:rPr lang="en-NZ" baseline="0" dirty="0" smtClean="0"/>
              <a:t> (from the first session on essays).</a:t>
            </a:r>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3</a:t>
            </a:fld>
            <a:endParaRPr lang="en-GB"/>
          </a:p>
        </p:txBody>
      </p:sp>
    </p:spTree>
    <p:extLst>
      <p:ext uri="{BB962C8B-B14F-4D97-AF65-F5344CB8AC3E}">
        <p14:creationId xmlns:p14="http://schemas.microsoft.com/office/powerpoint/2010/main" val="489783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Re-capping </a:t>
            </a:r>
            <a:r>
              <a:rPr lang="en-NZ" dirty="0" smtClean="0"/>
              <a:t>from the firs essays session.</a:t>
            </a:r>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6</a:t>
            </a:fld>
            <a:endParaRPr lang="en-GB"/>
          </a:p>
        </p:txBody>
      </p:sp>
    </p:spTree>
    <p:extLst>
      <p:ext uri="{BB962C8B-B14F-4D97-AF65-F5344CB8AC3E}">
        <p14:creationId xmlns:p14="http://schemas.microsoft.com/office/powerpoint/2010/main" val="284560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NZ" baseline="0" dirty="0" smtClean="0"/>
              <a:t>Remember to answer the question?</a:t>
            </a:r>
          </a:p>
          <a:p>
            <a:pPr marL="171450" indent="-171450">
              <a:buFontTx/>
              <a:buChar char="-"/>
            </a:pPr>
            <a:r>
              <a:rPr lang="en-NZ" baseline="0" dirty="0" smtClean="0"/>
              <a:t>What is the question? </a:t>
            </a:r>
            <a:endParaRPr lang="en-NZ" baseline="0" dirty="0" smtClean="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7</a:t>
            </a:fld>
            <a:endParaRPr lang="en-GB"/>
          </a:p>
        </p:txBody>
      </p:sp>
    </p:spTree>
    <p:extLst>
      <p:ext uri="{BB962C8B-B14F-4D97-AF65-F5344CB8AC3E}">
        <p14:creationId xmlns:p14="http://schemas.microsoft.com/office/powerpoint/2010/main" val="1498574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NZ" dirty="0" smtClean="0"/>
              <a:t>The thesis statement is in bold</a:t>
            </a:r>
            <a:r>
              <a:rPr lang="en-NZ" baseline="0" dirty="0" smtClean="0"/>
              <a:t> </a:t>
            </a:r>
            <a:endParaRPr lang="en-NZ" dirty="0" smtClean="0"/>
          </a:p>
          <a:p>
            <a:pPr marL="171450" indent="-171450">
              <a:buFontTx/>
              <a:buChar char="-"/>
            </a:pPr>
            <a:r>
              <a:rPr lang="en-NZ" baseline="0" dirty="0" smtClean="0"/>
              <a:t>The standard pattern for an introduction is that it starts with a broad opening statement that introduces the topic. </a:t>
            </a:r>
          </a:p>
          <a:p>
            <a:pPr marL="171450" indent="-171450">
              <a:buFontTx/>
              <a:buChar char="-"/>
            </a:pPr>
            <a:r>
              <a:rPr lang="en-NZ" baseline="0" dirty="0" smtClean="0"/>
              <a:t>Then it often narrows down the focus further to your essay topic. </a:t>
            </a:r>
          </a:p>
          <a:p>
            <a:pPr marL="171450" indent="-171450">
              <a:buFontTx/>
              <a:buChar char="-"/>
            </a:pPr>
            <a:r>
              <a:rPr lang="en-NZ" baseline="0" dirty="0" smtClean="0"/>
              <a:t>Then the thesis statement.</a:t>
            </a:r>
          </a:p>
          <a:p>
            <a:pPr marL="171450" indent="-171450">
              <a:buFontTx/>
              <a:buChar char="-"/>
            </a:pPr>
            <a:r>
              <a:rPr lang="en-NZ" baseline="0" dirty="0" smtClean="0"/>
              <a:t>For an introduction in a real essay, you’ll probably have a bit more information before the thesis statement – this is just to highlight the basic pattern. </a:t>
            </a:r>
            <a:endParaRPr lang="en-NZ" dirty="0" smtClean="0"/>
          </a:p>
          <a:p>
            <a:pPr marL="171450" indent="-171450">
              <a:buFontTx/>
              <a:buChar char="-"/>
            </a:pPr>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8</a:t>
            </a:fld>
            <a:endParaRPr lang="en-GB"/>
          </a:p>
        </p:txBody>
      </p:sp>
    </p:spTree>
    <p:extLst>
      <p:ext uri="{BB962C8B-B14F-4D97-AF65-F5344CB8AC3E}">
        <p14:creationId xmlns:p14="http://schemas.microsoft.com/office/powerpoint/2010/main" val="2371887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NZ" dirty="0" smtClean="0"/>
              <a:t>Often </a:t>
            </a:r>
            <a:r>
              <a:rPr lang="en-NZ" dirty="0" smtClean="0"/>
              <a:t>not a simple yes</a:t>
            </a:r>
            <a:r>
              <a:rPr lang="en-NZ" baseline="0" dirty="0" smtClean="0"/>
              <a:t> or no situation. </a:t>
            </a:r>
          </a:p>
          <a:p>
            <a:pPr marL="171450" indent="-171450">
              <a:buFontTx/>
              <a:buChar char="-"/>
            </a:pPr>
            <a:r>
              <a:rPr lang="en-NZ" baseline="0" dirty="0" smtClean="0"/>
              <a:t>But you still need to say something, otherwise you will end up simply describing different points of view: on the one hand ***, on the other hand ****.  </a:t>
            </a:r>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9</a:t>
            </a:fld>
            <a:endParaRPr lang="en-GB"/>
          </a:p>
        </p:txBody>
      </p:sp>
    </p:spTree>
    <p:extLst>
      <p:ext uri="{BB962C8B-B14F-4D97-AF65-F5344CB8AC3E}">
        <p14:creationId xmlns:p14="http://schemas.microsoft.com/office/powerpoint/2010/main" val="3654232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Arial" charset="0"/>
                <a:ea typeface="+mn-ea"/>
                <a:cs typeface="Arial" charset="0"/>
              </a:rPr>
              <a:t>POINTS TO MENTION</a:t>
            </a:r>
            <a:endParaRPr lang="en-NZ" sz="1200" kern="1200" dirty="0" smtClean="0">
              <a:solidFill>
                <a:schemeClr val="tx1"/>
              </a:solidFill>
              <a:effectLst/>
              <a:latin typeface="Arial" charset="0"/>
              <a:ea typeface="+mn-ea"/>
              <a:cs typeface="Arial" charset="0"/>
            </a:endParaRPr>
          </a:p>
          <a:p>
            <a:pPr marL="171450" indent="-171450">
              <a:buFontTx/>
              <a:buChar char="-"/>
            </a:pPr>
            <a:r>
              <a:rPr lang="en-NZ" dirty="0" smtClean="0"/>
              <a:t>An opinion is a statement of what you think</a:t>
            </a:r>
            <a:r>
              <a:rPr lang="en-NZ" baseline="0" dirty="0" smtClean="0"/>
              <a:t> without reasons or evidence</a:t>
            </a:r>
          </a:p>
          <a:p>
            <a:pPr marL="171450" indent="-171450">
              <a:buFontTx/>
              <a:buChar char="-"/>
            </a:pPr>
            <a:r>
              <a:rPr lang="en-NZ" baseline="0" dirty="0" smtClean="0"/>
              <a:t>An argument is statement of what you think and why.</a:t>
            </a:r>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11</a:t>
            </a:fld>
            <a:endParaRPr lang="en-GB"/>
          </a:p>
        </p:txBody>
      </p:sp>
    </p:spTree>
    <p:extLst>
      <p:ext uri="{BB962C8B-B14F-4D97-AF65-F5344CB8AC3E}">
        <p14:creationId xmlns:p14="http://schemas.microsoft.com/office/powerpoint/2010/main" val="2223428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Arial" charset="0"/>
              </a:rPr>
              <a:t>-</a:t>
            </a:r>
            <a:r>
              <a:rPr lang="en-NZ" sz="1200" kern="1200" baseline="0" dirty="0" smtClean="0">
                <a:solidFill>
                  <a:schemeClr val="tx1"/>
                </a:solidFill>
                <a:effectLst/>
                <a:latin typeface="Arial" charset="0"/>
                <a:ea typeface="+mn-ea"/>
                <a:cs typeface="Arial" charset="0"/>
              </a:rPr>
              <a:t> </a:t>
            </a:r>
            <a:r>
              <a:rPr lang="en-NZ" dirty="0" smtClean="0"/>
              <a:t>What do you think about that? </a:t>
            </a:r>
          </a:p>
          <a:p>
            <a:endParaRPr lang="en-NZ" dirty="0" smtClean="0"/>
          </a:p>
          <a:p>
            <a:r>
              <a:rPr lang="en-NZ" dirty="0" smtClean="0"/>
              <a:t>- </a:t>
            </a:r>
            <a:r>
              <a:rPr lang="en-NZ" dirty="0" smtClean="0"/>
              <a:t>Off putting for the reader. </a:t>
            </a:r>
          </a:p>
          <a:p>
            <a:r>
              <a:rPr lang="en-NZ" dirty="0" smtClean="0"/>
              <a:t>- No</a:t>
            </a:r>
            <a:r>
              <a:rPr lang="en-NZ" baseline="0" dirty="0" smtClean="0"/>
              <a:t> structure.</a:t>
            </a:r>
          </a:p>
          <a:p>
            <a:r>
              <a:rPr lang="en-NZ" baseline="0" dirty="0" smtClean="0"/>
              <a:t>- Everything run together. </a:t>
            </a:r>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13</a:t>
            </a:fld>
            <a:endParaRPr lang="en-GB"/>
          </a:p>
        </p:txBody>
      </p:sp>
    </p:spTree>
    <p:extLst>
      <p:ext uri="{BB962C8B-B14F-4D97-AF65-F5344CB8AC3E}">
        <p14:creationId xmlns:p14="http://schemas.microsoft.com/office/powerpoint/2010/main" val="1199105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Date Placeholder 3"/>
          <p:cNvSpPr>
            <a:spLocks noGrp="1"/>
          </p:cNvSpPr>
          <p:nvPr>
            <p:ph type="dt" sz="half" idx="10"/>
          </p:nvPr>
        </p:nvSpPr>
        <p:spPr>
          <a:ln/>
        </p:spPr>
        <p:txBody>
          <a:bodyPr/>
          <a:lstStyle>
            <a:lvl1pPr>
              <a:defRPr/>
            </a:lvl1pPr>
          </a:lstStyle>
          <a:p>
            <a:endParaRPr lang="en-US"/>
          </a:p>
        </p:txBody>
      </p:sp>
      <p:sp>
        <p:nvSpPr>
          <p:cNvPr id="5" name="Footer Placeholder 4"/>
          <p:cNvSpPr>
            <a:spLocks noGrp="1"/>
          </p:cNvSpPr>
          <p:nvPr>
            <p:ph type="ftr" sz="quarter" idx="11"/>
          </p:nvPr>
        </p:nvSpPr>
        <p:spPr>
          <a:ln/>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5B0FC570-A23A-449E-BE65-93CDB99D0C4E}" type="slidenum">
              <a:rPr lang="en-GB"/>
              <a:pPr/>
              <a:t>‹#›</a:t>
            </a:fld>
            <a:endParaRPr lang="en-GB"/>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a:ln/>
        </p:spPr>
        <p:txBody>
          <a:bodyPr/>
          <a:lstStyle>
            <a:lvl1pPr>
              <a:defRPr/>
            </a:lvl1pPr>
          </a:lstStyle>
          <a:p>
            <a:endParaRPr lang="en-US"/>
          </a:p>
        </p:txBody>
      </p:sp>
      <p:sp>
        <p:nvSpPr>
          <p:cNvPr id="5" name="Footer Placeholder 4"/>
          <p:cNvSpPr>
            <a:spLocks noGrp="1"/>
          </p:cNvSpPr>
          <p:nvPr>
            <p:ph type="ftr" sz="quarter" idx="11"/>
          </p:nvPr>
        </p:nvSpPr>
        <p:spPr>
          <a:ln/>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85835786-F437-4721-BC18-D3346D9CAF4E}" type="slidenum">
              <a:rPr lang="en-GB"/>
              <a:pPr/>
              <a:t>‹#›</a:t>
            </a:fld>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a:ln/>
        </p:spPr>
        <p:txBody>
          <a:bodyPr/>
          <a:lstStyle>
            <a:lvl1pPr>
              <a:defRPr/>
            </a:lvl1pPr>
          </a:lstStyle>
          <a:p>
            <a:endParaRPr lang="en-US"/>
          </a:p>
        </p:txBody>
      </p:sp>
      <p:sp>
        <p:nvSpPr>
          <p:cNvPr id="5" name="Footer Placeholder 4"/>
          <p:cNvSpPr>
            <a:spLocks noGrp="1"/>
          </p:cNvSpPr>
          <p:nvPr>
            <p:ph type="ftr" sz="quarter" idx="11"/>
          </p:nvPr>
        </p:nvSpPr>
        <p:spPr>
          <a:ln/>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ED7CD6A7-E126-4E6E-AD2A-AC248E2F8E2F}" type="slidenum">
              <a:rPr lang="en-GB"/>
              <a:pPr/>
              <a:t>‹#›</a:t>
            </a:fld>
            <a:endParaRPr lang="en-GB"/>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a:ln/>
        </p:spPr>
        <p:txBody>
          <a:bodyPr/>
          <a:lstStyle>
            <a:lvl1pPr>
              <a:defRPr/>
            </a:lvl1pPr>
          </a:lstStyle>
          <a:p>
            <a:endParaRPr lang="en-US"/>
          </a:p>
        </p:txBody>
      </p:sp>
      <p:sp>
        <p:nvSpPr>
          <p:cNvPr id="5" name="Footer Placeholder 4"/>
          <p:cNvSpPr>
            <a:spLocks noGrp="1"/>
          </p:cNvSpPr>
          <p:nvPr>
            <p:ph type="ftr" sz="quarter" idx="11"/>
          </p:nvPr>
        </p:nvSpPr>
        <p:spPr>
          <a:ln/>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DD4B9DF5-4A0B-4916-909A-EF99F922265E}" type="slidenum">
              <a:rPr lang="en-GB"/>
              <a:pPr/>
              <a:t>‹#›</a:t>
            </a:fld>
            <a:endParaRPr lang="en-GB"/>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endParaRPr lang="en-US"/>
          </a:p>
        </p:txBody>
      </p:sp>
      <p:sp>
        <p:nvSpPr>
          <p:cNvPr id="5" name="Footer Placeholder 4"/>
          <p:cNvSpPr>
            <a:spLocks noGrp="1"/>
          </p:cNvSpPr>
          <p:nvPr>
            <p:ph type="ftr" sz="quarter" idx="11"/>
          </p:nvPr>
        </p:nvSpPr>
        <p:spPr>
          <a:ln/>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42492926-2F84-402A-95EA-9F276BA26946}" type="slidenum">
              <a:rPr lang="en-GB"/>
              <a:pPr/>
              <a:t>‹#›</a:t>
            </a:fld>
            <a:endParaRPr lang="en-GB"/>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3"/>
          <p:cNvSpPr>
            <a:spLocks noGrp="1"/>
          </p:cNvSpPr>
          <p:nvPr>
            <p:ph type="dt" sz="half" idx="10"/>
          </p:nvPr>
        </p:nvSpPr>
        <p:spPr>
          <a:ln/>
        </p:spPr>
        <p:txBody>
          <a:bodyPr/>
          <a:lstStyle>
            <a:lvl1pPr>
              <a:defRPr/>
            </a:lvl1pPr>
          </a:lstStyle>
          <a:p>
            <a:endParaRPr lang="en-US"/>
          </a:p>
        </p:txBody>
      </p:sp>
      <p:sp>
        <p:nvSpPr>
          <p:cNvPr id="6" name="Footer Placeholder 4"/>
          <p:cNvSpPr>
            <a:spLocks noGrp="1"/>
          </p:cNvSpPr>
          <p:nvPr>
            <p:ph type="ftr" sz="quarter" idx="11"/>
          </p:nvPr>
        </p:nvSpPr>
        <p:spPr>
          <a:ln/>
        </p:spPr>
        <p:txBody>
          <a:bodyPr/>
          <a:lstStyle>
            <a:lvl1pPr>
              <a:defRPr/>
            </a:lvl1pPr>
          </a:lstStyle>
          <a:p>
            <a:endParaRPr lang="en-US"/>
          </a:p>
        </p:txBody>
      </p:sp>
      <p:sp>
        <p:nvSpPr>
          <p:cNvPr id="7" name="Slide Number Placeholder 5"/>
          <p:cNvSpPr>
            <a:spLocks noGrp="1"/>
          </p:cNvSpPr>
          <p:nvPr>
            <p:ph type="sldNum" sz="quarter" idx="12"/>
          </p:nvPr>
        </p:nvSpPr>
        <p:spPr>
          <a:ln/>
        </p:spPr>
        <p:txBody>
          <a:bodyPr/>
          <a:lstStyle>
            <a:lvl1pPr>
              <a:defRPr/>
            </a:lvl1pPr>
          </a:lstStyle>
          <a:p>
            <a:fld id="{F3A0B223-2D5C-4F5B-8FDE-5C386B186C9D}" type="slidenum">
              <a:rPr lang="en-GB"/>
              <a:pPr/>
              <a:t>‹#›</a:t>
            </a:fld>
            <a:endParaRPr lang="en-GB"/>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3"/>
          <p:cNvSpPr>
            <a:spLocks noGrp="1"/>
          </p:cNvSpPr>
          <p:nvPr>
            <p:ph type="dt" sz="half" idx="10"/>
          </p:nvPr>
        </p:nvSpPr>
        <p:spPr>
          <a:ln/>
        </p:spPr>
        <p:txBody>
          <a:bodyPr/>
          <a:lstStyle>
            <a:lvl1pPr>
              <a:defRPr/>
            </a:lvl1pPr>
          </a:lstStyle>
          <a:p>
            <a:endParaRPr lang="en-US"/>
          </a:p>
        </p:txBody>
      </p:sp>
      <p:sp>
        <p:nvSpPr>
          <p:cNvPr id="8" name="Footer Placeholder 4"/>
          <p:cNvSpPr>
            <a:spLocks noGrp="1"/>
          </p:cNvSpPr>
          <p:nvPr>
            <p:ph type="ftr" sz="quarter" idx="11"/>
          </p:nvPr>
        </p:nvSpPr>
        <p:spPr>
          <a:ln/>
        </p:spPr>
        <p:txBody>
          <a:bodyPr/>
          <a:lstStyle>
            <a:lvl1pPr>
              <a:defRPr/>
            </a:lvl1pPr>
          </a:lstStyle>
          <a:p>
            <a:endParaRPr lang="en-US"/>
          </a:p>
        </p:txBody>
      </p:sp>
      <p:sp>
        <p:nvSpPr>
          <p:cNvPr id="9" name="Slide Number Placeholder 5"/>
          <p:cNvSpPr>
            <a:spLocks noGrp="1"/>
          </p:cNvSpPr>
          <p:nvPr>
            <p:ph type="sldNum" sz="quarter" idx="12"/>
          </p:nvPr>
        </p:nvSpPr>
        <p:spPr>
          <a:ln/>
        </p:spPr>
        <p:txBody>
          <a:bodyPr/>
          <a:lstStyle>
            <a:lvl1pPr>
              <a:defRPr/>
            </a:lvl1pPr>
          </a:lstStyle>
          <a:p>
            <a:fld id="{740C01EE-9A6C-45C3-942B-0B085C667917}" type="slidenum">
              <a:rPr lang="en-GB"/>
              <a:pPr/>
              <a:t>‹#›</a:t>
            </a:fld>
            <a:endParaRPr lang="en-GB"/>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smtClean="0"/>
              <a:t>Click to add Title</a:t>
            </a:r>
            <a:endParaRPr lang="en-US" dirty="0"/>
          </a:p>
        </p:txBody>
      </p:sp>
    </p:spTree>
    <p:extLst>
      <p:ext uri="{BB962C8B-B14F-4D97-AF65-F5344CB8AC3E}">
        <p14:creationId xmlns:p14="http://schemas.microsoft.com/office/powerpoint/2010/main" val="3772446736"/>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Date Placeholder 3"/>
          <p:cNvSpPr>
            <a:spLocks noGrp="1"/>
          </p:cNvSpPr>
          <p:nvPr>
            <p:ph type="dt" sz="half" idx="10"/>
          </p:nvPr>
        </p:nvSpPr>
        <p:spPr>
          <a:ln/>
        </p:spPr>
        <p:txBody>
          <a:bodyPr/>
          <a:lstStyle>
            <a:lvl1pPr>
              <a:defRPr/>
            </a:lvl1pPr>
          </a:lstStyle>
          <a:p>
            <a:endParaRPr lang="en-US"/>
          </a:p>
        </p:txBody>
      </p:sp>
      <p:sp>
        <p:nvSpPr>
          <p:cNvPr id="4" name="Footer Placeholder 4"/>
          <p:cNvSpPr>
            <a:spLocks noGrp="1"/>
          </p:cNvSpPr>
          <p:nvPr>
            <p:ph type="ftr" sz="quarter" idx="11"/>
          </p:nvPr>
        </p:nvSpPr>
        <p:spPr>
          <a:ln/>
        </p:spPr>
        <p:txBody>
          <a:bodyPr/>
          <a:lstStyle>
            <a:lvl1pPr>
              <a:defRPr/>
            </a:lvl1pPr>
          </a:lstStyle>
          <a:p>
            <a:endParaRPr lang="en-US"/>
          </a:p>
        </p:txBody>
      </p:sp>
      <p:sp>
        <p:nvSpPr>
          <p:cNvPr id="5" name="Slide Number Placeholder 5"/>
          <p:cNvSpPr>
            <a:spLocks noGrp="1"/>
          </p:cNvSpPr>
          <p:nvPr>
            <p:ph type="sldNum" sz="quarter" idx="12"/>
          </p:nvPr>
        </p:nvSpPr>
        <p:spPr>
          <a:ln/>
        </p:spPr>
        <p:txBody>
          <a:bodyPr/>
          <a:lstStyle>
            <a:lvl1pPr>
              <a:defRPr/>
            </a:lvl1pPr>
          </a:lstStyle>
          <a:p>
            <a:fld id="{C901CAF5-F88B-488D-BBB2-19C874DF4DF6}" type="slidenum">
              <a:rPr lang="en-GB"/>
              <a:pPr/>
              <a:t>‹#›</a:t>
            </a:fld>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endParaRPr lang="en-US"/>
          </a:p>
        </p:txBody>
      </p:sp>
      <p:sp>
        <p:nvSpPr>
          <p:cNvPr id="3" name="Footer Placeholder 4"/>
          <p:cNvSpPr>
            <a:spLocks noGrp="1"/>
          </p:cNvSpPr>
          <p:nvPr>
            <p:ph type="ftr" sz="quarter" idx="11"/>
          </p:nvPr>
        </p:nvSpPr>
        <p:spPr>
          <a:ln/>
        </p:spPr>
        <p:txBody>
          <a:bodyPr/>
          <a:lstStyle>
            <a:lvl1pPr>
              <a:defRPr/>
            </a:lvl1pPr>
          </a:lstStyle>
          <a:p>
            <a:endParaRPr lang="en-US"/>
          </a:p>
        </p:txBody>
      </p:sp>
      <p:sp>
        <p:nvSpPr>
          <p:cNvPr id="4" name="Slide Number Placeholder 5"/>
          <p:cNvSpPr>
            <a:spLocks noGrp="1"/>
          </p:cNvSpPr>
          <p:nvPr>
            <p:ph type="sldNum" sz="quarter" idx="12"/>
          </p:nvPr>
        </p:nvSpPr>
        <p:spPr>
          <a:ln/>
        </p:spPr>
        <p:txBody>
          <a:bodyPr/>
          <a:lstStyle>
            <a:lvl1pPr>
              <a:defRPr/>
            </a:lvl1pPr>
          </a:lstStyle>
          <a:p>
            <a:fld id="{26B67671-6086-4B24-92C8-76BBDEEB30C2}" type="slidenum">
              <a:rPr lang="en-GB"/>
              <a:pPr/>
              <a:t>‹#›</a:t>
            </a:fld>
            <a:endParaRPr lang="en-GB"/>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endParaRPr lang="en-US"/>
          </a:p>
        </p:txBody>
      </p:sp>
      <p:sp>
        <p:nvSpPr>
          <p:cNvPr id="6" name="Footer Placeholder 4"/>
          <p:cNvSpPr>
            <a:spLocks noGrp="1"/>
          </p:cNvSpPr>
          <p:nvPr>
            <p:ph type="ftr" sz="quarter" idx="11"/>
          </p:nvPr>
        </p:nvSpPr>
        <p:spPr>
          <a:ln/>
        </p:spPr>
        <p:txBody>
          <a:bodyPr/>
          <a:lstStyle>
            <a:lvl1pPr>
              <a:defRPr/>
            </a:lvl1pPr>
          </a:lstStyle>
          <a:p>
            <a:endParaRPr lang="en-US"/>
          </a:p>
        </p:txBody>
      </p:sp>
      <p:sp>
        <p:nvSpPr>
          <p:cNvPr id="7" name="Slide Number Placeholder 5"/>
          <p:cNvSpPr>
            <a:spLocks noGrp="1"/>
          </p:cNvSpPr>
          <p:nvPr>
            <p:ph type="sldNum" sz="quarter" idx="12"/>
          </p:nvPr>
        </p:nvSpPr>
        <p:spPr>
          <a:ln/>
        </p:spPr>
        <p:txBody>
          <a:bodyPr/>
          <a:lstStyle>
            <a:lvl1pPr>
              <a:defRPr/>
            </a:lvl1pPr>
          </a:lstStyle>
          <a:p>
            <a:fld id="{70A8BD3D-0822-43BB-9C93-725209DBB014}" type="slidenum">
              <a:rPr lang="en-GB"/>
              <a:pPr/>
              <a:t>‹#›</a:t>
            </a:fld>
            <a:endParaRPr lang="en-GB"/>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endParaRPr lang="en-US"/>
          </a:p>
        </p:txBody>
      </p:sp>
      <p:sp>
        <p:nvSpPr>
          <p:cNvPr id="6" name="Footer Placeholder 4"/>
          <p:cNvSpPr>
            <a:spLocks noGrp="1"/>
          </p:cNvSpPr>
          <p:nvPr>
            <p:ph type="ftr" sz="quarter" idx="11"/>
          </p:nvPr>
        </p:nvSpPr>
        <p:spPr>
          <a:ln/>
        </p:spPr>
        <p:txBody>
          <a:bodyPr/>
          <a:lstStyle>
            <a:lvl1pPr>
              <a:defRPr/>
            </a:lvl1pPr>
          </a:lstStyle>
          <a:p>
            <a:endParaRPr lang="en-US"/>
          </a:p>
        </p:txBody>
      </p:sp>
      <p:sp>
        <p:nvSpPr>
          <p:cNvPr id="7" name="Slide Number Placeholder 5"/>
          <p:cNvSpPr>
            <a:spLocks noGrp="1"/>
          </p:cNvSpPr>
          <p:nvPr>
            <p:ph type="sldNum" sz="quarter" idx="12"/>
          </p:nvPr>
        </p:nvSpPr>
        <p:spPr>
          <a:ln/>
        </p:spPr>
        <p:txBody>
          <a:bodyPr/>
          <a:lstStyle>
            <a:lvl1pPr>
              <a:defRPr/>
            </a:lvl1pPr>
          </a:lstStyle>
          <a:p>
            <a:fld id="{1C11A588-A7D7-4C30-A73B-67D3E7ADF867}" type="slidenum">
              <a:rPr lang="en-GB"/>
              <a:pPr/>
              <a:t>‹#›</a:t>
            </a:fld>
            <a:endParaRPr lang="en-GB"/>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56.xml"/><Relationship Id="rId5" Type="http://schemas.openxmlformats.org/officeDocument/2006/relationships/image" Target="../media/image6.emf"/><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26" name="Picture 4" descr="MU_logo_master_CMYKrev.eps"/>
          <p:cNvPicPr>
            <a:picLocks noChangeAspect="1"/>
          </p:cNvPicPr>
          <p:nvPr/>
        </p:nvPicPr>
        <p:blipFill>
          <a:blip r:embed="rId14" cstate="print"/>
          <a:srcRect/>
          <a:stretch>
            <a:fillRect/>
          </a:stretch>
        </p:blipFill>
        <p:spPr bwMode="auto">
          <a:xfrm>
            <a:off x="2878138" y="2894013"/>
            <a:ext cx="3403600" cy="1433512"/>
          </a:xfrm>
          <a:prstGeom prst="rect">
            <a:avLst/>
          </a:prstGeom>
          <a:noFill/>
          <a:ln w="9525">
            <a:noFill/>
            <a:miter lim="800000"/>
            <a:headEnd/>
            <a:tailEnd/>
          </a:ln>
        </p:spPr>
      </p:pic>
      <p:sp>
        <p:nvSpPr>
          <p:cNvPr id="3" name="Date Placeholder 3"/>
          <p:cNvSpPr>
            <a:spLocks noGrp="1"/>
          </p:cNvSpPr>
          <p:nvPr>
            <p:ph type="dt" sz="half" idx="2"/>
          </p:nvPr>
        </p:nvSpPr>
        <p:spPr bwMode="auto">
          <a:xfrm>
            <a:off x="457200" y="6356350"/>
            <a:ext cx="2133600" cy="365125"/>
          </a:xfrm>
          <a:prstGeom prst="rect">
            <a:avLst/>
          </a:prstGeom>
          <a:noFill/>
          <a:ln w="9525">
            <a:noFill/>
            <a:miter lim="800000"/>
            <a:headEnd/>
            <a:tailEnd/>
          </a:ln>
        </p:spPr>
        <p:txBody>
          <a:bodyPr vert="horz" wrap="square" lIns="80165" tIns="40083" rIns="80165" bIns="40083" numCol="1" anchor="t" anchorCtr="0" compatLnSpc="1">
            <a:prstTxWarp prst="textNoShape">
              <a:avLst/>
            </a:prstTxWarp>
          </a:bodyPr>
          <a:lstStyle>
            <a:lvl1pPr>
              <a:defRPr sz="1800" b="0" i="0" u="none">
                <a:latin typeface="Calibri" pitchFamily="34" charset="0"/>
              </a:defRPr>
            </a:lvl1pPr>
          </a:lstStyle>
          <a:p>
            <a:endParaRPr lang="en-US"/>
          </a:p>
        </p:txBody>
      </p:sp>
      <p:sp>
        <p:nvSpPr>
          <p:cNvPr id="4" name="Footer Placeholder 4"/>
          <p:cNvSpPr>
            <a:spLocks noGrp="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80165" tIns="40083" rIns="80165" bIns="40083" numCol="1" anchor="t" anchorCtr="0" compatLnSpc="1">
            <a:prstTxWarp prst="textNoShape">
              <a:avLst/>
            </a:prstTxWarp>
          </a:bodyPr>
          <a:lstStyle>
            <a:lvl1pPr>
              <a:defRPr sz="1800">
                <a:latin typeface="Calibri" pitchFamily="34" charset="0"/>
              </a:defRPr>
            </a:lvl1pPr>
          </a:lstStyle>
          <a:p>
            <a:endParaRPr lang="en-US"/>
          </a:p>
        </p:txBody>
      </p:sp>
      <p:sp>
        <p:nvSpPr>
          <p:cNvPr id="5" name="Slide Number Placeholder 5"/>
          <p:cNvSpPr>
            <a:spLocks noGrp="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80165" tIns="40083" rIns="80165" bIns="40083" numCol="1" anchor="t" anchorCtr="0" compatLnSpc="1">
            <a:prstTxWarp prst="textNoShape">
              <a:avLst/>
            </a:prstTxWarp>
          </a:bodyPr>
          <a:lstStyle>
            <a:lvl1pPr>
              <a:defRPr sz="1800">
                <a:latin typeface="Calibri" pitchFamily="34" charset="0"/>
              </a:defRPr>
            </a:lvl1pPr>
          </a:lstStyle>
          <a:p>
            <a:fld id="{FB225C4C-28E2-400C-86CF-A8AB50E0C0F4}" type="slidenum">
              <a:rPr lang="en-GB"/>
              <a:pPr/>
              <a:t>‹#›</a:t>
            </a:fld>
            <a:endParaRPr lang="en-GB"/>
          </a:p>
        </p:txBody>
      </p:sp>
      <p:sp>
        <p:nvSpPr>
          <p:cNvPr id="1030" name="Title Placeholder 5"/>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smtClean="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fade/>
  </p:transition>
  <p:txStyles>
    <p:titleStyle>
      <a:lvl1pPr algn="ctr" defTabSz="434975" rtl="0" eaLnBrk="0" fontAlgn="base" hangingPunct="0">
        <a:spcBef>
          <a:spcPct val="0"/>
        </a:spcBef>
        <a:spcAft>
          <a:spcPct val="0"/>
        </a:spcAft>
        <a:defRPr sz="4200" b="0" i="0" u="none">
          <a:solidFill>
            <a:schemeClr val="tx1"/>
          </a:solidFill>
          <a:latin typeface="+mj-lt"/>
          <a:ea typeface="+mj-ea"/>
          <a:cs typeface="+mj-cs"/>
        </a:defRPr>
      </a:lvl1pPr>
      <a:lvl2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2pPr>
      <a:lvl3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3pPr>
      <a:lvl4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4pPr>
      <a:lvl5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5pPr>
      <a:lvl6pPr marL="4572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6pPr>
      <a:lvl7pPr marL="9144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7pPr>
      <a:lvl8pPr marL="13716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8pPr>
      <a:lvl9pPr marL="18288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9pPr>
    </p:titleStyle>
    <p:bodyStyle>
      <a:lvl1pPr marL="327025" indent="-327025" algn="l" defTabSz="434975" rtl="0" eaLnBrk="0" fontAlgn="base" hangingPunct="0">
        <a:spcBef>
          <a:spcPct val="20000"/>
        </a:spcBef>
        <a:spcAft>
          <a:spcPct val="0"/>
        </a:spcAft>
        <a:buFont typeface="Arial" charset="0"/>
        <a:buChar char="•"/>
        <a:defRPr sz="3100">
          <a:solidFill>
            <a:schemeClr val="tx1"/>
          </a:solidFill>
          <a:latin typeface="+mn-lt"/>
          <a:ea typeface="+mn-ea"/>
          <a:cs typeface="+mn-cs"/>
        </a:defRPr>
      </a:lvl1pPr>
      <a:lvl2pPr marL="708025" indent="-271463" algn="l" defTabSz="434975" rtl="0" eaLnBrk="0" fontAlgn="base" hangingPunct="0">
        <a:spcBef>
          <a:spcPct val="20000"/>
        </a:spcBef>
        <a:spcAft>
          <a:spcPct val="0"/>
        </a:spcAft>
        <a:buFont typeface="Arial" charset="0"/>
        <a:buChar char="–"/>
        <a:defRPr sz="2600">
          <a:solidFill>
            <a:schemeClr val="tx1"/>
          </a:solidFill>
          <a:latin typeface="+mn-lt"/>
          <a:ea typeface="+mn-ea"/>
        </a:defRPr>
      </a:lvl2pPr>
      <a:lvl3pPr marL="1089025" indent="-215900" algn="l" defTabSz="434975" rtl="0" eaLnBrk="0" fontAlgn="base" hangingPunct="0">
        <a:spcBef>
          <a:spcPct val="20000"/>
        </a:spcBef>
        <a:spcAft>
          <a:spcPct val="0"/>
        </a:spcAft>
        <a:buFont typeface="Arial" charset="0"/>
        <a:buChar char="•"/>
        <a:defRPr sz="2300">
          <a:solidFill>
            <a:schemeClr val="tx1"/>
          </a:solidFill>
          <a:latin typeface="+mn-lt"/>
          <a:ea typeface="+mn-ea"/>
        </a:defRPr>
      </a:lvl3pPr>
      <a:lvl4pPr marL="1527175"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4pPr>
      <a:lvl5pPr marL="19621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5pPr>
      <a:lvl6pPr marL="24193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6pPr>
      <a:lvl7pPr marL="28765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7pPr>
      <a:lvl8pPr marL="33337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8pPr>
      <a:lvl9pPr marL="37909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50" name="Picture 4" descr="MU_logo_master_CMYKrev.eps"/>
          <p:cNvPicPr>
            <a:picLocks noChangeAspect="1"/>
          </p:cNvPicPr>
          <p:nvPr/>
        </p:nvPicPr>
        <p:blipFill>
          <a:blip r:embed="rId14" cstate="print"/>
          <a:srcRect/>
          <a:stretch>
            <a:fillRect/>
          </a:stretch>
        </p:blipFill>
        <p:spPr bwMode="auto">
          <a:xfrm>
            <a:off x="2878138" y="2894013"/>
            <a:ext cx="3403600" cy="14335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fade/>
  </p:transition>
  <p:txStyles>
    <p:titleStyle>
      <a:lvl1pPr algn="ctr" defTabSz="434975" rtl="0" eaLnBrk="0" fontAlgn="base" hangingPunct="0">
        <a:spcBef>
          <a:spcPct val="0"/>
        </a:spcBef>
        <a:spcAft>
          <a:spcPct val="0"/>
        </a:spcAft>
        <a:defRPr sz="4200">
          <a:solidFill>
            <a:schemeClr val="tx1"/>
          </a:solidFill>
          <a:latin typeface="+mj-lt"/>
          <a:ea typeface="+mj-ea"/>
          <a:cs typeface="+mj-cs"/>
        </a:defRPr>
      </a:lvl1pPr>
      <a:lvl2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2pPr>
      <a:lvl3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3pPr>
      <a:lvl4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4pPr>
      <a:lvl5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5pPr>
      <a:lvl6pPr marL="4572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6pPr>
      <a:lvl7pPr marL="9144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7pPr>
      <a:lvl8pPr marL="13716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8pPr>
      <a:lvl9pPr marL="18288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9pPr>
    </p:titleStyle>
    <p:bodyStyle>
      <a:lvl1pPr marL="327025" indent="-327025" algn="l" defTabSz="434975" rtl="0" eaLnBrk="0" fontAlgn="base" hangingPunct="0">
        <a:spcBef>
          <a:spcPct val="20000"/>
        </a:spcBef>
        <a:spcAft>
          <a:spcPct val="0"/>
        </a:spcAft>
        <a:buFont typeface="Arial" charset="0"/>
        <a:buChar char="•"/>
        <a:defRPr sz="3100">
          <a:solidFill>
            <a:schemeClr val="tx1"/>
          </a:solidFill>
          <a:latin typeface="+mn-lt"/>
          <a:ea typeface="+mn-ea"/>
          <a:cs typeface="+mn-cs"/>
        </a:defRPr>
      </a:lvl1pPr>
      <a:lvl2pPr marL="708025" indent="-271463" algn="l" defTabSz="434975" rtl="0" eaLnBrk="0" fontAlgn="base" hangingPunct="0">
        <a:spcBef>
          <a:spcPct val="20000"/>
        </a:spcBef>
        <a:spcAft>
          <a:spcPct val="0"/>
        </a:spcAft>
        <a:buFont typeface="Arial" charset="0"/>
        <a:buChar char="–"/>
        <a:defRPr sz="2600">
          <a:solidFill>
            <a:schemeClr val="tx1"/>
          </a:solidFill>
          <a:latin typeface="+mn-lt"/>
          <a:ea typeface="+mn-ea"/>
        </a:defRPr>
      </a:lvl2pPr>
      <a:lvl3pPr marL="1089025" indent="-215900" algn="l" defTabSz="434975" rtl="0" eaLnBrk="0" fontAlgn="base" hangingPunct="0">
        <a:spcBef>
          <a:spcPct val="20000"/>
        </a:spcBef>
        <a:spcAft>
          <a:spcPct val="0"/>
        </a:spcAft>
        <a:buFont typeface="Arial" charset="0"/>
        <a:buChar char="•"/>
        <a:defRPr sz="2300">
          <a:solidFill>
            <a:schemeClr val="tx1"/>
          </a:solidFill>
          <a:latin typeface="+mn-lt"/>
          <a:ea typeface="+mn-ea"/>
        </a:defRPr>
      </a:lvl3pPr>
      <a:lvl4pPr marL="1527175"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4pPr>
      <a:lvl5pPr marL="19621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5pPr>
      <a:lvl6pPr marL="24193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6pPr>
      <a:lvl7pPr marL="28765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7pPr>
      <a:lvl8pPr marL="33337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8pPr>
      <a:lvl9pPr marL="37909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powerpoint2.jpg"/>
          <p:cNvPicPr>
            <a:picLocks noChangeAspect="1"/>
          </p:cNvPicPr>
          <p:nvPr/>
        </p:nvPicPr>
        <p:blipFill>
          <a:blip r:embed="rId13" cstate="print"/>
          <a:srcRect/>
          <a:stretch>
            <a:fillRect/>
          </a:stretch>
        </p:blipFill>
        <p:spPr bwMode="auto">
          <a:xfrm>
            <a:off x="0" y="3175"/>
            <a:ext cx="9144000" cy="6851650"/>
          </a:xfrm>
          <a:prstGeom prst="rect">
            <a:avLst/>
          </a:prstGeom>
          <a:noFill/>
          <a:ln w="9525">
            <a:noFill/>
            <a:miter lim="800000"/>
            <a:headEnd/>
            <a:tailEnd/>
          </a:ln>
        </p:spPr>
      </p:pic>
      <p:sp>
        <p:nvSpPr>
          <p:cNvPr id="3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80145" tIns="40073" rIns="80145" bIns="40073" numCol="1" anchor="ctr" anchorCtr="0" compatLnSpc="1">
            <a:prstTxWarp prst="textNoShape">
              <a:avLst/>
            </a:prstTxWarp>
          </a:bodyPr>
          <a:lstStyle/>
          <a:p>
            <a:pPr lvl="0"/>
            <a:r>
              <a:rPr lang="en-AU" smtClean="0"/>
              <a:t>Click to edit Master title style</a:t>
            </a:r>
            <a:endParaRPr lang="en-GB" smtClean="0"/>
          </a:p>
        </p:txBody>
      </p:sp>
      <p:sp>
        <p:nvSpPr>
          <p:cNvPr id="307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80145" tIns="40073" rIns="80145" bIns="40073"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fade/>
  </p:transition>
  <p:txStyles>
    <p:titleStyle>
      <a:lvl1pPr algn="ctr" defTabSz="400050" rtl="0" eaLnBrk="0" fontAlgn="base" hangingPunct="0">
        <a:spcBef>
          <a:spcPct val="0"/>
        </a:spcBef>
        <a:spcAft>
          <a:spcPct val="0"/>
        </a:spcAft>
        <a:defRPr sz="3900">
          <a:solidFill>
            <a:schemeClr val="tx1"/>
          </a:solidFill>
          <a:latin typeface="+mj-lt"/>
          <a:ea typeface="+mj-ea"/>
          <a:cs typeface="+mj-cs"/>
        </a:defRPr>
      </a:lvl1pPr>
      <a:lvl2pPr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2pPr>
      <a:lvl3pPr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3pPr>
      <a:lvl4pPr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4pPr>
      <a:lvl5pPr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5pPr>
      <a:lvl6pPr marL="457200"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6pPr>
      <a:lvl7pPr marL="914400"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7pPr>
      <a:lvl8pPr marL="1371600"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8pPr>
      <a:lvl9pPr marL="1828800"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9pPr>
    </p:titleStyle>
    <p:bodyStyle>
      <a:lvl1pPr marL="300038" indent="-300038" algn="l" defTabSz="400050"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50875" indent="-250825" algn="l" defTabSz="400050" rtl="0" eaLnBrk="0" fontAlgn="base" hangingPunct="0">
        <a:spcBef>
          <a:spcPct val="20000"/>
        </a:spcBef>
        <a:spcAft>
          <a:spcPct val="0"/>
        </a:spcAft>
        <a:buFont typeface="Arial" charset="0"/>
        <a:buChar char="–"/>
        <a:defRPr sz="2500">
          <a:solidFill>
            <a:schemeClr val="tx1"/>
          </a:solidFill>
          <a:latin typeface="+mn-lt"/>
          <a:ea typeface="+mn-ea"/>
        </a:defRPr>
      </a:lvl2pPr>
      <a:lvl3pPr marL="1001713" indent="-200025" algn="l" defTabSz="400050" rtl="0" eaLnBrk="0" fontAlgn="base" hangingPunct="0">
        <a:spcBef>
          <a:spcPct val="20000"/>
        </a:spcBef>
        <a:spcAft>
          <a:spcPct val="0"/>
        </a:spcAft>
        <a:buFont typeface="Arial" charset="0"/>
        <a:buChar char="•"/>
        <a:defRPr sz="2100">
          <a:solidFill>
            <a:schemeClr val="tx1"/>
          </a:solidFill>
          <a:latin typeface="+mn-lt"/>
          <a:ea typeface="+mn-ea"/>
        </a:defRPr>
      </a:lvl3pPr>
      <a:lvl4pPr marL="1403350" indent="-201613" algn="l" defTabSz="400050" rtl="0" eaLnBrk="0" fontAlgn="base" hangingPunct="0">
        <a:spcBef>
          <a:spcPct val="20000"/>
        </a:spcBef>
        <a:spcAft>
          <a:spcPct val="0"/>
        </a:spcAft>
        <a:buFont typeface="Arial" charset="0"/>
        <a:buChar char="–"/>
        <a:defRPr>
          <a:solidFill>
            <a:schemeClr val="tx1"/>
          </a:solidFill>
          <a:latin typeface="+mn-lt"/>
          <a:ea typeface="+mn-ea"/>
        </a:defRPr>
      </a:lvl4pPr>
      <a:lvl5pPr marL="18034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5pPr>
      <a:lvl6pPr marL="22606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6pPr>
      <a:lvl7pPr marL="27178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7pPr>
      <a:lvl8pPr marL="31750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8pPr>
      <a:lvl9pPr marL="36322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4098" name="Picture 4" descr="MU_logo_master_CMYKrev.eps"/>
          <p:cNvPicPr>
            <a:picLocks noChangeAspect="1"/>
          </p:cNvPicPr>
          <p:nvPr/>
        </p:nvPicPr>
        <p:blipFill>
          <a:blip r:embed="rId14" cstate="print"/>
          <a:srcRect/>
          <a:stretch>
            <a:fillRect/>
          </a:stretch>
        </p:blipFill>
        <p:spPr bwMode="auto">
          <a:xfrm>
            <a:off x="2878138" y="2894013"/>
            <a:ext cx="3403600" cy="14335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fade/>
  </p:transition>
  <p:txStyles>
    <p:titleStyle>
      <a:lvl1pPr algn="ctr" defTabSz="434975" rtl="0" eaLnBrk="0" fontAlgn="base" hangingPunct="0">
        <a:spcBef>
          <a:spcPct val="0"/>
        </a:spcBef>
        <a:spcAft>
          <a:spcPct val="0"/>
        </a:spcAft>
        <a:defRPr sz="4200">
          <a:solidFill>
            <a:schemeClr val="tx1"/>
          </a:solidFill>
          <a:latin typeface="+mj-lt"/>
          <a:ea typeface="+mj-ea"/>
          <a:cs typeface="+mj-cs"/>
        </a:defRPr>
      </a:lvl1pPr>
      <a:lvl2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2pPr>
      <a:lvl3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3pPr>
      <a:lvl4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4pPr>
      <a:lvl5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5pPr>
      <a:lvl6pPr marL="4572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6pPr>
      <a:lvl7pPr marL="9144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7pPr>
      <a:lvl8pPr marL="13716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8pPr>
      <a:lvl9pPr marL="18288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9pPr>
    </p:titleStyle>
    <p:bodyStyle>
      <a:lvl1pPr marL="327025" indent="-327025" algn="l" defTabSz="434975" rtl="0" eaLnBrk="0" fontAlgn="base" hangingPunct="0">
        <a:spcBef>
          <a:spcPct val="20000"/>
        </a:spcBef>
        <a:spcAft>
          <a:spcPct val="0"/>
        </a:spcAft>
        <a:buFont typeface="Arial" charset="0"/>
        <a:buChar char="•"/>
        <a:defRPr sz="3100">
          <a:solidFill>
            <a:schemeClr val="tx1"/>
          </a:solidFill>
          <a:latin typeface="+mn-lt"/>
          <a:ea typeface="+mn-ea"/>
          <a:cs typeface="+mn-cs"/>
        </a:defRPr>
      </a:lvl1pPr>
      <a:lvl2pPr marL="708025" indent="-271463" algn="l" defTabSz="434975" rtl="0" eaLnBrk="0" fontAlgn="base" hangingPunct="0">
        <a:spcBef>
          <a:spcPct val="20000"/>
        </a:spcBef>
        <a:spcAft>
          <a:spcPct val="0"/>
        </a:spcAft>
        <a:buFont typeface="Arial" charset="0"/>
        <a:buChar char="–"/>
        <a:defRPr sz="2600">
          <a:solidFill>
            <a:schemeClr val="tx1"/>
          </a:solidFill>
          <a:latin typeface="+mn-lt"/>
          <a:ea typeface="+mn-ea"/>
        </a:defRPr>
      </a:lvl2pPr>
      <a:lvl3pPr marL="1089025" indent="-215900" algn="l" defTabSz="434975" rtl="0" eaLnBrk="0" fontAlgn="base" hangingPunct="0">
        <a:spcBef>
          <a:spcPct val="20000"/>
        </a:spcBef>
        <a:spcAft>
          <a:spcPct val="0"/>
        </a:spcAft>
        <a:buFont typeface="Arial" charset="0"/>
        <a:buChar char="•"/>
        <a:defRPr sz="2300">
          <a:solidFill>
            <a:schemeClr val="tx1"/>
          </a:solidFill>
          <a:latin typeface="+mn-lt"/>
          <a:ea typeface="+mn-ea"/>
        </a:defRPr>
      </a:lvl3pPr>
      <a:lvl4pPr marL="1527175"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4pPr>
      <a:lvl5pPr marL="19621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5pPr>
      <a:lvl6pPr marL="24193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6pPr>
      <a:lvl7pPr marL="28765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7pPr>
      <a:lvl8pPr marL="33337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8pPr>
      <a:lvl9pPr marL="37909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7" descr="powerpoint2.jpg"/>
          <p:cNvPicPr>
            <a:picLocks noChangeAspect="1"/>
          </p:cNvPicPr>
          <p:nvPr/>
        </p:nvPicPr>
        <p:blipFill>
          <a:blip r:embed="rId13" cstate="print"/>
          <a:srcRect/>
          <a:stretch>
            <a:fillRect/>
          </a:stretch>
        </p:blipFill>
        <p:spPr bwMode="auto">
          <a:xfrm>
            <a:off x="0" y="3175"/>
            <a:ext cx="9144000" cy="6851650"/>
          </a:xfrm>
          <a:prstGeom prst="rect">
            <a:avLst/>
          </a:prstGeom>
          <a:noFill/>
          <a:ln w="9525">
            <a:noFill/>
            <a:miter lim="800000"/>
            <a:headEnd/>
            <a:tailEnd/>
          </a:ln>
        </p:spPr>
      </p:pic>
      <p:sp>
        <p:nvSpPr>
          <p:cNvPr id="512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80145" tIns="40073" rIns="80145" bIns="40073" numCol="1" anchor="ctr" anchorCtr="0" compatLnSpc="1">
            <a:prstTxWarp prst="textNoShape">
              <a:avLst/>
            </a:prstTxWarp>
          </a:bodyPr>
          <a:lstStyle/>
          <a:p>
            <a:pPr lvl="0"/>
            <a:r>
              <a:rPr lang="en-AU" smtClean="0"/>
              <a:t>Click to edit Master title style</a:t>
            </a:r>
            <a:endParaRPr lang="en-GB" smtClean="0"/>
          </a:p>
        </p:txBody>
      </p:sp>
      <p:sp>
        <p:nvSpPr>
          <p:cNvPr id="512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80145" tIns="40073" rIns="80145" bIns="40073"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fade/>
  </p:transition>
  <p:txStyles>
    <p:titleStyle>
      <a:lvl1pPr algn="ctr" defTabSz="400050" rtl="0" eaLnBrk="0" fontAlgn="base" hangingPunct="0">
        <a:spcBef>
          <a:spcPct val="0"/>
        </a:spcBef>
        <a:spcAft>
          <a:spcPct val="0"/>
        </a:spcAft>
        <a:defRPr sz="3900">
          <a:solidFill>
            <a:schemeClr val="tx1"/>
          </a:solidFill>
          <a:latin typeface="+mj-lt"/>
          <a:ea typeface="+mj-ea"/>
          <a:cs typeface="+mj-cs"/>
        </a:defRPr>
      </a:lvl1pPr>
      <a:lvl2pPr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2pPr>
      <a:lvl3pPr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3pPr>
      <a:lvl4pPr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4pPr>
      <a:lvl5pPr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5pPr>
      <a:lvl6pPr marL="457200"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6pPr>
      <a:lvl7pPr marL="914400"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7pPr>
      <a:lvl8pPr marL="1371600"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8pPr>
      <a:lvl9pPr marL="1828800"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9pPr>
    </p:titleStyle>
    <p:bodyStyle>
      <a:lvl1pPr marL="300038" indent="-300038" algn="l" defTabSz="400050"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50875" indent="-250825" algn="l" defTabSz="400050" rtl="0" eaLnBrk="0" fontAlgn="base" hangingPunct="0">
        <a:spcBef>
          <a:spcPct val="20000"/>
        </a:spcBef>
        <a:spcAft>
          <a:spcPct val="0"/>
        </a:spcAft>
        <a:buFont typeface="Arial" charset="0"/>
        <a:buChar char="–"/>
        <a:defRPr sz="2500">
          <a:solidFill>
            <a:schemeClr val="tx1"/>
          </a:solidFill>
          <a:latin typeface="+mn-lt"/>
          <a:ea typeface="+mn-ea"/>
        </a:defRPr>
      </a:lvl2pPr>
      <a:lvl3pPr marL="1001713" indent="-200025" algn="l" defTabSz="400050" rtl="0" eaLnBrk="0" fontAlgn="base" hangingPunct="0">
        <a:spcBef>
          <a:spcPct val="20000"/>
        </a:spcBef>
        <a:spcAft>
          <a:spcPct val="0"/>
        </a:spcAft>
        <a:buFont typeface="Arial" charset="0"/>
        <a:buChar char="•"/>
        <a:defRPr sz="2100">
          <a:solidFill>
            <a:schemeClr val="tx1"/>
          </a:solidFill>
          <a:latin typeface="+mn-lt"/>
          <a:ea typeface="+mn-ea"/>
        </a:defRPr>
      </a:lvl3pPr>
      <a:lvl4pPr marL="1403350" indent="-201613" algn="l" defTabSz="400050" rtl="0" eaLnBrk="0" fontAlgn="base" hangingPunct="0">
        <a:spcBef>
          <a:spcPct val="20000"/>
        </a:spcBef>
        <a:spcAft>
          <a:spcPct val="0"/>
        </a:spcAft>
        <a:buFont typeface="Arial" charset="0"/>
        <a:buChar char="–"/>
        <a:defRPr>
          <a:solidFill>
            <a:schemeClr val="tx1"/>
          </a:solidFill>
          <a:latin typeface="+mn-lt"/>
          <a:ea typeface="+mn-ea"/>
        </a:defRPr>
      </a:lvl4pPr>
      <a:lvl5pPr marL="18034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5pPr>
      <a:lvl6pPr marL="22606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6pPr>
      <a:lvl7pPr marL="27178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7pPr>
      <a:lvl8pPr marL="31750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8pPr>
      <a:lvl9pPr marL="36322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1"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MUN_50yr_Logo_CMYK_REV.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6079" y="25400"/>
            <a:ext cx="2327921" cy="812800"/>
          </a:xfrm>
          <a:prstGeom prst="rect">
            <a:avLst/>
          </a:prstGeom>
        </p:spPr>
      </p:pic>
    </p:spTree>
    <p:extLst>
      <p:ext uri="{BB962C8B-B14F-4D97-AF65-F5344CB8AC3E}">
        <p14:creationId xmlns:p14="http://schemas.microsoft.com/office/powerpoint/2010/main" val="1492561477"/>
      </p:ext>
    </p:extLst>
  </p:cSld>
  <p:clrMap bg1="lt1" tx1="dk1" bg2="lt2" tx2="dk2" accent1="accent1" accent2="accent2" accent3="accent3" accent4="accent4" accent5="accent5" accent6="accent6" hlink="hlink" folHlink="folHlink"/>
  <p:sldLayoutIdLst>
    <p:sldLayoutId id="2147483710" r:id="rId1"/>
  </p:sldLayoutIdLst>
  <p:transition/>
  <p:timing>
    <p:tnLst>
      <p:par>
        <p:cTn id="1" dur="indefinite" restart="never" nodeType="tmRoot"/>
      </p:par>
    </p:tnLst>
  </p:timing>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251520" y="1628800"/>
            <a:ext cx="8640960" cy="4391001"/>
          </a:xfrm>
        </p:spPr>
        <p:txBody>
          <a:bodyPr/>
          <a:lstStyle/>
          <a:p>
            <a:pPr marL="0" indent="0" algn="ctr">
              <a:buNone/>
            </a:pPr>
            <a:endParaRPr lang="en-NZ" sz="6600" dirty="0" smtClean="0"/>
          </a:p>
          <a:p>
            <a:pPr marL="0" indent="0" algn="ctr">
              <a:buNone/>
            </a:pPr>
            <a:r>
              <a:rPr lang="en-NZ" sz="6600" dirty="0" smtClean="0"/>
              <a:t>Don't </a:t>
            </a:r>
            <a:r>
              <a:rPr lang="en-NZ" sz="6600" dirty="0"/>
              <a:t>shout, just argue </a:t>
            </a:r>
          </a:p>
          <a:p>
            <a:pPr marL="0" indent="0" algn="ctr">
              <a:buNone/>
            </a:pPr>
            <a:r>
              <a:rPr lang="en-NZ" sz="4000" dirty="0" smtClean="0"/>
              <a:t>Refining the thesis statement and perfecting those paragraphs</a:t>
            </a:r>
            <a:endParaRPr lang="en-NZ" sz="4000" dirty="0"/>
          </a:p>
          <a:p>
            <a:pPr marL="0" indent="0" algn="ctr">
              <a:buNone/>
            </a:pPr>
            <a:endParaRPr lang="en-NZ" sz="4000" dirty="0">
              <a:solidFill>
                <a:srgbClr val="FFC000"/>
              </a:solidFill>
            </a:endParaRPr>
          </a:p>
          <a:p>
            <a:pPr marL="0" indent="0" algn="ctr">
              <a:buNone/>
            </a:pPr>
            <a:endParaRPr lang="en-NZ" dirty="0"/>
          </a:p>
          <a:p>
            <a:pPr marL="0" indent="0">
              <a:buNone/>
            </a:pPr>
            <a:endParaRPr lang="en-NZ" sz="1600" dirty="0"/>
          </a:p>
        </p:txBody>
      </p:sp>
      <p:pic>
        <p:nvPicPr>
          <p:cNvPr id="4" name="Picture 3" descr="C:\Users\sholm\AppData\Local\Microsoft\Windows\Temporary Internet Files\Content.Outlook\ZO71S5R8\StudyUpLogo (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60648"/>
            <a:ext cx="3096344" cy="1008112"/>
          </a:xfrm>
          <a:prstGeom prst="rect">
            <a:avLst/>
          </a:prstGeom>
          <a:noFill/>
          <a:ln>
            <a:noFill/>
          </a:ln>
        </p:spPr>
      </p:pic>
    </p:spTree>
    <p:extLst>
      <p:ext uri="{BB962C8B-B14F-4D97-AF65-F5344CB8AC3E}">
        <p14:creationId xmlns:p14="http://schemas.microsoft.com/office/powerpoint/2010/main" val="154266898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C00000"/>
                </a:solidFill>
              </a:rPr>
              <a:t>What are you looking for?</a:t>
            </a:r>
            <a:endParaRPr lang="en-NZ" dirty="0">
              <a:solidFill>
                <a:srgbClr val="C00000"/>
              </a:solidFill>
            </a:endParaRPr>
          </a:p>
        </p:txBody>
      </p:sp>
      <p:sp>
        <p:nvSpPr>
          <p:cNvPr id="3" name="Content Placeholder 2"/>
          <p:cNvSpPr>
            <a:spLocks noGrp="1"/>
          </p:cNvSpPr>
          <p:nvPr>
            <p:ph idx="1"/>
          </p:nvPr>
        </p:nvSpPr>
        <p:spPr/>
        <p:txBody>
          <a:bodyPr/>
          <a:lstStyle/>
          <a:p>
            <a:r>
              <a:rPr lang="en-NZ" dirty="0" smtClean="0"/>
              <a:t>You’re also looking for </a:t>
            </a:r>
            <a:r>
              <a:rPr lang="en-NZ" dirty="0" smtClean="0">
                <a:solidFill>
                  <a:srgbClr val="C00000"/>
                </a:solidFill>
                <a:latin typeface="+mj-lt"/>
                <a:ea typeface="+mj-ea"/>
                <a:cs typeface="+mj-cs"/>
              </a:rPr>
              <a:t>why</a:t>
            </a:r>
            <a:r>
              <a:rPr lang="en-NZ" dirty="0" smtClean="0"/>
              <a:t> that is the case – the </a:t>
            </a:r>
            <a:r>
              <a:rPr lang="en-NZ" i="1" dirty="0">
                <a:solidFill>
                  <a:srgbClr val="C00000"/>
                </a:solidFill>
                <a:latin typeface="+mj-lt"/>
                <a:ea typeface="+mj-ea"/>
                <a:cs typeface="+mj-cs"/>
              </a:rPr>
              <a:t>because</a:t>
            </a:r>
            <a:r>
              <a:rPr lang="en-NZ" dirty="0" smtClean="0"/>
              <a:t>, the </a:t>
            </a:r>
            <a:r>
              <a:rPr lang="en-NZ" i="1" dirty="0">
                <a:solidFill>
                  <a:srgbClr val="C00000"/>
                </a:solidFill>
                <a:latin typeface="+mj-lt"/>
                <a:ea typeface="+mj-ea"/>
                <a:cs typeface="+mj-cs"/>
              </a:rPr>
              <a:t>by</a:t>
            </a:r>
            <a:r>
              <a:rPr lang="en-NZ" dirty="0" smtClean="0"/>
              <a:t>, the </a:t>
            </a:r>
            <a:r>
              <a:rPr lang="en-NZ" i="1" dirty="0">
                <a:solidFill>
                  <a:srgbClr val="C00000"/>
                </a:solidFill>
                <a:latin typeface="+mj-lt"/>
                <a:ea typeface="+mj-ea"/>
                <a:cs typeface="+mj-cs"/>
              </a:rPr>
              <a:t>main key ways </a:t>
            </a:r>
            <a:r>
              <a:rPr lang="en-NZ" dirty="0" smtClean="0"/>
              <a:t>etc.</a:t>
            </a:r>
          </a:p>
          <a:p>
            <a:r>
              <a:rPr lang="en-NZ" b="1" dirty="0" smtClean="0"/>
              <a:t>Why</a:t>
            </a:r>
            <a:r>
              <a:rPr lang="en-NZ" dirty="0" smtClean="0"/>
              <a:t> do you think what you think?</a:t>
            </a:r>
          </a:p>
          <a:p>
            <a:endParaRPr lang="en-NZ"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How to write a paragraph</a:t>
            </a:r>
            <a:endParaRPr lang="en-NZ" dirty="0"/>
          </a:p>
        </p:txBody>
      </p:sp>
      <p:sp>
        <p:nvSpPr>
          <p:cNvPr id="3" name="Content Placeholder 2"/>
          <p:cNvSpPr>
            <a:spLocks noGrp="1"/>
          </p:cNvSpPr>
          <p:nvPr>
            <p:ph idx="1"/>
          </p:nvPr>
        </p:nvSpPr>
        <p:spPr/>
        <p:txBody>
          <a:bodyPr/>
          <a:lstStyle/>
          <a:p>
            <a:r>
              <a:rPr lang="en-NZ" dirty="0" smtClean="0"/>
              <a:t>A paragraph should start with a “topic sentence”</a:t>
            </a:r>
          </a:p>
          <a:p>
            <a:pPr lvl="1"/>
            <a:r>
              <a:rPr lang="en-NZ" dirty="0" smtClean="0">
                <a:solidFill>
                  <a:srgbClr val="C00000"/>
                </a:solidFill>
              </a:rPr>
              <a:t>describes the focus or point of the paragraph</a:t>
            </a:r>
          </a:p>
          <a:p>
            <a:pPr lvl="1"/>
            <a:r>
              <a:rPr lang="en-NZ" dirty="0" smtClean="0">
                <a:solidFill>
                  <a:srgbClr val="C00000"/>
                </a:solidFill>
              </a:rPr>
              <a:t>usually followed by evidence and examples (in “body sentences”)</a:t>
            </a:r>
          </a:p>
          <a:p>
            <a:r>
              <a:rPr lang="en-NZ" dirty="0" smtClean="0"/>
              <a:t>Think about your thesis statement. Your paragraphs are there to make your case.</a:t>
            </a:r>
          </a:p>
          <a:p>
            <a:pPr lvl="1"/>
            <a:r>
              <a:rPr lang="en-NZ" dirty="0" smtClean="0">
                <a:solidFill>
                  <a:srgbClr val="C00000"/>
                </a:solidFill>
              </a:rPr>
              <a:t>you’re explaining the </a:t>
            </a:r>
            <a:r>
              <a:rPr lang="en-NZ" b="1" dirty="0" smtClean="0">
                <a:solidFill>
                  <a:srgbClr val="C00000"/>
                </a:solidFill>
              </a:rPr>
              <a:t>because</a:t>
            </a:r>
            <a:r>
              <a:rPr lang="en-NZ" dirty="0" smtClean="0">
                <a:solidFill>
                  <a:srgbClr val="C00000"/>
                </a:solidFill>
              </a:rPr>
              <a:t>, the </a:t>
            </a:r>
            <a:r>
              <a:rPr lang="en-NZ" b="1" dirty="0" smtClean="0">
                <a:solidFill>
                  <a:srgbClr val="C00000"/>
                </a:solidFill>
              </a:rPr>
              <a:t>by</a:t>
            </a:r>
            <a:r>
              <a:rPr lang="en-NZ" dirty="0" smtClean="0">
                <a:solidFill>
                  <a:srgbClr val="C00000"/>
                </a:solidFill>
              </a:rPr>
              <a:t>, the </a:t>
            </a:r>
            <a:r>
              <a:rPr lang="en-NZ" b="1" dirty="0" smtClean="0">
                <a:solidFill>
                  <a:srgbClr val="C00000"/>
                </a:solidFill>
              </a:rPr>
              <a:t>main key ways </a:t>
            </a:r>
          </a:p>
          <a:p>
            <a:pPr lvl="1"/>
            <a:r>
              <a:rPr lang="en-NZ" dirty="0" smtClean="0">
                <a:solidFill>
                  <a:srgbClr val="C00000"/>
                </a:solidFill>
              </a:rPr>
              <a:t>this is where you explain </a:t>
            </a:r>
            <a:r>
              <a:rPr lang="en-NZ" b="1" dirty="0" smtClean="0">
                <a:solidFill>
                  <a:srgbClr val="C00000"/>
                </a:solidFill>
              </a:rPr>
              <a:t>why</a:t>
            </a:r>
            <a:r>
              <a:rPr lang="en-NZ" dirty="0" smtClean="0">
                <a:solidFill>
                  <a:srgbClr val="C00000"/>
                </a:solidFill>
              </a:rPr>
              <a:t> you think what you think - what evidence is there?</a:t>
            </a:r>
          </a:p>
          <a:p>
            <a:endParaRPr lang="en-NZ"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arn(inVertical)">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How long should a paragraph be?</a:t>
            </a:r>
            <a:endParaRPr lang="en-NZ" dirty="0"/>
          </a:p>
        </p:txBody>
      </p:sp>
      <p:sp>
        <p:nvSpPr>
          <p:cNvPr id="3" name="Content Placeholder 2"/>
          <p:cNvSpPr>
            <a:spLocks noGrp="1"/>
          </p:cNvSpPr>
          <p:nvPr>
            <p:ph idx="1"/>
          </p:nvPr>
        </p:nvSpPr>
        <p:spPr/>
        <p:txBody>
          <a:bodyPr/>
          <a:lstStyle/>
          <a:p>
            <a:pPr marL="0" indent="0">
              <a:buNone/>
            </a:pPr>
            <a:r>
              <a:rPr lang="en-NZ" dirty="0" smtClean="0"/>
              <a:t>How long is a piece of string?...</a:t>
            </a:r>
          </a:p>
          <a:p>
            <a:pPr marL="0" indent="0">
              <a:buNone/>
            </a:pPr>
            <a:r>
              <a:rPr lang="en-NZ" dirty="0" smtClean="0"/>
              <a:t>Make it long enough to develop your point</a:t>
            </a:r>
          </a:p>
          <a:p>
            <a:r>
              <a:rPr lang="en-NZ" dirty="0" smtClean="0"/>
              <a:t>A paragraph should be at least 3 sentences long. </a:t>
            </a:r>
          </a:p>
          <a:p>
            <a:r>
              <a:rPr lang="en-NZ" dirty="0" smtClean="0"/>
              <a:t>In academic writing, it can be 5-8 sentences long.</a:t>
            </a:r>
          </a:p>
          <a:p>
            <a:pPr marL="0" indent="0" algn="ctr">
              <a:buNone/>
            </a:pPr>
            <a:r>
              <a:rPr lang="en-NZ" sz="5400" dirty="0" smtClean="0">
                <a:solidFill>
                  <a:srgbClr val="C00000"/>
                </a:solidFill>
              </a:rPr>
              <a:t>Do the upside down test</a:t>
            </a:r>
          </a:p>
          <a:p>
            <a:pPr marL="0" indent="0">
              <a:buNone/>
            </a:pPr>
            <a:endParaRPr lang="en-NZ" sz="1600" dirty="0" smtClean="0"/>
          </a:p>
          <a:p>
            <a:pPr marL="0" indent="0">
              <a:buNone/>
            </a:pPr>
            <a:endParaRPr lang="en-NZ" sz="1600" dirty="0"/>
          </a:p>
          <a:p>
            <a:pPr marL="0" indent="0">
              <a:buNone/>
            </a:pPr>
            <a:r>
              <a:rPr lang="en-NZ" sz="1600" dirty="0" smtClean="0"/>
              <a:t>(</a:t>
            </a:r>
            <a:r>
              <a:rPr lang="en-NZ" sz="1600" dirty="0" smtClean="0"/>
              <a:t>From: Williams, K. (2009). </a:t>
            </a:r>
            <a:r>
              <a:rPr lang="en-NZ" sz="1600" i="1" dirty="0" smtClean="0"/>
              <a:t>Getting critical: Pocket study </a:t>
            </a:r>
            <a:r>
              <a:rPr lang="en-NZ" sz="1600" i="1" dirty="0"/>
              <a:t>s</a:t>
            </a:r>
            <a:r>
              <a:rPr lang="en-NZ" sz="1600" i="1" dirty="0" smtClean="0"/>
              <a:t>kills</a:t>
            </a:r>
            <a:r>
              <a:rPr lang="en-NZ" sz="1600" dirty="0" smtClean="0"/>
              <a:t>. Palgrave Macmillan.) </a:t>
            </a:r>
            <a:endParaRPr lang="en-NZ" sz="1600" dirty="0"/>
          </a:p>
        </p:txBody>
      </p:sp>
    </p:spTree>
    <p:extLst>
      <p:ext uri="{BB962C8B-B14F-4D97-AF65-F5344CB8AC3E}">
        <p14:creationId xmlns:p14="http://schemas.microsoft.com/office/powerpoint/2010/main" val="2707398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arn(inVertical)">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big block of text  </a:t>
            </a:r>
            <a:endParaRPr lang="en-NZ" sz="6000" dirty="0"/>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88640"/>
            <a:ext cx="1591194" cy="159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srcRect/>
          <a:stretch>
            <a:fillRect/>
          </a:stretch>
        </p:blipFill>
        <p:spPr bwMode="auto">
          <a:xfrm rot="5400000">
            <a:off x="2413021" y="1843563"/>
            <a:ext cx="4761085" cy="3467463"/>
          </a:xfrm>
          <a:prstGeom prst="rect">
            <a:avLst/>
          </a:prstGeom>
          <a:noFill/>
          <a:ln w="9525">
            <a:noFill/>
            <a:miter lim="800000"/>
            <a:headEnd/>
            <a:tailEnd/>
          </a:ln>
        </p:spPr>
      </p:pic>
    </p:spTree>
    <p:extLst>
      <p:ext uri="{BB962C8B-B14F-4D97-AF65-F5344CB8AC3E}">
        <p14:creationId xmlns:p14="http://schemas.microsoft.com/office/powerpoint/2010/main" val="3650998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C00000"/>
                </a:solidFill>
              </a:rPr>
              <a:t>Quick fix</a:t>
            </a:r>
            <a:endParaRPr lang="en-NZ" dirty="0">
              <a:solidFill>
                <a:srgbClr val="C00000"/>
              </a:solidFill>
            </a:endParaRPr>
          </a:p>
        </p:txBody>
      </p:sp>
      <p:sp>
        <p:nvSpPr>
          <p:cNvPr id="3" name="Content Placeholder 2"/>
          <p:cNvSpPr>
            <a:spLocks noGrp="1"/>
          </p:cNvSpPr>
          <p:nvPr>
            <p:ph idx="1"/>
          </p:nvPr>
        </p:nvSpPr>
        <p:spPr/>
        <p:txBody>
          <a:bodyPr/>
          <a:lstStyle/>
          <a:p>
            <a:pPr marL="0" indent="0">
              <a:buNone/>
            </a:pPr>
            <a:r>
              <a:rPr lang="en-NZ" sz="3200" dirty="0" smtClean="0">
                <a:solidFill>
                  <a:srgbClr val="C00000"/>
                </a:solidFill>
              </a:rPr>
              <a:t>Turn into smaller paragraphs:</a:t>
            </a:r>
          </a:p>
          <a:p>
            <a:r>
              <a:rPr lang="en-NZ" dirty="0" smtClean="0"/>
              <a:t>Spot where you move onto a new point (make a new paragraph).</a:t>
            </a:r>
          </a:p>
          <a:p>
            <a:r>
              <a:rPr lang="en-NZ" dirty="0" smtClean="0"/>
              <a:t>Check you have a clear topic sentence for each paragraph.</a:t>
            </a:r>
            <a:endParaRPr lang="en-NZ" dirty="0"/>
          </a:p>
        </p:txBody>
      </p:sp>
    </p:spTree>
    <p:extLst>
      <p:ext uri="{BB962C8B-B14F-4D97-AF65-F5344CB8AC3E}">
        <p14:creationId xmlns:p14="http://schemas.microsoft.com/office/powerpoint/2010/main" val="3478188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Choppy text  </a:t>
            </a:r>
            <a:endParaRPr lang="en-NZ" sz="6000"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88640"/>
            <a:ext cx="1591194" cy="159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4" cstate="print"/>
          <a:srcRect/>
          <a:stretch>
            <a:fillRect/>
          </a:stretch>
        </p:blipFill>
        <p:spPr bwMode="auto">
          <a:xfrm rot="5400000">
            <a:off x="2495529" y="1977079"/>
            <a:ext cx="4536329" cy="3263708"/>
          </a:xfrm>
          <a:prstGeom prst="rect">
            <a:avLst/>
          </a:prstGeom>
          <a:noFill/>
          <a:ln w="9525">
            <a:noFill/>
            <a:miter lim="800000"/>
            <a:headEnd/>
            <a:tailEnd/>
          </a:ln>
        </p:spPr>
      </p:pic>
    </p:spTree>
    <p:extLst>
      <p:ext uri="{BB962C8B-B14F-4D97-AF65-F5344CB8AC3E}">
        <p14:creationId xmlns:p14="http://schemas.microsoft.com/office/powerpoint/2010/main" val="10619719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C00000"/>
                </a:solidFill>
              </a:rPr>
              <a:t>Quick fix</a:t>
            </a:r>
            <a:endParaRPr lang="en-NZ" dirty="0">
              <a:solidFill>
                <a:srgbClr val="C00000"/>
              </a:solidFill>
            </a:endParaRPr>
          </a:p>
        </p:txBody>
      </p:sp>
      <p:sp>
        <p:nvSpPr>
          <p:cNvPr id="3" name="Content Placeholder 2"/>
          <p:cNvSpPr>
            <a:spLocks noGrp="1"/>
          </p:cNvSpPr>
          <p:nvPr>
            <p:ph idx="1"/>
          </p:nvPr>
        </p:nvSpPr>
        <p:spPr>
          <a:xfrm>
            <a:off x="467544" y="1340768"/>
            <a:ext cx="8229600" cy="4525963"/>
          </a:xfrm>
        </p:spPr>
        <p:txBody>
          <a:bodyPr/>
          <a:lstStyle/>
          <a:p>
            <a:pPr marL="0" indent="0">
              <a:buNone/>
            </a:pPr>
            <a:r>
              <a:rPr lang="en-NZ" dirty="0" smtClean="0">
                <a:solidFill>
                  <a:srgbClr val="C00000"/>
                </a:solidFill>
              </a:rPr>
              <a:t>Check:</a:t>
            </a:r>
          </a:p>
          <a:p>
            <a:r>
              <a:rPr lang="en-NZ" dirty="0" smtClean="0"/>
              <a:t>Do some of your ideas belong together?</a:t>
            </a:r>
          </a:p>
          <a:p>
            <a:r>
              <a:rPr lang="en-NZ" dirty="0" smtClean="0"/>
              <a:t>If yes, join up the sections.</a:t>
            </a:r>
          </a:p>
          <a:p>
            <a:endParaRPr lang="en-NZ" dirty="0"/>
          </a:p>
          <a:p>
            <a:pPr marL="0" indent="0">
              <a:buNone/>
            </a:pPr>
            <a:r>
              <a:rPr lang="en-NZ" dirty="0" smtClean="0">
                <a:solidFill>
                  <a:srgbClr val="C00000"/>
                </a:solidFill>
              </a:rPr>
              <a:t>Check:</a:t>
            </a:r>
          </a:p>
          <a:p>
            <a:r>
              <a:rPr lang="en-NZ" dirty="0" smtClean="0"/>
              <a:t>Do you actually have a series of topic sentences?</a:t>
            </a:r>
          </a:p>
          <a:p>
            <a:r>
              <a:rPr lang="en-NZ" dirty="0" smtClean="0"/>
              <a:t>Try to expand on each of your points (think about elaborating on your point by providing evidence/ examples).</a:t>
            </a:r>
            <a:endParaRPr lang="en-NZ" dirty="0"/>
          </a:p>
        </p:txBody>
      </p:sp>
    </p:spTree>
    <p:extLst>
      <p:ext uri="{BB962C8B-B14F-4D97-AF65-F5344CB8AC3E}">
        <p14:creationId xmlns:p14="http://schemas.microsoft.com/office/powerpoint/2010/main" val="5716316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Good sized chunks and even spread of ideas</a:t>
            </a:r>
            <a:endParaRPr lang="en-NZ" sz="6000"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404664"/>
            <a:ext cx="1591194" cy="159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cstate="print"/>
          <a:srcRect/>
          <a:stretch>
            <a:fillRect/>
          </a:stretch>
        </p:blipFill>
        <p:spPr bwMode="auto">
          <a:xfrm rot="16200000">
            <a:off x="2569543" y="2191098"/>
            <a:ext cx="4387505" cy="3118894"/>
          </a:xfrm>
          <a:prstGeom prst="rect">
            <a:avLst/>
          </a:prstGeom>
          <a:noFill/>
          <a:ln w="9525">
            <a:noFill/>
            <a:miter lim="800000"/>
            <a:headEnd/>
            <a:tailEnd/>
          </a:ln>
        </p:spPr>
      </p:pic>
    </p:spTree>
    <p:extLst>
      <p:ext uri="{BB962C8B-B14F-4D97-AF65-F5344CB8AC3E}">
        <p14:creationId xmlns:p14="http://schemas.microsoft.com/office/powerpoint/2010/main" val="1614016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C00000"/>
                </a:solidFill>
              </a:rPr>
              <a:t>What makes it work?</a:t>
            </a:r>
            <a:endParaRPr lang="en-NZ" dirty="0">
              <a:solidFill>
                <a:srgbClr val="C00000"/>
              </a:solidFill>
            </a:endParaRPr>
          </a:p>
        </p:txBody>
      </p:sp>
      <p:sp>
        <p:nvSpPr>
          <p:cNvPr id="3" name="Content Placeholder 2"/>
          <p:cNvSpPr>
            <a:spLocks noGrp="1"/>
          </p:cNvSpPr>
          <p:nvPr>
            <p:ph idx="1"/>
          </p:nvPr>
        </p:nvSpPr>
        <p:spPr/>
        <p:txBody>
          <a:bodyPr/>
          <a:lstStyle/>
          <a:p>
            <a:r>
              <a:rPr lang="en-NZ" dirty="0" smtClean="0"/>
              <a:t>The paragraphs are long enough to develop an idea.</a:t>
            </a:r>
          </a:p>
          <a:p>
            <a:r>
              <a:rPr lang="en-NZ" dirty="0" smtClean="0"/>
              <a:t>But not so long they ramble or merge ideas.</a:t>
            </a:r>
            <a:endParaRPr lang="en-NZ" dirty="0"/>
          </a:p>
        </p:txBody>
      </p:sp>
    </p:spTree>
    <p:extLst>
      <p:ext uri="{BB962C8B-B14F-4D97-AF65-F5344CB8AC3E}">
        <p14:creationId xmlns:p14="http://schemas.microsoft.com/office/powerpoint/2010/main" val="2739579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912734"/>
          </a:xfrm>
        </p:spPr>
        <p:txBody>
          <a:bodyPr/>
          <a:lstStyle/>
          <a:p>
            <a:r>
              <a:rPr lang="en-NZ" dirty="0"/>
              <a:t/>
            </a:r>
            <a:br>
              <a:rPr lang="en-NZ" dirty="0"/>
            </a:br>
            <a:r>
              <a:rPr lang="en-NZ" sz="2800" dirty="0" smtClean="0">
                <a:solidFill>
                  <a:srgbClr val="C00000"/>
                </a:solidFill>
              </a:rPr>
              <a:t>The next </a:t>
            </a:r>
            <a:r>
              <a:rPr lang="en-NZ" sz="2800" dirty="0">
                <a:solidFill>
                  <a:srgbClr val="C00000"/>
                </a:solidFill>
              </a:rPr>
              <a:t>slide is an example of a paragraph that could follow this introduction.</a:t>
            </a:r>
            <a:r>
              <a:rPr lang="en-NZ" dirty="0" smtClean="0">
                <a:solidFill>
                  <a:srgbClr val="FFC024"/>
                </a:solidFill>
              </a:rPr>
              <a:t/>
            </a:r>
            <a:br>
              <a:rPr lang="en-NZ" dirty="0" smtClean="0">
                <a:solidFill>
                  <a:srgbClr val="FFC024"/>
                </a:solidFill>
              </a:rPr>
            </a:br>
            <a:endParaRPr lang="en-NZ" dirty="0"/>
          </a:p>
        </p:txBody>
      </p:sp>
      <p:sp>
        <p:nvSpPr>
          <p:cNvPr id="3" name="Content Placeholder 2"/>
          <p:cNvSpPr>
            <a:spLocks noGrp="1"/>
          </p:cNvSpPr>
          <p:nvPr>
            <p:ph idx="1"/>
          </p:nvPr>
        </p:nvSpPr>
        <p:spPr>
          <a:xfrm>
            <a:off x="457200" y="1700808"/>
            <a:ext cx="8229600" cy="4425355"/>
          </a:xfrm>
        </p:spPr>
        <p:txBody>
          <a:bodyPr/>
          <a:lstStyle/>
          <a:p>
            <a:pPr algn="just">
              <a:buNone/>
            </a:pPr>
            <a:r>
              <a:rPr lang="en-NZ" sz="3200" b="1" dirty="0" smtClean="0"/>
              <a:t>Introduction </a:t>
            </a:r>
          </a:p>
          <a:p>
            <a:pPr algn="just">
              <a:buNone/>
            </a:pPr>
            <a:r>
              <a:rPr lang="en-NZ" sz="2400" dirty="0" smtClean="0"/>
              <a:t>Sport </a:t>
            </a:r>
            <a:r>
              <a:rPr lang="en-NZ" sz="2400" dirty="0" smtClean="0"/>
              <a:t>plays a significant role in influencing the norms and values that shape our life in New Zealand. The game of rugby exemplifies some aspects of New Zealand culture. However, netball has had a greater influence on life in New Zealand, and is therefore a better game, because netball has increased women’s participation in sport, is a less violent game than rugby, and the morale and self-esteem of all New Zealanders has been boosted by the Silver Ferns winning more international games than the All Blacks. </a:t>
            </a:r>
          </a:p>
          <a:p>
            <a:endParaRPr lang="en-NZ"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Learning outcomes</a:t>
            </a:r>
            <a:endParaRPr lang="en-NZ" dirty="0"/>
          </a:p>
        </p:txBody>
      </p:sp>
      <p:sp>
        <p:nvSpPr>
          <p:cNvPr id="3" name="Content Placeholder 2"/>
          <p:cNvSpPr>
            <a:spLocks noGrp="1"/>
          </p:cNvSpPr>
          <p:nvPr>
            <p:ph idx="1"/>
          </p:nvPr>
        </p:nvSpPr>
        <p:spPr>
          <a:xfrm>
            <a:off x="457200" y="1196752"/>
            <a:ext cx="8229600" cy="4929411"/>
          </a:xfrm>
        </p:spPr>
        <p:txBody>
          <a:bodyPr/>
          <a:lstStyle/>
          <a:p>
            <a:pPr>
              <a:buNone/>
            </a:pPr>
            <a:r>
              <a:rPr lang="en-NZ" sz="3600" dirty="0" smtClean="0">
                <a:solidFill>
                  <a:srgbClr val="C00000"/>
                </a:solidFill>
              </a:rPr>
              <a:t>By the end of this session you will be able </a:t>
            </a:r>
            <a:r>
              <a:rPr lang="en-NZ" sz="3600" dirty="0" smtClean="0">
                <a:solidFill>
                  <a:srgbClr val="C00000"/>
                </a:solidFill>
              </a:rPr>
              <a:t>to: </a:t>
            </a:r>
            <a:endParaRPr lang="en-NZ" sz="3600" dirty="0" smtClean="0">
              <a:solidFill>
                <a:srgbClr val="C00000"/>
              </a:solidFill>
            </a:endParaRPr>
          </a:p>
          <a:p>
            <a:pPr marL="0" indent="0">
              <a:buNone/>
            </a:pPr>
            <a:r>
              <a:rPr lang="en-NZ" sz="3200" i="1" dirty="0">
                <a:solidFill>
                  <a:srgbClr val="C00000"/>
                </a:solidFill>
              </a:rPr>
              <a:t>check that you</a:t>
            </a:r>
            <a:endParaRPr lang="en-NZ" sz="3200" i="1" dirty="0" smtClean="0"/>
          </a:p>
          <a:p>
            <a:r>
              <a:rPr lang="en-NZ" sz="3200" dirty="0" smtClean="0"/>
              <a:t>have </a:t>
            </a:r>
            <a:r>
              <a:rPr lang="en-NZ" sz="3200" dirty="0" smtClean="0"/>
              <a:t>written a clear thesis statement</a:t>
            </a:r>
          </a:p>
          <a:p>
            <a:r>
              <a:rPr lang="en-NZ" sz="3200" dirty="0" smtClean="0"/>
              <a:t>have used topic sentences followed by evidence and </a:t>
            </a:r>
            <a:r>
              <a:rPr lang="en-NZ" sz="3200" dirty="0" smtClean="0"/>
              <a:t>examples</a:t>
            </a:r>
          </a:p>
          <a:p>
            <a:pPr marL="0" indent="0">
              <a:buNone/>
            </a:pPr>
            <a:r>
              <a:rPr lang="en-NZ" sz="3200" i="1" dirty="0" smtClean="0">
                <a:solidFill>
                  <a:srgbClr val="C00000"/>
                </a:solidFill>
              </a:rPr>
              <a:t>know</a:t>
            </a:r>
            <a:endParaRPr lang="en-NZ" sz="3200" i="1" dirty="0" smtClean="0">
              <a:solidFill>
                <a:srgbClr val="C00000"/>
              </a:solidFill>
            </a:endParaRPr>
          </a:p>
          <a:p>
            <a:r>
              <a:rPr lang="en-NZ" sz="3200" dirty="0" smtClean="0"/>
              <a:t>what </a:t>
            </a:r>
            <a:r>
              <a:rPr lang="en-NZ" sz="3200" dirty="0" smtClean="0"/>
              <a:t>“signpost” words and phrases are and how to use them </a:t>
            </a:r>
            <a:endParaRPr lang="en-NZ" sz="3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C00000"/>
                </a:solidFill>
              </a:rPr>
              <a:t>Example paragraph</a:t>
            </a:r>
            <a:endParaRPr lang="en-NZ" dirty="0">
              <a:solidFill>
                <a:srgbClr val="C00000"/>
              </a:solidFill>
            </a:endParaRPr>
          </a:p>
        </p:txBody>
      </p:sp>
      <p:sp>
        <p:nvSpPr>
          <p:cNvPr id="3" name="Content Placeholder 2"/>
          <p:cNvSpPr>
            <a:spLocks noGrp="1"/>
          </p:cNvSpPr>
          <p:nvPr>
            <p:ph idx="1"/>
          </p:nvPr>
        </p:nvSpPr>
        <p:spPr>
          <a:xfrm>
            <a:off x="467544" y="1484784"/>
            <a:ext cx="8229600" cy="4525963"/>
          </a:xfrm>
        </p:spPr>
        <p:txBody>
          <a:bodyPr/>
          <a:lstStyle/>
          <a:p>
            <a:pPr algn="just">
              <a:buNone/>
            </a:pPr>
            <a:r>
              <a:rPr lang="en-NZ" sz="2000" dirty="0" smtClean="0"/>
              <a:t>The significant influence of netball on life in New Zealand is illustrated by the work of Netball NZ increasing women’s participation in sport. Women constitute 51% of the population in NZ (Statistics New Zealand, 2012), yet historically, women’s, participation in sport has been much lower than men’s. For example, research conducted by Frederick, Jobson, and Friend (1989) showed that over 20 years ago only 15% of women between 18 and 35 years of age were members of a sports team, compared to 53% of men in the same age group. Furthermore, 50 years ago the participation rate was only 4% (</a:t>
            </a:r>
            <a:r>
              <a:rPr lang="en-NZ" sz="2000" dirty="0" err="1" smtClean="0"/>
              <a:t>Streep</a:t>
            </a:r>
            <a:r>
              <a:rPr lang="en-NZ" sz="2000" dirty="0" smtClean="0"/>
              <a:t>, 2001).  However, due to the social campaigns and advertising designed by </a:t>
            </a:r>
            <a:r>
              <a:rPr lang="en-NZ" sz="2000" dirty="0" err="1" smtClean="0"/>
              <a:t>NetBall</a:t>
            </a:r>
            <a:r>
              <a:rPr lang="en-NZ" sz="2000" dirty="0" smtClean="0"/>
              <a:t> NZ, women’s involvement in sport in the same age group has increased substantially, and in 2011 was at 48% (Britney, 2011; Spears, 2012). While this level is still lower than men’s involvement in sport, the positive influence that netball has had on New Zealand life is undeniable. </a:t>
            </a:r>
          </a:p>
          <a:p>
            <a:endParaRPr lang="en-NZ"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C00000"/>
                </a:solidFill>
              </a:rPr>
              <a:t>What are you looking for in a paragraph?</a:t>
            </a:r>
            <a:endParaRPr lang="en-NZ" dirty="0">
              <a:solidFill>
                <a:srgbClr val="C00000"/>
              </a:solidFill>
            </a:endParaRPr>
          </a:p>
        </p:txBody>
      </p:sp>
      <p:sp>
        <p:nvSpPr>
          <p:cNvPr id="3" name="Content Placeholder 2"/>
          <p:cNvSpPr>
            <a:spLocks noGrp="1"/>
          </p:cNvSpPr>
          <p:nvPr>
            <p:ph idx="1"/>
          </p:nvPr>
        </p:nvSpPr>
        <p:spPr/>
        <p:txBody>
          <a:bodyPr/>
          <a:lstStyle/>
          <a:p>
            <a:r>
              <a:rPr lang="en-NZ" dirty="0" smtClean="0"/>
              <a:t>Topic sentence</a:t>
            </a:r>
          </a:p>
          <a:p>
            <a:r>
              <a:rPr lang="en-NZ" dirty="0" smtClean="0"/>
              <a:t>Evidence and examples</a:t>
            </a:r>
          </a:p>
          <a:p>
            <a:r>
              <a:rPr lang="en-NZ" dirty="0" smtClean="0"/>
              <a:t>Links back to the thesis statement </a:t>
            </a:r>
          </a:p>
          <a:p>
            <a:pPr lvl="1"/>
            <a:r>
              <a:rPr lang="en-NZ" dirty="0" smtClean="0"/>
              <a:t>have you made it clear why this is relevant to the topic</a:t>
            </a:r>
          </a:p>
          <a:p>
            <a:r>
              <a:rPr lang="en-NZ" dirty="0" smtClean="0"/>
              <a:t>Citations</a:t>
            </a:r>
          </a:p>
          <a:p>
            <a:pPr lvl="1"/>
            <a:r>
              <a:rPr lang="en-NZ" dirty="0" smtClean="0"/>
              <a:t>refer to theories and ideas of others</a:t>
            </a:r>
          </a:p>
          <a:p>
            <a:pPr lvl="1"/>
            <a:r>
              <a:rPr lang="en-NZ" dirty="0" smtClean="0"/>
              <a:t>use examples and evidence to make your case</a:t>
            </a:r>
          </a:p>
          <a:p>
            <a:pPr>
              <a:buFont typeface="Arial" pitchFamily="34" charset="0"/>
              <a:buChar char="•"/>
            </a:pPr>
            <a:r>
              <a:rPr lang="en-NZ" dirty="0" smtClean="0"/>
              <a:t>Can end with a conclusion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C00000"/>
                </a:solidFill>
              </a:rPr>
              <a:t>What are you looking for in a paragraph?</a:t>
            </a:r>
            <a:endParaRPr lang="en-NZ" dirty="0">
              <a:solidFill>
                <a:srgbClr val="C00000"/>
              </a:solidFill>
            </a:endParaRPr>
          </a:p>
        </p:txBody>
      </p:sp>
      <p:sp>
        <p:nvSpPr>
          <p:cNvPr id="3" name="Content Placeholder 2"/>
          <p:cNvSpPr>
            <a:spLocks noGrp="1"/>
          </p:cNvSpPr>
          <p:nvPr>
            <p:ph idx="1"/>
          </p:nvPr>
        </p:nvSpPr>
        <p:spPr/>
        <p:txBody>
          <a:bodyPr/>
          <a:lstStyle/>
          <a:p>
            <a:r>
              <a:rPr lang="en-NZ" dirty="0" smtClean="0"/>
              <a:t>Clear links between the ideas in the paragraph</a:t>
            </a:r>
          </a:p>
          <a:p>
            <a:r>
              <a:rPr lang="en-NZ" dirty="0" smtClean="0"/>
              <a:t>Use “signpost” words and phrases</a:t>
            </a:r>
          </a:p>
          <a:p>
            <a:pPr lvl="1"/>
            <a:r>
              <a:rPr lang="en-NZ" dirty="0" smtClean="0"/>
              <a:t>Furthermore, moreover, in contrast, similarly, for example</a:t>
            </a:r>
          </a:p>
          <a:p>
            <a:r>
              <a:rPr lang="en-NZ" dirty="0" smtClean="0"/>
              <a:t>Ask yourself “how does this sentence relate to the previous one”? </a:t>
            </a:r>
          </a:p>
          <a:p>
            <a:pPr lvl="1"/>
            <a:r>
              <a:rPr lang="en-NZ" dirty="0" smtClean="0"/>
              <a:t>Do my sentences read as disjointed facts? Or</a:t>
            </a:r>
          </a:p>
          <a:p>
            <a:pPr lvl="1"/>
            <a:r>
              <a:rPr lang="en-NZ" dirty="0" smtClean="0"/>
              <a:t>Do the ideas flow from one to the other?</a:t>
            </a:r>
            <a:endParaRPr lang="en-NZ"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Back to our paragraph</a:t>
            </a:r>
            <a:endParaRPr lang="en-NZ" dirty="0"/>
          </a:p>
        </p:txBody>
      </p:sp>
      <p:sp>
        <p:nvSpPr>
          <p:cNvPr id="3" name="Content Placeholder 2"/>
          <p:cNvSpPr>
            <a:spLocks noGrp="1"/>
          </p:cNvSpPr>
          <p:nvPr>
            <p:ph idx="1"/>
          </p:nvPr>
        </p:nvSpPr>
        <p:spPr>
          <a:xfrm>
            <a:off x="457200" y="1268760"/>
            <a:ext cx="8229600" cy="4857403"/>
          </a:xfrm>
        </p:spPr>
        <p:txBody>
          <a:bodyPr/>
          <a:lstStyle/>
          <a:p>
            <a:pPr lvl="0">
              <a:buNone/>
            </a:pPr>
            <a:r>
              <a:rPr lang="en-NZ" sz="2000" dirty="0">
                <a:solidFill>
                  <a:srgbClr val="000000"/>
                </a:solidFill>
              </a:rPr>
              <a:t>The significant </a:t>
            </a:r>
            <a:r>
              <a:rPr lang="en-NZ" sz="2000" b="1" dirty="0">
                <a:solidFill>
                  <a:srgbClr val="C00000"/>
                </a:solidFill>
              </a:rPr>
              <a:t>influence of netball on life in New Zealand is illustrated by</a:t>
            </a:r>
            <a:r>
              <a:rPr lang="en-NZ" sz="2000" dirty="0">
                <a:solidFill>
                  <a:srgbClr val="000000"/>
                </a:solidFill>
              </a:rPr>
              <a:t> the work of Netball NZ </a:t>
            </a:r>
            <a:r>
              <a:rPr lang="en-NZ" sz="2000" b="1" dirty="0">
                <a:solidFill>
                  <a:srgbClr val="C00000"/>
                </a:solidFill>
              </a:rPr>
              <a:t>increasing women’s participation in sport</a:t>
            </a:r>
            <a:r>
              <a:rPr lang="en-NZ" sz="2000" dirty="0">
                <a:solidFill>
                  <a:srgbClr val="000000"/>
                </a:solidFill>
              </a:rPr>
              <a:t>. Women constitute 51 per cent of the population in NZ (Statistics NZ, 2012), yet historically, women’s, participation in sport has been much lower than men. </a:t>
            </a:r>
            <a:r>
              <a:rPr lang="en-NZ" sz="2000" b="1" dirty="0">
                <a:solidFill>
                  <a:srgbClr val="C00000"/>
                </a:solidFill>
              </a:rPr>
              <a:t>For example</a:t>
            </a:r>
            <a:r>
              <a:rPr lang="en-NZ" sz="2000" dirty="0">
                <a:solidFill>
                  <a:srgbClr val="C00000"/>
                </a:solidFill>
              </a:rPr>
              <a:t>, </a:t>
            </a:r>
            <a:r>
              <a:rPr lang="en-NZ" sz="2000" dirty="0">
                <a:solidFill>
                  <a:srgbClr val="000000"/>
                </a:solidFill>
              </a:rPr>
              <a:t>research conducted by Frederick, Jobson and Friends (1989) showed that over 20 years ago only 15 per cent of women between 18-35 years of age were members of a sports team, compared to 53 per cent of men in the same age group. </a:t>
            </a:r>
            <a:r>
              <a:rPr lang="en-NZ" sz="2000" b="1" dirty="0">
                <a:solidFill>
                  <a:srgbClr val="C00000"/>
                </a:solidFill>
              </a:rPr>
              <a:t>Furthermore</a:t>
            </a:r>
            <a:r>
              <a:rPr lang="en-NZ" sz="2000" dirty="0">
                <a:solidFill>
                  <a:srgbClr val="C00000"/>
                </a:solidFill>
              </a:rPr>
              <a:t>,</a:t>
            </a:r>
            <a:r>
              <a:rPr lang="en-NZ" sz="2000" dirty="0">
                <a:solidFill>
                  <a:srgbClr val="000000"/>
                </a:solidFill>
              </a:rPr>
              <a:t> 50 years ago the participation rate was only 4% (Streep, 2001).  </a:t>
            </a:r>
            <a:r>
              <a:rPr lang="en-NZ" sz="2000" b="1" dirty="0">
                <a:solidFill>
                  <a:srgbClr val="C00000"/>
                </a:solidFill>
              </a:rPr>
              <a:t>However</a:t>
            </a:r>
            <a:r>
              <a:rPr lang="en-NZ" sz="2000" dirty="0">
                <a:solidFill>
                  <a:srgbClr val="000000"/>
                </a:solidFill>
              </a:rPr>
              <a:t>, due to the social campaigns and advertising designed by </a:t>
            </a:r>
            <a:r>
              <a:rPr lang="en-NZ" sz="2000" dirty="0" err="1">
                <a:solidFill>
                  <a:srgbClr val="000000"/>
                </a:solidFill>
              </a:rPr>
              <a:t>NetBall</a:t>
            </a:r>
            <a:r>
              <a:rPr lang="en-NZ" sz="2000" dirty="0">
                <a:solidFill>
                  <a:srgbClr val="000000"/>
                </a:solidFill>
              </a:rPr>
              <a:t> NZ, women’s involvement in sport in the same age group had increased in 2011 to 48% (Britney, 2011; Spears, 2012). </a:t>
            </a:r>
            <a:r>
              <a:rPr lang="en-NZ" sz="2000" b="1" dirty="0">
                <a:solidFill>
                  <a:srgbClr val="C00000"/>
                </a:solidFill>
              </a:rPr>
              <a:t>While this level is still lower than men’s involvement in sport, the positive influence that netball has had on New Zealand life is undeniable</a:t>
            </a:r>
            <a:r>
              <a:rPr lang="en-NZ" sz="2000" dirty="0">
                <a:solidFill>
                  <a:srgbClr val="000000"/>
                </a:solidFill>
              </a:rPr>
              <a:t>. </a:t>
            </a:r>
          </a:p>
          <a:p>
            <a:endParaRPr lang="en-NZ" dirty="0"/>
          </a:p>
        </p:txBody>
      </p:sp>
      <p:sp>
        <p:nvSpPr>
          <p:cNvPr id="4" name="TextBox 3"/>
          <p:cNvSpPr txBox="1"/>
          <p:nvPr/>
        </p:nvSpPr>
        <p:spPr>
          <a:xfrm rot="21227166">
            <a:off x="259893" y="312357"/>
            <a:ext cx="2252932" cy="276999"/>
          </a:xfrm>
          <a:prstGeom prst="rect">
            <a:avLst/>
          </a:prstGeom>
          <a:noFill/>
        </p:spPr>
        <p:txBody>
          <a:bodyPr wrap="square" rtlCol="0">
            <a:spAutoFit/>
          </a:bodyPr>
          <a:lstStyle/>
          <a:p>
            <a:r>
              <a:rPr lang="en-NZ" sz="1200" dirty="0" smtClean="0"/>
              <a:t>Links back to thesis statement</a:t>
            </a:r>
            <a:endParaRPr lang="en-NZ" sz="1200" dirty="0"/>
          </a:p>
        </p:txBody>
      </p:sp>
      <p:cxnSp>
        <p:nvCxnSpPr>
          <p:cNvPr id="6" name="Straight Arrow Connector 5"/>
          <p:cNvCxnSpPr/>
          <p:nvPr/>
        </p:nvCxnSpPr>
        <p:spPr>
          <a:xfrm>
            <a:off x="1187624" y="548680"/>
            <a:ext cx="1224136"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551596" y="3362508"/>
            <a:ext cx="1872208" cy="276999"/>
          </a:xfrm>
          <a:prstGeom prst="rect">
            <a:avLst/>
          </a:prstGeom>
          <a:noFill/>
        </p:spPr>
        <p:txBody>
          <a:bodyPr wrap="square" rtlCol="0">
            <a:spAutoFit/>
          </a:bodyPr>
          <a:lstStyle/>
          <a:p>
            <a:r>
              <a:rPr lang="en-NZ" sz="1200" dirty="0" smtClean="0"/>
              <a:t>Evidence and examples</a:t>
            </a:r>
            <a:endParaRPr lang="en-NZ" sz="1200" dirty="0"/>
          </a:p>
        </p:txBody>
      </p:sp>
      <p:cxnSp>
        <p:nvCxnSpPr>
          <p:cNvPr id="10" name="Straight Arrow Connector 9"/>
          <p:cNvCxnSpPr>
            <a:stCxn id="8" idx="2"/>
          </p:cNvCxnSpPr>
          <p:nvPr/>
        </p:nvCxnSpPr>
        <p:spPr>
          <a:xfrm flipV="1">
            <a:off x="523008" y="3501007"/>
            <a:ext cx="304576"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564998">
            <a:off x="6964527" y="1070041"/>
            <a:ext cx="2232248" cy="276999"/>
          </a:xfrm>
          <a:prstGeom prst="rect">
            <a:avLst/>
          </a:prstGeom>
          <a:noFill/>
        </p:spPr>
        <p:txBody>
          <a:bodyPr wrap="square" rtlCol="0">
            <a:spAutoFit/>
          </a:bodyPr>
          <a:lstStyle/>
          <a:p>
            <a:r>
              <a:rPr lang="en-NZ" sz="1200" dirty="0" smtClean="0"/>
              <a:t>Signpost words and phrases</a:t>
            </a:r>
            <a:endParaRPr lang="en-NZ" sz="1200" dirty="0"/>
          </a:p>
        </p:txBody>
      </p:sp>
      <p:cxnSp>
        <p:nvCxnSpPr>
          <p:cNvPr id="14" name="Straight Arrow Connector 13"/>
          <p:cNvCxnSpPr/>
          <p:nvPr/>
        </p:nvCxnSpPr>
        <p:spPr>
          <a:xfrm flipH="1">
            <a:off x="8244408" y="1628800"/>
            <a:ext cx="360040" cy="9361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444208" y="1628800"/>
            <a:ext cx="1800200" cy="2160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236296" y="1823670"/>
            <a:ext cx="1188132" cy="23254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67944" y="6106777"/>
            <a:ext cx="989397" cy="276999"/>
          </a:xfrm>
          <a:prstGeom prst="rect">
            <a:avLst/>
          </a:prstGeom>
          <a:noFill/>
        </p:spPr>
        <p:txBody>
          <a:bodyPr wrap="square" rtlCol="0">
            <a:spAutoFit/>
          </a:bodyPr>
          <a:lstStyle/>
          <a:p>
            <a:r>
              <a:rPr lang="en-NZ" sz="1200" dirty="0"/>
              <a:t>C</a:t>
            </a:r>
            <a:r>
              <a:rPr lang="en-NZ" sz="1200" dirty="0" smtClean="0"/>
              <a:t>onclusion</a:t>
            </a:r>
            <a:endParaRPr lang="en-NZ" sz="1200" dirty="0"/>
          </a:p>
        </p:txBody>
      </p:sp>
      <p:cxnSp>
        <p:nvCxnSpPr>
          <p:cNvPr id="24" name="Straight Arrow Connector 23"/>
          <p:cNvCxnSpPr/>
          <p:nvPr/>
        </p:nvCxnSpPr>
        <p:spPr>
          <a:xfrm flipV="1">
            <a:off x="4716016" y="5877272"/>
            <a:ext cx="0" cy="2295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56900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Quick quiz</a:t>
            </a:r>
            <a:endParaRPr lang="en-NZ" dirty="0"/>
          </a:p>
        </p:txBody>
      </p:sp>
      <p:sp>
        <p:nvSpPr>
          <p:cNvPr id="3" name="Content Placeholder 2"/>
          <p:cNvSpPr>
            <a:spLocks noGrp="1"/>
          </p:cNvSpPr>
          <p:nvPr>
            <p:ph idx="1"/>
          </p:nvPr>
        </p:nvSpPr>
        <p:spPr/>
        <p:txBody>
          <a:bodyPr/>
          <a:lstStyle/>
          <a:p>
            <a:pPr marL="514350" indent="-514350">
              <a:buFont typeface="+mj-lt"/>
              <a:buAutoNum type="arabicPeriod"/>
            </a:pPr>
            <a:r>
              <a:rPr lang="en-NZ" dirty="0" smtClean="0"/>
              <a:t>What is a thesis statement?</a:t>
            </a:r>
          </a:p>
          <a:p>
            <a:pPr marL="514350" indent="-514350">
              <a:buFont typeface="+mj-lt"/>
              <a:buAutoNum type="arabicPeriod"/>
            </a:pPr>
            <a:endParaRPr lang="en-NZ" dirty="0" smtClean="0"/>
          </a:p>
          <a:p>
            <a:pPr marL="514350" indent="-514350">
              <a:buFont typeface="+mj-lt"/>
              <a:buAutoNum type="arabicPeriod"/>
            </a:pPr>
            <a:r>
              <a:rPr lang="en-NZ" dirty="0" smtClean="0"/>
              <a:t>What is a topic sentence?</a:t>
            </a:r>
          </a:p>
          <a:p>
            <a:pPr marL="514350" indent="-514350">
              <a:buFont typeface="+mj-lt"/>
              <a:buAutoNum type="arabicPeriod"/>
            </a:pPr>
            <a:endParaRPr lang="en-NZ" dirty="0" smtClean="0"/>
          </a:p>
          <a:p>
            <a:pPr marL="514350" indent="-514350">
              <a:buFont typeface="+mj-lt"/>
              <a:buAutoNum type="arabicPeriod"/>
            </a:pPr>
            <a:r>
              <a:rPr lang="en-NZ" dirty="0" smtClean="0"/>
              <a:t>Provide three examples of “signpost</a:t>
            </a:r>
            <a:r>
              <a:rPr lang="en-NZ" smtClean="0"/>
              <a:t>” words.</a:t>
            </a:r>
            <a:endParaRPr lang="en-NZ"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purpose of an essay is to...</a:t>
            </a:r>
            <a:endParaRPr lang="en-NZ" dirty="0"/>
          </a:p>
        </p:txBody>
      </p:sp>
      <p:sp>
        <p:nvSpPr>
          <p:cNvPr id="3" name="Content Placeholder 2"/>
          <p:cNvSpPr>
            <a:spLocks noGrp="1"/>
          </p:cNvSpPr>
          <p:nvPr>
            <p:ph idx="1"/>
          </p:nvPr>
        </p:nvSpPr>
        <p:spPr/>
        <p:txBody>
          <a:bodyPr/>
          <a:lstStyle/>
          <a:p>
            <a:pPr marL="514350" indent="-514350"/>
            <a:r>
              <a:rPr lang="en-NZ" sz="3600" dirty="0" smtClean="0"/>
              <a:t>Make an argument </a:t>
            </a:r>
          </a:p>
          <a:p>
            <a:pPr marL="514350" indent="-514350"/>
            <a:r>
              <a:rPr lang="en-NZ" sz="3600" dirty="0" smtClean="0"/>
              <a:t>Imagine you are a lawyer presenting a case</a:t>
            </a:r>
          </a:p>
          <a:p>
            <a:pPr marL="514350" indent="-514350"/>
            <a:endParaRPr lang="en-NZ" sz="3600" dirty="0" smtClean="0"/>
          </a:p>
          <a:p>
            <a:pPr marL="514350" indent="-514350"/>
            <a:endParaRPr lang="en-NZ" sz="3600" dirty="0" smtClean="0"/>
          </a:p>
          <a:p>
            <a:pPr marL="514350" indent="-514350"/>
            <a:r>
              <a:rPr lang="en-NZ" sz="3600" dirty="0" smtClean="0"/>
              <a:t>Argument: take a position / </a:t>
            </a:r>
            <a:r>
              <a:rPr lang="en-NZ" sz="3600" dirty="0" smtClean="0">
                <a:solidFill>
                  <a:srgbClr val="C00000"/>
                </a:solidFill>
              </a:rPr>
              <a:t>thesis statement</a:t>
            </a:r>
            <a:r>
              <a:rPr lang="en-NZ" sz="3600" dirty="0" smtClean="0"/>
              <a:t> / answer the question</a:t>
            </a:r>
          </a:p>
          <a:p>
            <a:pPr marL="514350" indent="-514350"/>
            <a:endParaRPr lang="en-NZ" sz="3600" dirty="0" smtClean="0"/>
          </a:p>
          <a:p>
            <a:pPr marL="514350" indent="-514350">
              <a:buNone/>
            </a:pPr>
            <a:endParaRPr lang="en-NZ" sz="3600" dirty="0" smtClean="0"/>
          </a:p>
          <a:p>
            <a:pPr marL="514350" indent="-514350">
              <a:buNone/>
            </a:pPr>
            <a:endParaRPr lang="en-NZ" sz="3600" dirty="0" smtClean="0"/>
          </a:p>
          <a:p>
            <a:pPr marL="514350" indent="-514350">
              <a:buNone/>
            </a:pPr>
            <a:r>
              <a:rPr lang="en-NZ" sz="3600" dirty="0" smtClean="0"/>
              <a:t> </a:t>
            </a:r>
            <a:endParaRPr lang="en-NZ" sz="3600" dirty="0"/>
          </a:p>
        </p:txBody>
      </p:sp>
      <p:pic>
        <p:nvPicPr>
          <p:cNvPr id="6" name="Picture 2"/>
          <p:cNvPicPr>
            <a:picLocks noChangeAspect="1" noChangeArrowheads="1"/>
          </p:cNvPicPr>
          <p:nvPr/>
        </p:nvPicPr>
        <p:blipFill>
          <a:blip r:embed="rId3" cstate="print"/>
          <a:srcRect/>
          <a:stretch>
            <a:fillRect/>
          </a:stretch>
        </p:blipFill>
        <p:spPr bwMode="auto">
          <a:xfrm>
            <a:off x="3286116" y="3000372"/>
            <a:ext cx="2466667" cy="184761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Arguments</a:t>
            </a:r>
            <a:endParaRPr lang="en-NZ" dirty="0"/>
          </a:p>
        </p:txBody>
      </p:sp>
      <p:sp>
        <p:nvSpPr>
          <p:cNvPr id="3" name="Content Placeholder 2"/>
          <p:cNvSpPr>
            <a:spLocks noGrp="1"/>
          </p:cNvSpPr>
          <p:nvPr>
            <p:ph idx="1"/>
          </p:nvPr>
        </p:nvSpPr>
        <p:spPr>
          <a:xfrm>
            <a:off x="611560" y="1600200"/>
            <a:ext cx="8280920" cy="4525963"/>
          </a:xfrm>
        </p:spPr>
        <p:txBody>
          <a:bodyPr/>
          <a:lstStyle/>
          <a:p>
            <a:pPr marL="0" indent="0">
              <a:buNone/>
            </a:pPr>
            <a:r>
              <a:rPr lang="en-NZ" dirty="0" smtClean="0"/>
              <a:t>An argument in life:</a:t>
            </a:r>
          </a:p>
          <a:p>
            <a:pPr lvl="1">
              <a:buFontTx/>
              <a:buChar char="-"/>
            </a:pPr>
            <a:r>
              <a:rPr lang="en-NZ" dirty="0" smtClean="0">
                <a:solidFill>
                  <a:prstClr val="black"/>
                </a:solidFill>
              </a:rPr>
              <a:t>A disagreement:</a:t>
            </a:r>
            <a:r>
              <a:rPr lang="en-NZ" dirty="0" smtClean="0"/>
              <a:t> yelling, shouting, door slamming…</a:t>
            </a:r>
          </a:p>
          <a:p>
            <a:pPr marL="0" indent="0">
              <a:buNone/>
            </a:pPr>
            <a:r>
              <a:rPr lang="en-NZ" dirty="0"/>
              <a:t>An argument in </a:t>
            </a:r>
            <a:r>
              <a:rPr lang="en-NZ" dirty="0" smtClean="0"/>
              <a:t>critical thinking:</a:t>
            </a:r>
          </a:p>
          <a:p>
            <a:pPr lvl="1">
              <a:buFontTx/>
              <a:buChar char="-"/>
            </a:pPr>
            <a:r>
              <a:rPr lang="en-NZ" dirty="0" smtClean="0"/>
              <a:t>A position or particular viewpoint</a:t>
            </a:r>
          </a:p>
          <a:p>
            <a:pPr lvl="1">
              <a:buFontTx/>
              <a:buChar char="-"/>
            </a:pPr>
            <a:r>
              <a:rPr lang="en-NZ" dirty="0" smtClean="0"/>
              <a:t>Reasons to support that view</a:t>
            </a:r>
          </a:p>
          <a:p>
            <a:pPr lvl="1">
              <a:buFontTx/>
              <a:buChar char="-"/>
            </a:pPr>
            <a:endParaRPr lang="en-NZ" dirty="0"/>
          </a:p>
          <a:p>
            <a:pPr marL="0" indent="0" algn="ctr">
              <a:buNone/>
            </a:pPr>
            <a:r>
              <a:rPr lang="en-NZ" dirty="0" smtClean="0">
                <a:solidFill>
                  <a:srgbClr val="C00000"/>
                </a:solidFill>
              </a:rPr>
              <a:t>A thesis statement is a summary of the </a:t>
            </a:r>
          </a:p>
          <a:p>
            <a:pPr marL="0" indent="0" algn="ctr">
              <a:buNone/>
            </a:pPr>
            <a:r>
              <a:rPr lang="en-NZ" dirty="0" smtClean="0">
                <a:solidFill>
                  <a:srgbClr val="C00000"/>
                </a:solidFill>
              </a:rPr>
              <a:t>main argument</a:t>
            </a:r>
          </a:p>
          <a:p>
            <a:pPr marL="0" indent="0" algn="ctr">
              <a:buNone/>
            </a:pPr>
            <a:r>
              <a:rPr lang="en-NZ" dirty="0" smtClean="0">
                <a:solidFill>
                  <a:srgbClr val="C00000"/>
                </a:solidFill>
              </a:rPr>
              <a:t>Think to yourself “what’s my point?”</a:t>
            </a:r>
            <a:endParaRPr lang="en-NZ" dirty="0">
              <a:solidFill>
                <a:srgbClr val="C00000"/>
              </a:solidFill>
            </a:endParaRPr>
          </a:p>
        </p:txBody>
      </p:sp>
    </p:spTree>
    <p:extLst>
      <p:ext uri="{BB962C8B-B14F-4D97-AF65-F5344CB8AC3E}">
        <p14:creationId xmlns:p14="http://schemas.microsoft.com/office/powerpoint/2010/main" val="330977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arn(inVertical)">
                                      <p:cBhvr>
                                        <p:cTn id="18" dur="500"/>
                                        <p:tgtEl>
                                          <p:spTgt spid="3">
                                            <p:txEl>
                                              <p:pRg st="6" end="6"/>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arn(inVertical)">
                                      <p:cBhvr>
                                        <p:cTn id="21" dur="500"/>
                                        <p:tgtEl>
                                          <p:spTgt spid="3">
                                            <p:txEl>
                                              <p:pRg st="7" end="7"/>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barn(inVertical)">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C00000"/>
                </a:solidFill>
              </a:rPr>
              <a:t>Example thesis statement</a:t>
            </a:r>
            <a:endParaRPr lang="en-NZ" dirty="0">
              <a:solidFill>
                <a:srgbClr val="C00000"/>
              </a:solidFill>
            </a:endParaRPr>
          </a:p>
        </p:txBody>
      </p:sp>
      <p:sp>
        <p:nvSpPr>
          <p:cNvPr id="3" name="Content Placeholder 2"/>
          <p:cNvSpPr>
            <a:spLocks noGrp="1"/>
          </p:cNvSpPr>
          <p:nvPr>
            <p:ph idx="1"/>
          </p:nvPr>
        </p:nvSpPr>
        <p:spPr>
          <a:xfrm>
            <a:off x="457200" y="1142984"/>
            <a:ext cx="8229600" cy="4983179"/>
          </a:xfrm>
        </p:spPr>
        <p:txBody>
          <a:bodyPr/>
          <a:lstStyle/>
          <a:p>
            <a:pPr>
              <a:buNone/>
            </a:pPr>
            <a:endParaRPr lang="en-NZ" dirty="0" smtClean="0">
              <a:solidFill>
                <a:srgbClr val="C00000"/>
              </a:solidFill>
            </a:endParaRPr>
          </a:p>
          <a:p>
            <a:pPr algn="just">
              <a:buNone/>
            </a:pPr>
            <a:r>
              <a:rPr lang="en-NZ" dirty="0" smtClean="0">
                <a:solidFill>
                  <a:srgbClr val="C00000"/>
                </a:solidFill>
              </a:rPr>
              <a:t>Question: “The </a:t>
            </a:r>
            <a:r>
              <a:rPr lang="en-NZ" dirty="0" err="1" smtClean="0">
                <a:solidFill>
                  <a:srgbClr val="C00000"/>
                </a:solidFill>
              </a:rPr>
              <a:t>Kardashians</a:t>
            </a:r>
            <a:r>
              <a:rPr lang="en-NZ" dirty="0" smtClean="0">
                <a:solidFill>
                  <a:srgbClr val="C00000"/>
                </a:solidFill>
              </a:rPr>
              <a:t> are the epitome of popular culture” (Brown, 2011, p. 15). Discuss. </a:t>
            </a:r>
            <a:r>
              <a:rPr lang="en-NZ" dirty="0" smtClean="0">
                <a:solidFill>
                  <a:srgbClr val="FFC024"/>
                </a:solidFill>
              </a:rPr>
              <a:t/>
            </a:r>
            <a:br>
              <a:rPr lang="en-NZ" dirty="0" smtClean="0">
                <a:solidFill>
                  <a:srgbClr val="FFC024"/>
                </a:solidFill>
              </a:rPr>
            </a:br>
            <a:endParaRPr lang="en-NZ" dirty="0" smtClean="0"/>
          </a:p>
          <a:p>
            <a:pPr algn="just">
              <a:buNone/>
            </a:pPr>
            <a:r>
              <a:rPr lang="en-NZ" dirty="0" smtClean="0"/>
              <a:t>The </a:t>
            </a:r>
            <a:r>
              <a:rPr lang="en-NZ" dirty="0" err="1" smtClean="0"/>
              <a:t>Kardashians</a:t>
            </a:r>
            <a:r>
              <a:rPr lang="en-NZ" dirty="0" smtClean="0"/>
              <a:t> </a:t>
            </a:r>
            <a:r>
              <a:rPr lang="en-NZ" dirty="0" smtClean="0">
                <a:solidFill>
                  <a:srgbClr val="C00000"/>
                </a:solidFill>
              </a:rPr>
              <a:t>are </a:t>
            </a:r>
            <a:r>
              <a:rPr lang="en-NZ" dirty="0" smtClean="0"/>
              <a:t>the epitome of popular culture </a:t>
            </a:r>
            <a:r>
              <a:rPr lang="en-NZ" dirty="0" smtClean="0">
                <a:solidFill>
                  <a:srgbClr val="C00000"/>
                </a:solidFill>
              </a:rPr>
              <a:t>because </a:t>
            </a:r>
            <a:r>
              <a:rPr lang="en-NZ" dirty="0" smtClean="0"/>
              <a:t>their show and subsequent lifestyles reflect </a:t>
            </a:r>
            <a:r>
              <a:rPr lang="en-NZ" dirty="0" smtClean="0">
                <a:solidFill>
                  <a:srgbClr val="C00000"/>
                </a:solidFill>
              </a:rPr>
              <a:t>consumerist values</a:t>
            </a:r>
            <a:r>
              <a:rPr lang="en-NZ" dirty="0" smtClean="0"/>
              <a:t>, </a:t>
            </a:r>
            <a:r>
              <a:rPr lang="en-NZ" dirty="0" smtClean="0">
                <a:solidFill>
                  <a:srgbClr val="C00000"/>
                </a:solidFill>
              </a:rPr>
              <a:t>trivial pastimes,</a:t>
            </a:r>
            <a:r>
              <a:rPr lang="en-NZ" dirty="0" smtClean="0"/>
              <a:t> and </a:t>
            </a:r>
            <a:r>
              <a:rPr lang="en-NZ" dirty="0" smtClean="0">
                <a:solidFill>
                  <a:srgbClr val="C00000"/>
                </a:solidFill>
              </a:rPr>
              <a:t>superficiality</a:t>
            </a:r>
            <a:r>
              <a:rPr lang="en-NZ" dirty="0" smtClean="0"/>
              <a:t>. </a:t>
            </a:r>
          </a:p>
          <a:p>
            <a:pPr>
              <a:buNone/>
            </a:pPr>
            <a:endParaRPr lang="en-NZ" dirty="0" smtClean="0"/>
          </a:p>
          <a:p>
            <a:endParaRPr lang="en-NZ"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Essay structure: the pattern</a:t>
            </a:r>
            <a:endParaRPr lang="en-NZ" dirty="0"/>
          </a:p>
        </p:txBody>
      </p:sp>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772816"/>
            <a:ext cx="1627773" cy="423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X:\StudyUp\StudyUp 2014\Sessions\Be in top form\Extra resources\coloured essay cha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9103" y="1772816"/>
            <a:ext cx="1638962" cy="42117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26482" y="1772816"/>
            <a:ext cx="3312368" cy="369332"/>
          </a:xfrm>
          <a:prstGeom prst="rect">
            <a:avLst/>
          </a:prstGeom>
          <a:noFill/>
        </p:spPr>
        <p:txBody>
          <a:bodyPr wrap="square" rtlCol="0">
            <a:spAutoFit/>
          </a:bodyPr>
          <a:lstStyle/>
          <a:p>
            <a:r>
              <a:rPr lang="en-NZ" sz="1800" dirty="0" smtClean="0">
                <a:solidFill>
                  <a:srgbClr val="00A2E8"/>
                </a:solidFill>
              </a:rPr>
              <a:t>Broad opening statement</a:t>
            </a:r>
            <a:endParaRPr lang="en-NZ" sz="1800" dirty="0">
              <a:solidFill>
                <a:srgbClr val="00A2E8"/>
              </a:solidFill>
            </a:endParaRPr>
          </a:p>
        </p:txBody>
      </p:sp>
      <p:sp>
        <p:nvSpPr>
          <p:cNvPr id="7" name="TextBox 6"/>
          <p:cNvSpPr txBox="1"/>
          <p:nvPr/>
        </p:nvSpPr>
        <p:spPr>
          <a:xfrm>
            <a:off x="4315712" y="5615236"/>
            <a:ext cx="3977662" cy="646331"/>
          </a:xfrm>
          <a:prstGeom prst="rect">
            <a:avLst/>
          </a:prstGeom>
          <a:noFill/>
        </p:spPr>
        <p:txBody>
          <a:bodyPr wrap="square" rtlCol="0">
            <a:spAutoFit/>
          </a:bodyPr>
          <a:lstStyle/>
          <a:p>
            <a:r>
              <a:rPr lang="en-NZ" sz="1800" dirty="0" smtClean="0">
                <a:solidFill>
                  <a:srgbClr val="00A2E8"/>
                </a:solidFill>
              </a:rPr>
              <a:t>Broad </a:t>
            </a:r>
            <a:r>
              <a:rPr lang="en-NZ" sz="1800" dirty="0">
                <a:solidFill>
                  <a:srgbClr val="00A2E8"/>
                </a:solidFill>
              </a:rPr>
              <a:t>statement </a:t>
            </a:r>
            <a:r>
              <a:rPr lang="en-NZ" sz="1800" dirty="0" smtClean="0">
                <a:solidFill>
                  <a:srgbClr val="00A2E8"/>
                </a:solidFill>
              </a:rPr>
              <a:t>of significance of topic</a:t>
            </a:r>
            <a:endParaRPr lang="en-NZ" sz="1800" dirty="0">
              <a:solidFill>
                <a:srgbClr val="00A2E8"/>
              </a:solidFill>
            </a:endParaRPr>
          </a:p>
        </p:txBody>
      </p:sp>
      <p:sp>
        <p:nvSpPr>
          <p:cNvPr id="8" name="TextBox 7"/>
          <p:cNvSpPr txBox="1"/>
          <p:nvPr/>
        </p:nvSpPr>
        <p:spPr>
          <a:xfrm>
            <a:off x="4228750" y="2138993"/>
            <a:ext cx="3024336" cy="446892"/>
          </a:xfrm>
          <a:prstGeom prst="rect">
            <a:avLst/>
          </a:prstGeom>
          <a:noFill/>
        </p:spPr>
        <p:txBody>
          <a:bodyPr wrap="square" rtlCol="0">
            <a:spAutoFit/>
          </a:bodyPr>
          <a:lstStyle/>
          <a:p>
            <a:r>
              <a:rPr lang="en-NZ" sz="1800" dirty="0" smtClean="0">
                <a:solidFill>
                  <a:srgbClr val="22B14C"/>
                </a:solidFill>
              </a:rPr>
              <a:t>Narrowing </a:t>
            </a:r>
            <a:r>
              <a:rPr lang="en-NZ" sz="1800" dirty="0" smtClean="0">
                <a:solidFill>
                  <a:srgbClr val="22B14C"/>
                </a:solidFill>
              </a:rPr>
              <a:t>topic</a:t>
            </a:r>
            <a:endParaRPr lang="en-NZ" sz="1800" dirty="0">
              <a:solidFill>
                <a:srgbClr val="22B14C"/>
              </a:solidFill>
            </a:endParaRPr>
          </a:p>
        </p:txBody>
      </p:sp>
      <p:sp>
        <p:nvSpPr>
          <p:cNvPr id="9" name="TextBox 8"/>
          <p:cNvSpPr txBox="1"/>
          <p:nvPr/>
        </p:nvSpPr>
        <p:spPr>
          <a:xfrm>
            <a:off x="4315712" y="5249783"/>
            <a:ext cx="3240360" cy="369332"/>
          </a:xfrm>
          <a:prstGeom prst="rect">
            <a:avLst/>
          </a:prstGeom>
          <a:noFill/>
        </p:spPr>
        <p:txBody>
          <a:bodyPr wrap="square" rtlCol="0">
            <a:spAutoFit/>
          </a:bodyPr>
          <a:lstStyle/>
          <a:p>
            <a:r>
              <a:rPr lang="en-NZ" sz="1800" dirty="0" smtClean="0">
                <a:solidFill>
                  <a:srgbClr val="22B14C"/>
                </a:solidFill>
              </a:rPr>
              <a:t>Summary of key points</a:t>
            </a:r>
            <a:endParaRPr lang="en-NZ" sz="1800" dirty="0">
              <a:solidFill>
                <a:srgbClr val="22B14C"/>
              </a:solidFill>
            </a:endParaRPr>
          </a:p>
        </p:txBody>
      </p:sp>
      <p:sp>
        <p:nvSpPr>
          <p:cNvPr id="10" name="TextBox 9"/>
          <p:cNvSpPr txBox="1"/>
          <p:nvPr/>
        </p:nvSpPr>
        <p:spPr>
          <a:xfrm>
            <a:off x="4205000" y="2476705"/>
            <a:ext cx="2736304" cy="369332"/>
          </a:xfrm>
          <a:prstGeom prst="rect">
            <a:avLst/>
          </a:prstGeom>
          <a:noFill/>
        </p:spPr>
        <p:txBody>
          <a:bodyPr wrap="square" rtlCol="0">
            <a:spAutoFit/>
          </a:bodyPr>
          <a:lstStyle/>
          <a:p>
            <a:r>
              <a:rPr lang="en-NZ" sz="1800" dirty="0" smtClean="0">
                <a:solidFill>
                  <a:srgbClr val="ED1C1E"/>
                </a:solidFill>
              </a:rPr>
              <a:t>Thesis statement</a:t>
            </a:r>
            <a:endParaRPr lang="en-NZ" sz="1800" dirty="0">
              <a:solidFill>
                <a:srgbClr val="ED1C1E"/>
              </a:solidFill>
            </a:endParaRPr>
          </a:p>
        </p:txBody>
      </p:sp>
      <p:sp>
        <p:nvSpPr>
          <p:cNvPr id="14" name="TextBox 13"/>
          <p:cNvSpPr txBox="1"/>
          <p:nvPr/>
        </p:nvSpPr>
        <p:spPr>
          <a:xfrm>
            <a:off x="4307732" y="4892326"/>
            <a:ext cx="2736304" cy="369332"/>
          </a:xfrm>
          <a:prstGeom prst="rect">
            <a:avLst/>
          </a:prstGeom>
          <a:noFill/>
        </p:spPr>
        <p:txBody>
          <a:bodyPr wrap="square" rtlCol="0">
            <a:spAutoFit/>
          </a:bodyPr>
          <a:lstStyle/>
          <a:p>
            <a:r>
              <a:rPr lang="en-NZ" sz="1800" dirty="0" smtClean="0">
                <a:solidFill>
                  <a:srgbClr val="ED1C1E"/>
                </a:solidFill>
              </a:rPr>
              <a:t>Thesis statement</a:t>
            </a:r>
            <a:endParaRPr lang="en-NZ" sz="1800" dirty="0">
              <a:solidFill>
                <a:srgbClr val="ED1C1E"/>
              </a:solidFill>
            </a:endParaRPr>
          </a:p>
        </p:txBody>
      </p:sp>
      <p:sp>
        <p:nvSpPr>
          <p:cNvPr id="11" name="TextBox 10"/>
          <p:cNvSpPr txBox="1"/>
          <p:nvPr/>
        </p:nvSpPr>
        <p:spPr>
          <a:xfrm>
            <a:off x="4239809" y="2996952"/>
            <a:ext cx="2584308" cy="369332"/>
          </a:xfrm>
          <a:prstGeom prst="rect">
            <a:avLst/>
          </a:prstGeom>
          <a:noFill/>
        </p:spPr>
        <p:txBody>
          <a:bodyPr wrap="square" rtlCol="0">
            <a:spAutoFit/>
          </a:bodyPr>
          <a:lstStyle/>
          <a:p>
            <a:r>
              <a:rPr lang="en-NZ" sz="1800" dirty="0" smtClean="0">
                <a:solidFill>
                  <a:srgbClr val="FFC90E"/>
                </a:solidFill>
              </a:rPr>
              <a:t>Define core concept</a:t>
            </a:r>
            <a:endParaRPr lang="en-NZ" sz="1800" dirty="0">
              <a:solidFill>
                <a:srgbClr val="FFC90E"/>
              </a:solidFill>
            </a:endParaRPr>
          </a:p>
        </p:txBody>
      </p:sp>
      <p:sp>
        <p:nvSpPr>
          <p:cNvPr id="12" name="TextBox 11"/>
          <p:cNvSpPr txBox="1"/>
          <p:nvPr/>
        </p:nvSpPr>
        <p:spPr>
          <a:xfrm>
            <a:off x="4315712" y="3734676"/>
            <a:ext cx="4608512" cy="923330"/>
          </a:xfrm>
          <a:prstGeom prst="rect">
            <a:avLst/>
          </a:prstGeom>
          <a:noFill/>
        </p:spPr>
        <p:txBody>
          <a:bodyPr wrap="square" rtlCol="0">
            <a:spAutoFit/>
          </a:bodyPr>
          <a:lstStyle/>
          <a:p>
            <a:r>
              <a:rPr lang="en-NZ" sz="1800" dirty="0" smtClean="0">
                <a:solidFill>
                  <a:srgbClr val="A349A4"/>
                </a:solidFill>
              </a:rPr>
              <a:t>Body </a:t>
            </a:r>
            <a:r>
              <a:rPr lang="en-NZ" sz="1800" dirty="0" smtClean="0">
                <a:solidFill>
                  <a:srgbClr val="A349A4"/>
                </a:solidFill>
              </a:rPr>
              <a:t>paragraphs – explain your argument</a:t>
            </a:r>
            <a:endParaRPr lang="en-NZ" sz="1800" dirty="0" smtClean="0">
              <a:solidFill>
                <a:srgbClr val="A349A4"/>
              </a:solidFill>
            </a:endParaRPr>
          </a:p>
          <a:p>
            <a:pPr marL="285750" indent="-285750">
              <a:buFontTx/>
              <a:buChar char="-"/>
            </a:pPr>
            <a:r>
              <a:rPr lang="en-NZ" sz="1800" dirty="0" smtClean="0">
                <a:solidFill>
                  <a:srgbClr val="A349A4"/>
                </a:solidFill>
              </a:rPr>
              <a:t>Start with a main or topic sentence </a:t>
            </a:r>
          </a:p>
          <a:p>
            <a:pPr marL="285750" indent="-285750">
              <a:buFontTx/>
              <a:buChar char="-"/>
            </a:pPr>
            <a:r>
              <a:rPr lang="en-NZ" sz="1800" dirty="0" smtClean="0">
                <a:solidFill>
                  <a:srgbClr val="A349A4"/>
                </a:solidFill>
              </a:rPr>
              <a:t>Followed by evidence and examples</a:t>
            </a:r>
            <a:endParaRPr lang="en-NZ" sz="1800" dirty="0">
              <a:solidFill>
                <a:srgbClr val="A349A4"/>
              </a:solidFill>
            </a:endParaRPr>
          </a:p>
        </p:txBody>
      </p:sp>
      <p:sp>
        <p:nvSpPr>
          <p:cNvPr id="3" name="TextBox 2"/>
          <p:cNvSpPr txBox="1"/>
          <p:nvPr/>
        </p:nvSpPr>
        <p:spPr>
          <a:xfrm>
            <a:off x="1130569" y="1124744"/>
            <a:ext cx="7113839" cy="461665"/>
          </a:xfrm>
          <a:prstGeom prst="rect">
            <a:avLst/>
          </a:prstGeom>
          <a:noFill/>
        </p:spPr>
        <p:txBody>
          <a:bodyPr wrap="square" rtlCol="0">
            <a:spAutoFit/>
          </a:bodyPr>
          <a:lstStyle/>
          <a:p>
            <a:pPr lvl="0" eaLnBrk="0" hangingPunct="0">
              <a:spcBef>
                <a:spcPct val="30000"/>
              </a:spcBef>
            </a:pPr>
            <a:r>
              <a:rPr lang="en-NZ" sz="2400" dirty="0">
                <a:solidFill>
                  <a:srgbClr val="C00000"/>
                </a:solidFill>
                <a:ea typeface="+mn-ea"/>
                <a:cs typeface="Arial" charset="0"/>
              </a:rPr>
              <a:t>The introduction and conclusion mirror each other</a:t>
            </a:r>
          </a:p>
        </p:txBody>
      </p:sp>
    </p:spTree>
    <p:extLst>
      <p:ext uri="{BB962C8B-B14F-4D97-AF65-F5344CB8AC3E}">
        <p14:creationId xmlns:p14="http://schemas.microsoft.com/office/powerpoint/2010/main" val="2216097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4" grpId="0"/>
      <p:bldP spid="11" grpId="0"/>
      <p:bldP spid="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1143000"/>
          </a:xfrm>
        </p:spPr>
        <p:txBody>
          <a:bodyPr/>
          <a:lstStyle/>
          <a:p>
            <a:r>
              <a:rPr lang="en-NZ" dirty="0" smtClean="0"/>
              <a:t>Thesis statements and introductions</a:t>
            </a:r>
            <a:endParaRPr lang="en-NZ" dirty="0"/>
          </a:p>
        </p:txBody>
      </p:sp>
      <p:sp>
        <p:nvSpPr>
          <p:cNvPr id="3" name="Content Placeholder 2"/>
          <p:cNvSpPr>
            <a:spLocks noGrp="1"/>
          </p:cNvSpPr>
          <p:nvPr>
            <p:ph idx="1"/>
          </p:nvPr>
        </p:nvSpPr>
        <p:spPr>
          <a:xfrm>
            <a:off x="428596" y="1571612"/>
            <a:ext cx="8229600" cy="4883153"/>
          </a:xfrm>
        </p:spPr>
        <p:txBody>
          <a:bodyPr/>
          <a:lstStyle/>
          <a:p>
            <a:r>
              <a:rPr lang="en-NZ" dirty="0" smtClean="0">
                <a:solidFill>
                  <a:srgbClr val="C00000"/>
                </a:solidFill>
              </a:rPr>
              <a:t>Take a position and make a statement (yes, no, it depends)</a:t>
            </a:r>
          </a:p>
          <a:p>
            <a:r>
              <a:rPr lang="en-NZ" dirty="0" smtClean="0">
                <a:solidFill>
                  <a:srgbClr val="C00000"/>
                </a:solidFill>
              </a:rPr>
              <a:t>Say why (the “because”)</a:t>
            </a:r>
          </a:p>
          <a:p>
            <a:pPr marL="514350" indent="-514350">
              <a:buNone/>
            </a:pPr>
            <a:r>
              <a:rPr lang="en-NZ" dirty="0" smtClean="0">
                <a:solidFill>
                  <a:srgbClr val="C00000"/>
                </a:solidFill>
              </a:rPr>
              <a:t>Write a thesis </a:t>
            </a:r>
            <a:r>
              <a:rPr lang="en-NZ" dirty="0">
                <a:solidFill>
                  <a:srgbClr val="C00000"/>
                </a:solidFill>
              </a:rPr>
              <a:t>statement for this </a:t>
            </a:r>
            <a:r>
              <a:rPr lang="en-NZ" dirty="0" smtClean="0">
                <a:solidFill>
                  <a:srgbClr val="C00000"/>
                </a:solidFill>
              </a:rPr>
              <a:t>question:</a:t>
            </a:r>
          </a:p>
          <a:p>
            <a:pPr marL="514350" indent="-514350">
              <a:buNone/>
            </a:pPr>
            <a:r>
              <a:rPr lang="en-NZ" dirty="0" smtClean="0"/>
              <a:t>Henry (2011) argues that the game of rugby exemplifies the best of New Zealand culture, however </a:t>
            </a:r>
            <a:r>
              <a:rPr lang="en-NZ" dirty="0" err="1" smtClean="0"/>
              <a:t>Aitken</a:t>
            </a:r>
            <a:r>
              <a:rPr lang="en-NZ" dirty="0" smtClean="0"/>
              <a:t> (2012) states that netball has had a greater influence on life in New Zealand. Is rugby better than netball?</a:t>
            </a:r>
          </a:p>
          <a:p>
            <a:pPr marL="514350" indent="-514350">
              <a:buAutoNum type="arabicPeriod"/>
            </a:pPr>
            <a:endParaRPr lang="en-NZ" dirty="0" smtClean="0"/>
          </a:p>
          <a:p>
            <a:pPr marL="514350" indent="-514350">
              <a:buAutoNum type="arabicPeriod"/>
            </a:pPr>
            <a:endParaRPr lang="en-NZ" dirty="0" smtClean="0"/>
          </a:p>
          <a:p>
            <a:pPr marL="514350" indent="-514350">
              <a:buAutoNum type="arabicPeriod"/>
            </a:pPr>
            <a:endParaRPr lang="en-NZ"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C00000"/>
                </a:solidFill>
              </a:rPr>
              <a:t>Example introduction</a:t>
            </a:r>
            <a:endParaRPr lang="en-NZ" dirty="0">
              <a:solidFill>
                <a:srgbClr val="C00000"/>
              </a:solidFill>
            </a:endParaRPr>
          </a:p>
        </p:txBody>
      </p:sp>
      <p:sp>
        <p:nvSpPr>
          <p:cNvPr id="3" name="Content Placeholder 2"/>
          <p:cNvSpPr>
            <a:spLocks noGrp="1"/>
          </p:cNvSpPr>
          <p:nvPr>
            <p:ph idx="1"/>
          </p:nvPr>
        </p:nvSpPr>
        <p:spPr/>
        <p:txBody>
          <a:bodyPr/>
          <a:lstStyle/>
          <a:p>
            <a:pPr algn="just">
              <a:buNone/>
            </a:pPr>
            <a:r>
              <a:rPr lang="en-NZ" sz="2400" dirty="0" smtClean="0"/>
              <a:t>Sport plays a significant role in influencing the norms and values that shape life in New Zealand. The game of rugby exemplifies some aspects of New Zealand culture. </a:t>
            </a:r>
            <a:r>
              <a:rPr lang="en-NZ" sz="2400" b="1" dirty="0" smtClean="0"/>
              <a:t>However, netball has had a greater influence on life in New Zealand, and is therefore a better game, because netball has increased women’s participation in sport, is a less violent game than rugby, and the morale and self-esteem of all New Zealanders has been boosted by the Silver Ferns winning more international games than the All Blacks</a:t>
            </a:r>
            <a:r>
              <a:rPr lang="en-NZ" sz="2400" dirty="0" smtClean="0"/>
              <a:t>. </a:t>
            </a:r>
          </a:p>
          <a:p>
            <a:endParaRPr lang="en-NZ"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C00000"/>
                </a:solidFill>
              </a:rPr>
              <a:t>What are you looking for in the thesis statement?</a:t>
            </a:r>
            <a:endParaRPr lang="en-NZ" dirty="0">
              <a:solidFill>
                <a:srgbClr val="C00000"/>
              </a:solidFill>
            </a:endParaRPr>
          </a:p>
        </p:txBody>
      </p:sp>
      <p:sp>
        <p:nvSpPr>
          <p:cNvPr id="3" name="Content Placeholder 2"/>
          <p:cNvSpPr>
            <a:spLocks noGrp="1"/>
          </p:cNvSpPr>
          <p:nvPr>
            <p:ph idx="1"/>
          </p:nvPr>
        </p:nvSpPr>
        <p:spPr>
          <a:xfrm>
            <a:off x="457200" y="1357298"/>
            <a:ext cx="8229600" cy="4768865"/>
          </a:xfrm>
        </p:spPr>
        <p:txBody>
          <a:bodyPr/>
          <a:lstStyle/>
          <a:p>
            <a:pPr algn="just"/>
            <a:r>
              <a:rPr lang="en-NZ" sz="2600" dirty="0" smtClean="0"/>
              <a:t>Clear position: yes, no, middle ground (it depends, in some situations yes in some situations no, both equal etc.).</a:t>
            </a:r>
          </a:p>
          <a:p>
            <a:pPr algn="just"/>
            <a:r>
              <a:rPr lang="en-NZ" sz="2600" dirty="0" smtClean="0"/>
              <a:t>If taking the middle ground, still need to say </a:t>
            </a:r>
            <a:r>
              <a:rPr lang="en-NZ" sz="2600" i="1" dirty="0" smtClean="0"/>
              <a:t>something.</a:t>
            </a:r>
          </a:p>
          <a:p>
            <a:r>
              <a:rPr lang="en-NZ" sz="2600" i="1" dirty="0"/>
              <a:t>Not like this:</a:t>
            </a:r>
          </a:p>
          <a:p>
            <a:pPr lvl="1"/>
            <a:r>
              <a:rPr lang="en-NZ" sz="2200" dirty="0" smtClean="0">
                <a:solidFill>
                  <a:srgbClr val="C00000"/>
                </a:solidFill>
              </a:rPr>
              <a:t>Rugby has influenced NZ culture by... Netball has influenced NZ culture by....   </a:t>
            </a:r>
          </a:p>
          <a:p>
            <a:pPr marL="300038" lvl="1" indent="-300038">
              <a:buFont typeface="Arial" charset="0"/>
              <a:buChar char="•"/>
            </a:pPr>
            <a:r>
              <a:rPr lang="en-NZ" sz="2600" i="1" dirty="0">
                <a:cs typeface="+mn-cs"/>
              </a:rPr>
              <a:t>More like this:</a:t>
            </a:r>
          </a:p>
          <a:p>
            <a:pPr lvl="1"/>
            <a:r>
              <a:rPr lang="en-NZ" sz="2200" dirty="0" smtClean="0">
                <a:solidFill>
                  <a:srgbClr val="C00000"/>
                </a:solidFill>
              </a:rPr>
              <a:t>Rugby and netball have both made a significant contribution to culture in NZ, therefore neither game is better than the other.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arn(inVertic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9.0&quot;&gt;&lt;object type=&quot;1&quot; unique_id=&quot;10001&quot;&gt;&lt;object type=&quot;8&quot; unique_id=&quot;10002&quot;&gt;&lt;/object&gt;&lt;object type=&quot;2&quot; unique_id=&quot;10003&quot;&gt;&lt;object type=&quot;3&quot; unique_id=&quot;13789&quot;&gt;&lt;property id=&quot;20148&quot; value=&quot;5&quot;/&gt;&lt;property id=&quot;20300&quot; value=&quot;Slide 2 - &amp;quot;Learning outcomes&amp;quot;&quot;/&gt;&lt;property id=&quot;20307&quot; value=&quot;311&quot;/&gt;&lt;/object&gt;&lt;object type=&quot;3&quot; unique_id=&quot;13930&quot;&gt;&lt;property id=&quot;20148&quot; value=&quot;5&quot;/&gt;&lt;property id=&quot;20300&quot; value=&quot;Slide 3 - &amp;quot;The purpose of an essay is to...&amp;quot;&quot;/&gt;&lt;property id=&quot;20307&quot; value=&quot;312&quot;/&gt;&lt;/object&gt;&lt;object type=&quot;3&quot; unique_id=&quot;15976&quot;&gt;&lt;property id=&quot;20148&quot; value=&quot;5&quot;/&gt;&lt;property id=&quot;20300&quot; value=&quot;Slide 7 - &amp;quot;Thesis statements and introductions&amp;quot;&quot;/&gt;&lt;property id=&quot;20307&quot; value=&quot;326&quot;/&gt;&lt;/object&gt;&lt;object type=&quot;3&quot; unique_id=&quot;16833&quot;&gt;&lt;property id=&quot;20148&quot; value=&quot;5&quot;/&gt;&lt;property id=&quot;20300&quot; value=&quot;Slide 5 - &amp;quot;Example thesis statement&amp;quot;&quot;/&gt;&lt;property id=&quot;20307&quot; value=&quot;336&quot;/&gt;&lt;/object&gt;&lt;object type=&quot;3&quot; unique_id=&quot;17256&quot;&gt;&lt;property id=&quot;20148&quot; value=&quot;5&quot;/&gt;&lt;property id=&quot;20300&quot; value=&quot;Slide 9 - &amp;quot;What are you looking for in the thesis statement?&amp;quot;&quot;/&gt;&lt;property id=&quot;20307&quot; value=&quot;337&quot;/&gt;&lt;/object&gt;&lt;object type=&quot;3&quot; unique_id=&quot;17775&quot;&gt;&lt;property id=&quot;20148&quot; value=&quot;5&quot;/&gt;&lt;property id=&quot;20300&quot; value=&quot;Slide 10 - &amp;quot;What are you looking for?&amp;quot;&quot;/&gt;&lt;property id=&quot;20307&quot; value=&quot;340&quot;/&gt;&lt;/object&gt;&lt;object type=&quot;3&quot; unique_id=&quot;17776&quot;&gt;&lt;property id=&quot;20148&quot; value=&quot;5&quot;/&gt;&lt;property id=&quot;20300&quot; value=&quot;Slide 11 - &amp;quot;How to write a paragraph&amp;quot;&quot;/&gt;&lt;property id=&quot;20307&quot; value=&quot;339&quot;/&gt;&lt;/object&gt;&lt;object type=&quot;3&quot; unique_id=&quot;18271&quot;&gt;&lt;property id=&quot;20148&quot; value=&quot;5&quot;/&gt;&lt;property id=&quot;20300&quot; value=&quot;Slide 19 - &amp;quot; The next slide is an example of a paragraph that could follow this introduction. &amp;quot;&quot;/&gt;&lt;property id=&quot;20307&quot; value=&quot;342&quot;/&gt;&lt;/object&gt;&lt;object type=&quot;3&quot; unique_id=&quot;18731&quot;&gt;&lt;property id=&quot;20148&quot; value=&quot;5&quot;/&gt;&lt;property id=&quot;20300&quot; value=&quot;Slide 21 - &amp;quot;What are you looking for in a paragraph?&amp;quot;&quot;/&gt;&lt;property id=&quot;20307&quot; value=&quot;343&quot;/&gt;&lt;/object&gt;&lt;object type=&quot;3&quot; unique_id=&quot;18886&quot;&gt;&lt;property id=&quot;20148&quot; value=&quot;5&quot;/&gt;&lt;property id=&quot;20300&quot; value=&quot;Slide 22 - &amp;quot;What are you looking for in a paragraph?&amp;quot;&quot;/&gt;&lt;property id=&quot;20307&quot; value=&quot;344&quot;/&gt;&lt;/object&gt;&lt;object type=&quot;3&quot; unique_id=&quot;19635&quot;&gt;&lt;property id=&quot;20148&quot; value=&quot;5&quot;/&gt;&lt;property id=&quot;20300&quot; value=&quot;Slide 20 - &amp;quot;Example paragraph&amp;quot;&quot;/&gt;&lt;property id=&quot;20307&quot; value=&quot;345&quot;/&gt;&lt;/object&gt;&lt;object type=&quot;3&quot; unique_id=&quot;20050&quot;&gt;&lt;property id=&quot;20148&quot; value=&quot;5&quot;/&gt;&lt;property id=&quot;20300&quot; value=&quot;Slide 8 - &amp;quot;Example introduction&amp;quot;&quot;/&gt;&lt;property id=&quot;20307&quot; value=&quot;346&quot;/&gt;&lt;/object&gt;&lt;object type=&quot;3&quot; unique_id=&quot;20068&quot;&gt;&lt;property id=&quot;20148&quot; value=&quot;5&quot;/&gt;&lt;property id=&quot;20300&quot; value=&quot;Slide 24 - &amp;quot;Quick quiz&amp;quot;&quot;/&gt;&lt;property id=&quot;20307&quot; value=&quot;347&quot;/&gt;&lt;/object&gt;&lt;object type=&quot;3&quot; unique_id=&quot;20069&quot;&gt;&lt;property id=&quot;20148&quot; value=&quot;5&quot;/&gt;&lt;property id=&quot;20300&quot; value=&quot;Slide 1&quot;/&gt;&lt;property id=&quot;20307&quot; value=&quot;358&quot;/&gt;&lt;/object&gt;&lt;object type=&quot;3&quot; unique_id=&quot;20070&quot;&gt;&lt;property id=&quot;20148&quot; value=&quot;5&quot;/&gt;&lt;property id=&quot;20300&quot; value=&quot;Slide 4 - &amp;quot;Arguments&amp;quot;&quot;/&gt;&lt;property id=&quot;20307&quot; value=&quot;357&quot;/&gt;&lt;/object&gt;&lt;object type=&quot;3&quot; unique_id=&quot;20071&quot;&gt;&lt;property id=&quot;20148&quot; value=&quot;5&quot;/&gt;&lt;property id=&quot;20300&quot; value=&quot;Slide 12 - &amp;quot;How long should a paragraph be?&amp;quot;&quot;/&gt;&lt;property id=&quot;20307&quot; value=&quot;348&quot;/&gt;&lt;/object&gt;&lt;object type=&quot;3&quot; unique_id=&quot;20072&quot;&gt;&lt;property id=&quot;20148&quot; value=&quot;5&quot;/&gt;&lt;property id=&quot;20300&quot; value=&quot;Slide 13 - &amp;quot;The big block of text  &amp;quot;&quot;/&gt;&lt;property id=&quot;20307&quot; value=&quot;349&quot;/&gt;&lt;/object&gt;&lt;object type=&quot;3&quot; unique_id=&quot;20073&quot;&gt;&lt;property id=&quot;20148&quot; value=&quot;5&quot;/&gt;&lt;property id=&quot;20300&quot; value=&quot;Slide 14 - &amp;quot;Quick fix&amp;quot;&quot;/&gt;&lt;property id=&quot;20307&quot; value=&quot;352&quot;/&gt;&lt;/object&gt;&lt;object type=&quot;3&quot; unique_id=&quot;20074&quot;&gt;&lt;property id=&quot;20148&quot; value=&quot;5&quot;/&gt;&lt;property id=&quot;20300&quot; value=&quot;Slide 15 - &amp;quot;Choppy text  &amp;quot;&quot;/&gt;&lt;property id=&quot;20307&quot; value=&quot;350&quot;/&gt;&lt;/object&gt;&lt;object type=&quot;3&quot; unique_id=&quot;20075&quot;&gt;&lt;property id=&quot;20148&quot; value=&quot;5&quot;/&gt;&lt;property id=&quot;20300&quot; value=&quot;Slide 16 - &amp;quot;Quick fix&amp;quot;&quot;/&gt;&lt;property id=&quot;20307&quot; value=&quot;353&quot;/&gt;&lt;/object&gt;&lt;object type=&quot;3&quot; unique_id=&quot;20076&quot;&gt;&lt;property id=&quot;20148&quot; value=&quot;5&quot;/&gt;&lt;property id=&quot;20300&quot; value=&quot;Slide 17 - &amp;quot;Good sized chunks and even spread of ideas&amp;quot;&quot;/&gt;&lt;property id=&quot;20307&quot; value=&quot;351&quot;/&gt;&lt;/object&gt;&lt;object type=&quot;3&quot; unique_id=&quot;20077&quot;&gt;&lt;property id=&quot;20148&quot; value=&quot;5&quot;/&gt;&lt;property id=&quot;20300&quot; value=&quot;Slide 18 - &amp;quot;What makes it work?&amp;quot;&quot;/&gt;&lt;property id=&quot;20307&quot; value=&quot;354&quot;/&gt;&lt;/object&gt;&lt;object type=&quot;3&quot; unique_id=&quot;20078&quot;&gt;&lt;property id=&quot;20148&quot; value=&quot;5&quot;/&gt;&lt;property id=&quot;20300&quot; value=&quot;Slide 23 - &amp;quot;Back to our paragraph&amp;quot;&quot;/&gt;&lt;property id=&quot;20307&quot; value=&quot;356&quot;/&gt;&lt;/object&gt;&lt;object type=&quot;3&quot; unique_id=&quot;20721&quot;&gt;&lt;property id=&quot;20148&quot; value=&quot;5&quot;/&gt;&lt;property id=&quot;20300&quot; value=&quot;Slide 6 - &amp;quot;Essay structure: the pattern&amp;quot;&quot;/&gt;&lt;property id=&quot;20307&quot; value=&quot;359&quot;/&gt;&lt;/object&gt;&lt;/object&gt;&lt;/object&gt;&lt;/database&gt;"/>
  <p:tag name="SECTOMILLISECCONVERTED" val="1"/>
</p:tagLst>
</file>

<file path=ppt/theme/theme1.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 Univers 57 Condensed"/>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 Univers 57 Condensed"/>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 Univers 57 Condensed"/>
        <a:ea typeface="MS PGothic"/>
        <a:cs typeface=""/>
      </a:majorFont>
      <a:minorFont>
        <a:latin typeface="C Univers 57 Condensed"/>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 Univers 57 Condensed"/>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Theme">
      <a:majorFont>
        <a:latin typeface="C Univers 57 Condensed"/>
        <a:ea typeface="MS PGothic"/>
        <a:cs typeface=""/>
      </a:majorFont>
      <a:minorFont>
        <a:latin typeface="C Univers 57 Condensed"/>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masseyslds</Template>
  <TotalTime>3647</TotalTime>
  <Words>1727</Words>
  <Application>Microsoft Office PowerPoint</Application>
  <PresentationFormat>On-screen Show (4:3)</PresentationFormat>
  <Paragraphs>172</Paragraphs>
  <Slides>24</Slides>
  <Notes>14</Notes>
  <HiddenSlides>0</HiddenSlides>
  <MMClips>0</MMClips>
  <ScaleCrop>false</ScaleCrop>
  <HeadingPairs>
    <vt:vector size="4" baseType="variant">
      <vt:variant>
        <vt:lpstr>Theme</vt:lpstr>
      </vt:variant>
      <vt:variant>
        <vt:i4>6</vt:i4>
      </vt:variant>
      <vt:variant>
        <vt:lpstr>Slide Titles</vt:lpstr>
      </vt:variant>
      <vt:variant>
        <vt:i4>24</vt:i4>
      </vt:variant>
    </vt:vector>
  </HeadingPairs>
  <TitlesOfParts>
    <vt:vector size="30" baseType="lpstr">
      <vt:lpstr>2_Office Theme</vt:lpstr>
      <vt:lpstr>Office Theme</vt:lpstr>
      <vt:lpstr>1_Office Theme</vt:lpstr>
      <vt:lpstr>3_Office Theme</vt:lpstr>
      <vt:lpstr>4_Office Theme</vt:lpstr>
      <vt:lpstr>Template</vt:lpstr>
      <vt:lpstr>PowerPoint Presentation</vt:lpstr>
      <vt:lpstr>Learning outcomes</vt:lpstr>
      <vt:lpstr>The purpose of an essay is to...</vt:lpstr>
      <vt:lpstr>Arguments</vt:lpstr>
      <vt:lpstr>Example thesis statement</vt:lpstr>
      <vt:lpstr>Essay structure: the pattern</vt:lpstr>
      <vt:lpstr>Thesis statements and introductions</vt:lpstr>
      <vt:lpstr>Example introduction</vt:lpstr>
      <vt:lpstr>What are you looking for in the thesis statement?</vt:lpstr>
      <vt:lpstr>What are you looking for?</vt:lpstr>
      <vt:lpstr>How to write a paragraph</vt:lpstr>
      <vt:lpstr>How long should a paragraph be?</vt:lpstr>
      <vt:lpstr>The big block of text  </vt:lpstr>
      <vt:lpstr>Quick fix</vt:lpstr>
      <vt:lpstr>Choppy text  </vt:lpstr>
      <vt:lpstr>Quick fix</vt:lpstr>
      <vt:lpstr>Good sized chunks and even spread of ideas</vt:lpstr>
      <vt:lpstr>What makes it work?</vt:lpstr>
      <vt:lpstr> The next slide is an example of a paragraph that could follow this introduction. </vt:lpstr>
      <vt:lpstr>Example paragraph</vt:lpstr>
      <vt:lpstr>What are you looking for in a paragraph?</vt:lpstr>
      <vt:lpstr>What are you looking for in a paragraph?</vt:lpstr>
      <vt:lpstr>Back to our paragraph</vt:lpstr>
      <vt:lpstr>Quick quiz</vt:lpstr>
    </vt:vector>
  </TitlesOfParts>
  <Company>Massey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Learning Development Services</dc:title>
  <dc:creator>Information Technology Services</dc:creator>
  <cp:lastModifiedBy>Administrator</cp:lastModifiedBy>
  <cp:revision>618</cp:revision>
  <dcterms:created xsi:type="dcterms:W3CDTF">2010-02-10T08:27:50Z</dcterms:created>
  <dcterms:modified xsi:type="dcterms:W3CDTF">2014-11-07T02:50:05Z</dcterms:modified>
</cp:coreProperties>
</file>