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707" r:id="rId5"/>
  </p:sldMasterIdLst>
  <p:notesMasterIdLst>
    <p:notesMasterId r:id="rId31"/>
  </p:notesMasterIdLst>
  <p:sldIdLst>
    <p:sldId id="260" r:id="rId6"/>
    <p:sldId id="261" r:id="rId7"/>
    <p:sldId id="755" r:id="rId8"/>
    <p:sldId id="756" r:id="rId9"/>
    <p:sldId id="266" r:id="rId10"/>
    <p:sldId id="757" r:id="rId11"/>
    <p:sldId id="758" r:id="rId12"/>
    <p:sldId id="759" r:id="rId13"/>
    <p:sldId id="762" r:id="rId14"/>
    <p:sldId id="763" r:id="rId15"/>
    <p:sldId id="760" r:id="rId16"/>
    <p:sldId id="761" r:id="rId17"/>
    <p:sldId id="764" r:id="rId18"/>
    <p:sldId id="765" r:id="rId19"/>
    <p:sldId id="766" r:id="rId20"/>
    <p:sldId id="767" r:id="rId21"/>
    <p:sldId id="768" r:id="rId22"/>
    <p:sldId id="769" r:id="rId23"/>
    <p:sldId id="770" r:id="rId24"/>
    <p:sldId id="771" r:id="rId25"/>
    <p:sldId id="774" r:id="rId26"/>
    <p:sldId id="772" r:id="rId27"/>
    <p:sldId id="773" r:id="rId28"/>
    <p:sldId id="295" r:id="rId29"/>
    <p:sldId id="775" r:id="rId3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92F"/>
    <a:srgbClr val="004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4" autoAdjust="0"/>
    <p:restoredTop sz="86385" autoAdjust="0"/>
  </p:normalViewPr>
  <p:slideViewPr>
    <p:cSldViewPr snapToGrid="0" snapToObjects="1">
      <p:cViewPr varScale="1">
        <p:scale>
          <a:sx n="67" d="100"/>
          <a:sy n="67" d="100"/>
        </p:scale>
        <p:origin x="120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411FB-4082-43B4-8D87-E020A1A545D5}" type="datetimeFigureOut">
              <a:rPr lang="en-NZ" smtClean="0"/>
              <a:t>9/02/2022</a:t>
            </a:fld>
            <a:endParaRPr lang="en-NZ"/>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66F09-3F8D-46DE-A07C-2DBF6B5CB22F}" type="slidenum">
              <a:rPr lang="en-NZ" smtClean="0"/>
              <a:t>‹#›</a:t>
            </a:fld>
            <a:endParaRPr lang="en-NZ"/>
          </a:p>
        </p:txBody>
      </p:sp>
    </p:spTree>
    <p:extLst>
      <p:ext uri="{BB962C8B-B14F-4D97-AF65-F5344CB8AC3E}">
        <p14:creationId xmlns:p14="http://schemas.microsoft.com/office/powerpoint/2010/main" val="3466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a:t>
            </a:fld>
            <a:endParaRPr lang="en-NZ"/>
          </a:p>
        </p:txBody>
      </p:sp>
    </p:spTree>
    <p:extLst>
      <p:ext uri="{BB962C8B-B14F-4D97-AF65-F5344CB8AC3E}">
        <p14:creationId xmlns:p14="http://schemas.microsoft.com/office/powerpoint/2010/main" val="192810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baseline="0" dirty="0"/>
              <a:t>What kind of an image might you use to remember this stage? </a:t>
            </a:r>
            <a:r>
              <a:rPr lang="en-NZ" dirty="0"/>
              <a:t>Type in the chat box</a:t>
            </a:r>
            <a:r>
              <a:rPr lang="en-NZ" baseline="0" dirty="0"/>
              <a:t> your idea </a:t>
            </a:r>
          </a:p>
          <a:p>
            <a:pPr marL="0" indent="0">
              <a:buFontTx/>
              <a:buNone/>
            </a:pPr>
            <a:endParaRPr lang="en-NZ" baseline="0" dirty="0"/>
          </a:p>
          <a:p>
            <a:pPr marL="0" indent="0">
              <a:buFontTx/>
              <a:buNone/>
            </a:pPr>
            <a:r>
              <a:rPr lang="en-NZ" baseline="0" dirty="0"/>
              <a:t>Note: The point here is to take some time to think about the word and associate it with an image, in order to help your mind remember it.</a:t>
            </a:r>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11</a:t>
            </a:fld>
            <a:endParaRPr lang="en-NZ"/>
          </a:p>
        </p:txBody>
      </p:sp>
    </p:spTree>
    <p:extLst>
      <p:ext uri="{BB962C8B-B14F-4D97-AF65-F5344CB8AC3E}">
        <p14:creationId xmlns:p14="http://schemas.microsoft.com/office/powerpoint/2010/main" val="227882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idea is to</a:t>
            </a:r>
            <a:r>
              <a:rPr lang="en-NZ" baseline="0" dirty="0"/>
              <a:t> talk more about how you can link associations to build up a kind of narrative that’s going to help you remember a set of facts.</a:t>
            </a:r>
          </a:p>
          <a:p>
            <a:endParaRPr lang="en-NZ"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baseline="0" dirty="0"/>
              <a:t>Here are some examples of sets of facts and depending on your studies, you might need to learn component parts in a particular sequence…</a:t>
            </a:r>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12</a:t>
            </a:fld>
            <a:endParaRPr lang="en-NZ"/>
          </a:p>
        </p:txBody>
      </p:sp>
    </p:spTree>
    <p:extLst>
      <p:ext uri="{BB962C8B-B14F-4D97-AF65-F5344CB8AC3E}">
        <p14:creationId xmlns:p14="http://schemas.microsoft.com/office/powerpoint/2010/main" val="71570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13</a:t>
            </a:fld>
            <a:endParaRPr lang="en-NZ"/>
          </a:p>
        </p:txBody>
      </p:sp>
    </p:spTree>
    <p:extLst>
      <p:ext uri="{BB962C8B-B14F-4D97-AF65-F5344CB8AC3E}">
        <p14:creationId xmlns:p14="http://schemas.microsoft.com/office/powerpoint/2010/main" val="193661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Acrostics involve taking the first letter of each word</a:t>
            </a:r>
            <a:r>
              <a:rPr lang="en-NZ" baseline="0" dirty="0"/>
              <a:t> and making a sentence of them.</a:t>
            </a:r>
          </a:p>
          <a:p>
            <a:r>
              <a:rPr lang="en-NZ" baseline="0" dirty="0"/>
              <a:t>E.g.: Tradition ones:. every good boy deserves fruit EGBDF = order of musical notes.</a:t>
            </a:r>
          </a:p>
          <a:p>
            <a:endParaRPr lang="en-NZ" baseline="0" dirty="0"/>
          </a:p>
          <a:p>
            <a:r>
              <a:rPr lang="en-NZ" baseline="0" dirty="0"/>
              <a:t>Another acrostic for planets is: My Very Enthusiastic Mother Just Served Us Noodles</a:t>
            </a:r>
          </a:p>
          <a:p>
            <a:endParaRPr lang="en-NZ" baseline="0" dirty="0"/>
          </a:p>
          <a:p>
            <a:r>
              <a:rPr lang="en-NZ" baseline="0" dirty="0"/>
              <a:t>So the ‘hooks’ are the words in the sentence and the sentence itself helps us to remember the target, which is the planets in order.</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14</a:t>
            </a:fld>
            <a:endParaRPr lang="en-NZ"/>
          </a:p>
        </p:txBody>
      </p:sp>
    </p:spTree>
    <p:extLst>
      <p:ext uri="{BB962C8B-B14F-4D97-AF65-F5344CB8AC3E}">
        <p14:creationId xmlns:p14="http://schemas.microsoft.com/office/powerpoint/2010/main" val="131232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baseline="0" dirty="0"/>
              <a:t>Going back to Piaget’s four stages, can you think of an acrostic = four words that begin S P C F and make a little phrase or sentence.</a:t>
            </a:r>
          </a:p>
          <a:p>
            <a:pPr marL="0" indent="0">
              <a:buFontTx/>
              <a:buNone/>
            </a:pPr>
            <a:r>
              <a:rPr lang="en-NZ" baseline="0" dirty="0"/>
              <a:t>It helps if you close your eyes and visualise it. You might say the sentence a few times and think about it how you can create a ‘hook’ sentence. </a:t>
            </a:r>
          </a:p>
          <a:p>
            <a:pPr marL="0" indent="0">
              <a:buFontTx/>
              <a:buNone/>
            </a:pPr>
            <a:r>
              <a:rPr lang="en-NZ" baseline="0" dirty="0"/>
              <a:t>Because that sentence will then help you to remember the theoretical model. </a:t>
            </a:r>
          </a:p>
          <a:p>
            <a:pPr marL="0" indent="0">
              <a:buFontTx/>
              <a:buNone/>
            </a:pPr>
            <a:endParaRPr lang="en-NZ" baseline="0" dirty="0"/>
          </a:p>
          <a:p>
            <a:pPr marL="0" indent="0">
              <a:buFontTx/>
              <a:buNone/>
            </a:pPr>
            <a:r>
              <a:rPr lang="en-NZ" b="1" baseline="0" dirty="0"/>
              <a:t>Task: When you’re ready, just type in the chat box what you’ve come up with.</a:t>
            </a:r>
          </a:p>
          <a:p>
            <a:pPr marL="0" indent="0">
              <a:buFontTx/>
              <a:buNone/>
            </a:pPr>
            <a:endParaRPr lang="en-NZ" baseline="0" dirty="0"/>
          </a:p>
          <a:p>
            <a:pPr marL="0" indent="0">
              <a:buFontTx/>
              <a:buNone/>
            </a:pPr>
            <a:r>
              <a:rPr lang="en-NZ" baseline="0" dirty="0"/>
              <a:t>Here is one that my colleague came up with </a:t>
            </a:r>
            <a:r>
              <a:rPr lang="en-NZ" b="1" baseline="0" dirty="0"/>
              <a:t>… </a:t>
            </a:r>
            <a:r>
              <a:rPr lang="en-NZ" b="0" baseline="0" dirty="0"/>
              <a:t>Stages Piaget Cleverly Formulated</a:t>
            </a:r>
          </a:p>
          <a:p>
            <a:pPr marL="0" indent="0">
              <a:buFontTx/>
              <a:buNone/>
            </a:pPr>
            <a:r>
              <a:rPr lang="en-NZ" b="0" baseline="0" dirty="0"/>
              <a:t>Which I think is quite good as it links to the original context. </a:t>
            </a:r>
          </a:p>
          <a:p>
            <a:pPr marL="0" indent="0">
              <a:buFontTx/>
              <a:buNone/>
            </a:pPr>
            <a:r>
              <a:rPr lang="en-NZ" b="0" baseline="0" dirty="0"/>
              <a:t>NOTE: But you might like to use different strategies. For example, if I’m finding it particularly difficult to remember certain facts, I will assign an acrostic that is somewhat shocking … and it might include swear words. My Rationale For Doing This = it is an affront to my senses, which means that I am much more likely to remember it!</a:t>
            </a:r>
            <a:endParaRPr lang="en-NZ" b="0" dirty="0"/>
          </a:p>
        </p:txBody>
      </p:sp>
      <p:sp>
        <p:nvSpPr>
          <p:cNvPr id="4" name="Slide Number Placeholder 3"/>
          <p:cNvSpPr>
            <a:spLocks noGrp="1"/>
          </p:cNvSpPr>
          <p:nvPr>
            <p:ph type="sldNum" sz="quarter" idx="5"/>
          </p:nvPr>
        </p:nvSpPr>
        <p:spPr/>
        <p:txBody>
          <a:bodyPr/>
          <a:lstStyle/>
          <a:p>
            <a:fld id="{2E566F09-3F8D-46DE-A07C-2DBF6B5CB22F}" type="slidenum">
              <a:rPr lang="en-NZ" smtClean="0"/>
              <a:t>15</a:t>
            </a:fld>
            <a:endParaRPr lang="en-NZ"/>
          </a:p>
        </p:txBody>
      </p:sp>
    </p:spTree>
    <p:extLst>
      <p:ext uri="{BB962C8B-B14F-4D97-AF65-F5344CB8AC3E}">
        <p14:creationId xmlns:p14="http://schemas.microsoft.com/office/powerpoint/2010/main" val="193043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You can use stories which have a natural built in order to remember information.</a:t>
            </a:r>
          </a:p>
          <a:p>
            <a:endParaRPr lang="en-NZ" dirty="0"/>
          </a:p>
          <a:p>
            <a:r>
              <a:rPr lang="en-NZ" dirty="0"/>
              <a:t>E.g.</a:t>
            </a:r>
            <a:r>
              <a:rPr lang="en-NZ" baseline="0" dirty="0"/>
              <a:t> if you had to remember the most common elements found in rocks, and in order of frequency. </a:t>
            </a:r>
            <a:r>
              <a:rPr lang="en-NZ" b="0" baseline="0" dirty="0"/>
              <a:t>Once you’ve done this, you would then think of a little story that begins with an ox </a:t>
            </a:r>
            <a:r>
              <a:rPr lang="en-NZ" b="1" baseline="0" dirty="0"/>
              <a:t>… [next slide]</a:t>
            </a:r>
            <a:endParaRPr lang="en-NZ" b="1" dirty="0"/>
          </a:p>
        </p:txBody>
      </p:sp>
      <p:sp>
        <p:nvSpPr>
          <p:cNvPr id="4" name="Slide Number Placeholder 3"/>
          <p:cNvSpPr>
            <a:spLocks noGrp="1"/>
          </p:cNvSpPr>
          <p:nvPr>
            <p:ph type="sldNum" sz="quarter" idx="5"/>
          </p:nvPr>
        </p:nvSpPr>
        <p:spPr/>
        <p:txBody>
          <a:bodyPr/>
          <a:lstStyle/>
          <a:p>
            <a:fld id="{2E566F09-3F8D-46DE-A07C-2DBF6B5CB22F}" type="slidenum">
              <a:rPr lang="en-NZ" smtClean="0"/>
              <a:t>16</a:t>
            </a:fld>
            <a:endParaRPr lang="en-NZ"/>
          </a:p>
        </p:txBody>
      </p:sp>
    </p:spTree>
    <p:extLst>
      <p:ext uri="{BB962C8B-B14F-4D97-AF65-F5344CB8AC3E}">
        <p14:creationId xmlns:p14="http://schemas.microsoft.com/office/powerpoint/2010/main" val="3209851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Again you can visualise this,</a:t>
            </a:r>
            <a:r>
              <a:rPr lang="en-NZ" baseline="0" dirty="0"/>
              <a:t> where … You see an ox walking along the road etc…</a:t>
            </a:r>
          </a:p>
          <a:p>
            <a:endParaRPr lang="en-NZ" baseline="0" dirty="0"/>
          </a:p>
          <a:p>
            <a:r>
              <a:rPr lang="en-NZ" baseline="0" dirty="0"/>
              <a:t>You would then go over this a few times, visualising it, and what you’ve got is a story that’s really going to help you to remember those elements in the required order.</a:t>
            </a:r>
          </a:p>
        </p:txBody>
      </p:sp>
      <p:sp>
        <p:nvSpPr>
          <p:cNvPr id="4" name="Slide Number Placeholder 3"/>
          <p:cNvSpPr>
            <a:spLocks noGrp="1"/>
          </p:cNvSpPr>
          <p:nvPr>
            <p:ph type="sldNum" sz="quarter" idx="5"/>
          </p:nvPr>
        </p:nvSpPr>
        <p:spPr/>
        <p:txBody>
          <a:bodyPr/>
          <a:lstStyle/>
          <a:p>
            <a:fld id="{2E566F09-3F8D-46DE-A07C-2DBF6B5CB22F}" type="slidenum">
              <a:rPr lang="en-NZ" smtClean="0"/>
              <a:t>17</a:t>
            </a:fld>
            <a:endParaRPr lang="en-NZ"/>
          </a:p>
        </p:txBody>
      </p:sp>
    </p:spTree>
    <p:extLst>
      <p:ext uri="{BB962C8B-B14F-4D97-AF65-F5344CB8AC3E}">
        <p14:creationId xmlns:p14="http://schemas.microsoft.com/office/powerpoint/2010/main" val="208872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a:t>And then the third way of learning sets of information is a traditional one, and goes all the way back to ancient Greece and Rome.</a:t>
            </a:r>
          </a:p>
          <a:p>
            <a:endParaRPr lang="en-NZ" baseline="0" dirty="0"/>
          </a:p>
          <a:p>
            <a:r>
              <a:rPr lang="en-NZ" baseline="0" dirty="0"/>
              <a:t>The idea being that you visualise a journey that you take often. It might be the journey that you take walking to work, or your journey through your home. </a:t>
            </a:r>
          </a:p>
          <a:p>
            <a:r>
              <a:rPr lang="en-NZ" baseline="0" dirty="0"/>
              <a:t>For example </a:t>
            </a:r>
            <a:r>
              <a:rPr lang="en-NZ" b="1" baseline="0" dirty="0"/>
              <a:t>… [click to proceed through the house]</a:t>
            </a:r>
          </a:p>
          <a:p>
            <a:endParaRPr lang="en-NZ" b="1" baseline="0" dirty="0"/>
          </a:p>
        </p:txBody>
      </p:sp>
      <p:sp>
        <p:nvSpPr>
          <p:cNvPr id="4" name="Slide Number Placeholder 3"/>
          <p:cNvSpPr>
            <a:spLocks noGrp="1"/>
          </p:cNvSpPr>
          <p:nvPr>
            <p:ph type="sldNum" sz="quarter" idx="5"/>
          </p:nvPr>
        </p:nvSpPr>
        <p:spPr/>
        <p:txBody>
          <a:bodyPr/>
          <a:lstStyle/>
          <a:p>
            <a:fld id="{2E566F09-3F8D-46DE-A07C-2DBF6B5CB22F}" type="slidenum">
              <a:rPr lang="en-NZ" smtClean="0"/>
              <a:t>18</a:t>
            </a:fld>
            <a:endParaRPr lang="en-NZ"/>
          </a:p>
        </p:txBody>
      </p:sp>
    </p:spTree>
    <p:extLst>
      <p:ext uri="{BB962C8B-B14F-4D97-AF65-F5344CB8AC3E}">
        <p14:creationId xmlns:p14="http://schemas.microsoft.com/office/powerpoint/2010/main" val="1679003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dirty="0"/>
              <a:t>With this method, lets imagine that you’ve got to remember the 12 cranial</a:t>
            </a:r>
            <a:r>
              <a:rPr lang="en-NZ" baseline="0" dirty="0"/>
              <a:t> nerves = the olfactory, optic, oculomotor, </a:t>
            </a:r>
            <a:r>
              <a:rPr lang="en-NZ" baseline="0" dirty="0" err="1"/>
              <a:t>trock</a:t>
            </a:r>
            <a:r>
              <a:rPr lang="en-NZ" baseline="0" dirty="0"/>
              <a:t>-li-a, ab-duck-</a:t>
            </a:r>
            <a:r>
              <a:rPr lang="en-NZ" baseline="0" dirty="0" err="1"/>
              <a:t>ens</a:t>
            </a:r>
            <a:r>
              <a:rPr lang="en-NZ" baseline="0" dirty="0"/>
              <a:t>, </a:t>
            </a:r>
            <a:r>
              <a:rPr lang="en-NZ" baseline="0" dirty="0" err="1"/>
              <a:t>glosso</a:t>
            </a:r>
            <a:r>
              <a:rPr lang="en-NZ" baseline="0" dirty="0"/>
              <a:t>-fa-</a:t>
            </a:r>
            <a:r>
              <a:rPr lang="en-NZ" baseline="0" dirty="0" err="1"/>
              <a:t>ringe</a:t>
            </a:r>
            <a:r>
              <a:rPr lang="en-NZ" baseline="0" dirty="0"/>
              <a:t>-gel, etc…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baseline="0" dirty="0"/>
              <a:t>As you can see, some of these words could be quite difficult to remember.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baseline="0" dirty="0"/>
              <a:t>Again, we want to learn them in order.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baseline="0" dirty="0"/>
              <a:t>So sort of similar to the Pamela Anderson story, you would want to create new hooks. </a:t>
            </a:r>
            <a:endParaRPr lang="en-NZ"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baseline="0" dirty="0"/>
              <a:t>These are some examples that we’ve made up for this exercise.</a:t>
            </a:r>
            <a:endParaRPr lang="en-NZ"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b="1" baseline="0" dirty="0"/>
              <a:t>Now let’s apply these to the map of our house [next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baseline="0" dirty="0"/>
          </a:p>
        </p:txBody>
      </p:sp>
      <p:sp>
        <p:nvSpPr>
          <p:cNvPr id="4" name="Slide Number Placeholder 3"/>
          <p:cNvSpPr>
            <a:spLocks noGrp="1"/>
          </p:cNvSpPr>
          <p:nvPr>
            <p:ph type="sldNum" sz="quarter" idx="5"/>
          </p:nvPr>
        </p:nvSpPr>
        <p:spPr/>
        <p:txBody>
          <a:bodyPr/>
          <a:lstStyle/>
          <a:p>
            <a:fld id="{2E566F09-3F8D-46DE-A07C-2DBF6B5CB22F}" type="slidenum">
              <a:rPr lang="en-NZ" smtClean="0"/>
              <a:t>19</a:t>
            </a:fld>
            <a:endParaRPr lang="en-NZ"/>
          </a:p>
        </p:txBody>
      </p:sp>
    </p:spTree>
    <p:extLst>
      <p:ext uri="{BB962C8B-B14F-4D97-AF65-F5344CB8AC3E}">
        <p14:creationId xmlns:p14="http://schemas.microsoft.com/office/powerpoint/2010/main" val="340117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all we need to do is take a walk around our pre-prepared journey and each of those rooms we visualise</a:t>
            </a:r>
            <a:r>
              <a:rPr lang="en-NZ" baseline="0" dirty="0"/>
              <a:t> the different hooks. So we go in and </a:t>
            </a:r>
            <a:r>
              <a:rPr lang="en-NZ" b="1" baseline="0" dirty="0"/>
              <a:t>…. [click through 12 different rooms and images]</a:t>
            </a:r>
            <a:endParaRPr lang="en-NZ" b="1" dirty="0"/>
          </a:p>
          <a:p>
            <a:endParaRPr lang="en-NZ" dirty="0"/>
          </a:p>
          <a:p>
            <a:r>
              <a:rPr lang="en-NZ" dirty="0"/>
              <a:t>The trick is to make these memorable to YOU. For example,</a:t>
            </a:r>
            <a:r>
              <a:rPr lang="en-NZ" baseline="0" dirty="0"/>
              <a:t> i</a:t>
            </a:r>
            <a:r>
              <a:rPr lang="en-NZ" dirty="0"/>
              <a:t>f I had to do this,</a:t>
            </a:r>
            <a:r>
              <a:rPr lang="en-NZ" baseline="0" dirty="0"/>
              <a:t> </a:t>
            </a:r>
            <a:r>
              <a:rPr lang="en-NZ" dirty="0"/>
              <a:t>My version would look very</a:t>
            </a:r>
            <a:r>
              <a:rPr lang="en-NZ" baseline="0" dirty="0"/>
              <a:t> different: </a:t>
            </a:r>
            <a:r>
              <a:rPr lang="en-NZ" b="1" baseline="0" dirty="0"/>
              <a:t>… [see next slide]</a:t>
            </a:r>
          </a:p>
          <a:p>
            <a:endParaRPr lang="en-NZ" baseline="0" dirty="0"/>
          </a:p>
        </p:txBody>
      </p:sp>
      <p:sp>
        <p:nvSpPr>
          <p:cNvPr id="4" name="Slide Number Placeholder 3"/>
          <p:cNvSpPr>
            <a:spLocks noGrp="1"/>
          </p:cNvSpPr>
          <p:nvPr>
            <p:ph type="sldNum" sz="quarter" idx="5"/>
          </p:nvPr>
        </p:nvSpPr>
        <p:spPr/>
        <p:txBody>
          <a:bodyPr/>
          <a:lstStyle/>
          <a:p>
            <a:fld id="{2E566F09-3F8D-46DE-A07C-2DBF6B5CB22F}" type="slidenum">
              <a:rPr lang="en-NZ" smtClean="0"/>
              <a:t>20</a:t>
            </a:fld>
            <a:endParaRPr lang="en-NZ"/>
          </a:p>
        </p:txBody>
      </p:sp>
    </p:spTree>
    <p:extLst>
      <p:ext uri="{BB962C8B-B14F-4D97-AF65-F5344CB8AC3E}">
        <p14:creationId xmlns:p14="http://schemas.microsoft.com/office/powerpoint/2010/main" val="201508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NZ" dirty="0"/>
              <a:t>Memory test – how many of these things</a:t>
            </a:r>
            <a:r>
              <a:rPr lang="en-NZ" baseline="0" dirty="0"/>
              <a:t> do you remember?</a:t>
            </a:r>
          </a:p>
          <a:p>
            <a:pPr marL="0" indent="0">
              <a:buFontTx/>
              <a:buNone/>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Also think about … </a:t>
            </a:r>
            <a:r>
              <a:rPr lang="en-NZ" i="1" dirty="0">
                <a:solidFill>
                  <a:prstClr val="white"/>
                </a:solidFill>
                <a:latin typeface="Verdana" panose="020B0604030504040204" pitchFamily="34" charset="0"/>
                <a:ea typeface="Verdana" panose="020B0604030504040204" pitchFamily="34" charset="0"/>
                <a:cs typeface="Verdana" panose="020B0604030504040204" pitchFamily="34" charset="0"/>
              </a:rPr>
              <a:t>Why do we manage to recall some things easily and not others?</a:t>
            </a:r>
            <a:endParaRPr lang="en-NZ" baseline="0" dirty="0"/>
          </a:p>
          <a:p>
            <a:pPr marL="0" indent="0">
              <a:buFontTx/>
              <a:buNone/>
            </a:pPr>
            <a:endParaRPr lang="en-NZ" baseline="0" dirty="0"/>
          </a:p>
          <a:p>
            <a:pPr marL="0" indent="0">
              <a:buFontTx/>
              <a:buNone/>
            </a:pPr>
            <a:r>
              <a:rPr lang="en-NZ" baseline="0" dirty="0"/>
              <a:t>Planets from the sun outwards are: </a:t>
            </a:r>
          </a:p>
          <a:p>
            <a:pPr marL="228600" indent="-228600">
              <a:buFontTx/>
              <a:buAutoNum type="arabicPeriod"/>
            </a:pPr>
            <a:r>
              <a:rPr lang="en-NZ" baseline="0" dirty="0"/>
              <a:t>Mercury  2. Venus  3. Earth  4. Mars  5. Jupiter  6. Saturn  7. Uranus  8. Neptune  (See acrostic on Slide 14)</a:t>
            </a:r>
          </a:p>
          <a:p>
            <a:pPr marL="0" indent="0">
              <a:buFontTx/>
              <a:buNone/>
            </a:pPr>
            <a:r>
              <a:rPr lang="en-NZ" baseline="0" dirty="0"/>
              <a:t>Then Pluto – demoted to dwarf planet status in 1999.</a:t>
            </a:r>
          </a:p>
          <a:p>
            <a:pPr marL="0" indent="0">
              <a:buFontTx/>
              <a:buNone/>
            </a:pPr>
            <a:endParaRPr lang="en-NZ" baseline="0" dirty="0"/>
          </a:p>
          <a:p>
            <a:pPr marL="0" indent="0">
              <a:buFontTx/>
              <a:buNone/>
            </a:pPr>
            <a:r>
              <a:rPr lang="en-NZ" baseline="0" dirty="0"/>
              <a:t>Fun fact: Scientists </a:t>
            </a:r>
            <a:r>
              <a:rPr lang="en-NZ" baseline="0" dirty="0" err="1"/>
              <a:t>belive</a:t>
            </a:r>
            <a:r>
              <a:rPr lang="en-NZ" baseline="0" dirty="0"/>
              <a:t> there is a ninth planet nine. However, it is not yet visible to us, but it’s existence has been inferred by the orbital rotation of other planets. As such, it is thought to be a behemoth world. See: https://www.space.com/31671-planet-nine-discovery-explained-infographic.html </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3</a:t>
            </a:fld>
            <a:endParaRPr lang="en-NZ"/>
          </a:p>
        </p:txBody>
      </p:sp>
    </p:spTree>
    <p:extLst>
      <p:ext uri="{BB962C8B-B14F-4D97-AF65-F5344CB8AC3E}">
        <p14:creationId xmlns:p14="http://schemas.microsoft.com/office/powerpoint/2010/main" val="232059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NZ" baseline="0" dirty="0"/>
              <a:t>Olfactory = Wolverine – (</a:t>
            </a:r>
            <a:r>
              <a:rPr lang="en-NZ" baseline="0" dirty="0" err="1"/>
              <a:t>Xmen</a:t>
            </a:r>
            <a:r>
              <a:rPr lang="en-NZ" baseline="0" dirty="0"/>
              <a:t>; enhanced sense of smell)</a:t>
            </a:r>
          </a:p>
          <a:p>
            <a:pPr marL="228600" indent="-228600">
              <a:buFont typeface="+mj-lt"/>
              <a:buAutoNum type="arabicPeriod"/>
            </a:pPr>
            <a:r>
              <a:rPr lang="en-NZ" baseline="0" dirty="0"/>
              <a:t>Optic = Cyclops - </a:t>
            </a:r>
            <a:r>
              <a:rPr lang="en-NZ" baseline="0" dirty="0" err="1"/>
              <a:t>XMen</a:t>
            </a:r>
            <a:endParaRPr lang="en-NZ" baseline="0" dirty="0"/>
          </a:p>
          <a:p>
            <a:pPr marL="228600" indent="-228600">
              <a:buFont typeface="+mj-lt"/>
              <a:buAutoNum type="arabicPeriod"/>
            </a:pPr>
            <a:r>
              <a:rPr lang="en-NZ" baseline="0" dirty="0"/>
              <a:t>Oculomotor = bumblebee – Transformers</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trochlear = Optimus</a:t>
            </a:r>
            <a:r>
              <a:rPr lang="en-NZ" altLang="en-US" sz="12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Prime - Transformers</a:t>
            </a:r>
            <a:endPar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Trigeminal = Infinity gems – Marvel movies</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Abducens = Super duck – Looney Toons</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Facial = The Face – A-team</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Auditory = </a:t>
            </a:r>
            <a:r>
              <a:rPr lang="en-NZ" alt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DareDevil</a:t>
            </a:r>
            <a:r>
              <a:rPr lang="en-NZ" altLang="en-US" sz="12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 Marvel movies</a:t>
            </a:r>
            <a:endPar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Glossopharyngeal = Gloss</a:t>
            </a:r>
            <a:r>
              <a:rPr lang="en-NZ" altLang="en-US" sz="12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 Marvel comic book hero</a:t>
            </a:r>
            <a:endPar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alt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Vagus</a:t>
            </a: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altLang="en-US" sz="12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Super Vege Man </a:t>
            </a:r>
            <a:endPar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spinal accessory = Super Man – DC movies</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Hypoglossal = #</a:t>
            </a:r>
            <a:r>
              <a:rPr lang="en-NZ" alt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HypoHeroes</a:t>
            </a: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 Website for World Diabetes Day</a:t>
            </a:r>
            <a:endParaRPr lang="en-NZ" baseline="0" dirty="0"/>
          </a:p>
          <a:p>
            <a:r>
              <a:rPr lang="en-NZ" baseline="0" dirty="0"/>
              <a:t>(Based off of movies and super </a:t>
            </a:r>
            <a:r>
              <a:rPr lang="en-NZ" baseline="0" dirty="0" err="1"/>
              <a:t>heros</a:t>
            </a:r>
            <a:r>
              <a:rPr lang="en-NZ" baseline="0" dirty="0"/>
              <a:t>) </a:t>
            </a:r>
          </a:p>
          <a:p>
            <a:endParaRPr lang="en-NZ" baseline="0" dirty="0"/>
          </a:p>
          <a:p>
            <a:r>
              <a:rPr lang="en-NZ" baseline="0" dirty="0"/>
              <a:t>These are examples of stories that take you along a predetermined journey, which get practiced a few times before they stick properly. </a:t>
            </a:r>
          </a:p>
          <a:p>
            <a:r>
              <a:rPr lang="en-NZ" baseline="0" dirty="0"/>
              <a:t>The point being that sets of facts like this are not just easier but more fun to learn when you use a strategy like this.</a:t>
            </a:r>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21</a:t>
            </a:fld>
            <a:endParaRPr lang="en-NZ"/>
          </a:p>
        </p:txBody>
      </p:sp>
    </p:spTree>
    <p:extLst>
      <p:ext uri="{BB962C8B-B14F-4D97-AF65-F5344CB8AC3E}">
        <p14:creationId xmlns:p14="http://schemas.microsoft.com/office/powerpoint/2010/main" val="3215492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b="0" dirty="0"/>
          </a:p>
        </p:txBody>
      </p:sp>
      <p:sp>
        <p:nvSpPr>
          <p:cNvPr id="4" name="Slide Number Placeholder 3"/>
          <p:cNvSpPr>
            <a:spLocks noGrp="1"/>
          </p:cNvSpPr>
          <p:nvPr>
            <p:ph type="sldNum" sz="quarter" idx="5"/>
          </p:nvPr>
        </p:nvSpPr>
        <p:spPr/>
        <p:txBody>
          <a:bodyPr/>
          <a:lstStyle/>
          <a:p>
            <a:fld id="{2E566F09-3F8D-46DE-A07C-2DBF6B5CB22F}" type="slidenum">
              <a:rPr lang="en-NZ" smtClean="0"/>
              <a:t>22</a:t>
            </a:fld>
            <a:endParaRPr lang="en-NZ"/>
          </a:p>
        </p:txBody>
      </p:sp>
    </p:spTree>
    <p:extLst>
      <p:ext uri="{BB962C8B-B14F-4D97-AF65-F5344CB8AC3E}">
        <p14:creationId xmlns:p14="http://schemas.microsoft.com/office/powerpoint/2010/main" val="1264056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b="0" dirty="0"/>
          </a:p>
        </p:txBody>
      </p:sp>
      <p:sp>
        <p:nvSpPr>
          <p:cNvPr id="4" name="Slide Number Placeholder 3"/>
          <p:cNvSpPr>
            <a:spLocks noGrp="1"/>
          </p:cNvSpPr>
          <p:nvPr>
            <p:ph type="sldNum" sz="quarter" idx="5"/>
          </p:nvPr>
        </p:nvSpPr>
        <p:spPr/>
        <p:txBody>
          <a:bodyPr/>
          <a:lstStyle/>
          <a:p>
            <a:fld id="{2E566F09-3F8D-46DE-A07C-2DBF6B5CB22F}" type="slidenum">
              <a:rPr lang="en-NZ" smtClean="0"/>
              <a:t>23</a:t>
            </a:fld>
            <a:endParaRPr lang="en-NZ"/>
          </a:p>
        </p:txBody>
      </p:sp>
    </p:spTree>
    <p:extLst>
      <p:ext uri="{BB962C8B-B14F-4D97-AF65-F5344CB8AC3E}">
        <p14:creationId xmlns:p14="http://schemas.microsoft.com/office/powerpoint/2010/main" val="1221692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723900"/>
            <a:ext cx="5118100" cy="3619500"/>
          </a:xfrm>
        </p:spPr>
      </p:sp>
      <p:sp>
        <p:nvSpPr>
          <p:cNvPr id="3" name="Notes Placeholder 2"/>
          <p:cNvSpPr>
            <a:spLocks noGrp="1"/>
          </p:cNvSpPr>
          <p:nvPr>
            <p:ph type="body" idx="1"/>
          </p:nvPr>
        </p:nvSpPr>
        <p:spPr/>
        <p:txBody>
          <a:bodyPr/>
          <a:lstStyle/>
          <a:p>
            <a:pPr defTabSz="883310">
              <a:defRPr/>
            </a:pPr>
            <a:endParaRPr lang="en-NZ" dirty="0"/>
          </a:p>
        </p:txBody>
      </p:sp>
      <p:sp>
        <p:nvSpPr>
          <p:cNvPr id="4" name="Slide Number Placeholder 3"/>
          <p:cNvSpPr>
            <a:spLocks noGrp="1"/>
          </p:cNvSpPr>
          <p:nvPr>
            <p:ph type="sldNum" sz="quarter" idx="10"/>
          </p:nvPr>
        </p:nvSpPr>
        <p:spPr/>
        <p:txBody>
          <a:bodyPr/>
          <a:lstStyle/>
          <a:p>
            <a:pPr marL="0" marR="0" lvl="0" indent="0" algn="r" defTabSz="479935" rtl="0" eaLnBrk="1" fontAlgn="base" latinLnBrk="0" hangingPunct="1">
              <a:lnSpc>
                <a:spcPct val="100000"/>
              </a:lnSpc>
              <a:spcBef>
                <a:spcPct val="0"/>
              </a:spcBef>
              <a:spcAft>
                <a:spcPct val="0"/>
              </a:spcAft>
              <a:buClrTx/>
              <a:buSzTx/>
              <a:buFontTx/>
              <a:buNone/>
              <a:tabLst/>
              <a:defRPr/>
            </a:pPr>
            <a:fld id="{4EAFF15F-E858-4C8D-82E8-AE6464CB5994}" type="slidenum">
              <a:rPr kumimoji="0" lang="en-NZ" sz="1200" b="0" i="0" u="none" strike="noStrike" kern="1200" cap="none" spc="0" normalizeH="0" baseline="0" noProof="0">
                <a:ln>
                  <a:noFill/>
                </a:ln>
                <a:solidFill>
                  <a:prstClr val="black"/>
                </a:solidFill>
                <a:effectLst/>
                <a:uLnTx/>
                <a:uFillTx/>
                <a:latin typeface="Arial" charset="0"/>
                <a:ea typeface="ＭＳ Ｐゴシック" pitchFamily="68" charset="-128"/>
                <a:cs typeface="Arial" charset="0"/>
              </a:rPr>
              <a:pPr marL="0" marR="0" lvl="0" indent="0" algn="r" defTabSz="479935" rtl="0" eaLnBrk="1" fontAlgn="base" latinLnBrk="0" hangingPunct="1">
                <a:lnSpc>
                  <a:spcPct val="100000"/>
                </a:lnSpc>
                <a:spcBef>
                  <a:spcPct val="0"/>
                </a:spcBef>
                <a:spcAft>
                  <a:spcPct val="0"/>
                </a:spcAft>
                <a:buClrTx/>
                <a:buSzTx/>
                <a:buFontTx/>
                <a:buNone/>
                <a:tabLst/>
                <a:defRPr/>
              </a:pPr>
              <a:t>25</a:t>
            </a:fld>
            <a:endParaRPr kumimoji="0" lang="en-NZ" sz="1200" b="0" i="0" u="none" strike="noStrike" kern="1200" cap="none" spc="0" normalizeH="0" baseline="0" noProof="0">
              <a:ln>
                <a:noFill/>
              </a:ln>
              <a:solidFill>
                <a:prstClr val="black"/>
              </a:solidFill>
              <a:effectLst/>
              <a:uLnTx/>
              <a:uFillTx/>
              <a:latin typeface="Arial" charset="0"/>
              <a:ea typeface="ＭＳ Ｐゴシック" pitchFamily="68" charset="-128"/>
              <a:cs typeface="Arial" charset="0"/>
            </a:endParaRPr>
          </a:p>
        </p:txBody>
      </p:sp>
    </p:spTree>
    <p:extLst>
      <p:ext uri="{BB962C8B-B14F-4D97-AF65-F5344CB8AC3E}">
        <p14:creationId xmlns:p14="http://schemas.microsoft.com/office/powerpoint/2010/main" val="145964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a famous chart illustrating the power</a:t>
            </a:r>
            <a:r>
              <a:rPr lang="en-NZ" baseline="0" dirty="0"/>
              <a:t> of memory (researched by Ebbinghaus in 1913). It has been found that when people try to remember new sets of information, generally, the forget nearly half of it within an hour and then the rate of forgetting tails off. But depending on how important any information is, it typically rests somewhere down below 20-30%.</a:t>
            </a:r>
          </a:p>
          <a:p>
            <a:endParaRPr lang="en-NZ" baseline="0" dirty="0"/>
          </a:p>
          <a:p>
            <a:r>
              <a:rPr lang="en-NZ" baseline="0" dirty="0"/>
              <a:t>This is the norm, so we shouldn’t feel bad about forgetting things, because if we didn’t forget, we wouldn’t be able to focus on information that’s really important to us. </a:t>
            </a:r>
          </a:p>
          <a:p>
            <a:r>
              <a:rPr lang="en-NZ" baseline="0" dirty="0"/>
              <a:t>So in a paradoxical way, forgetting is an important skill that we should be proud of, as it allows us to not be stuffed up with random facts and information that we don’t need.</a:t>
            </a:r>
          </a:p>
          <a:p>
            <a:endParaRPr lang="en-NZ" baseline="0" dirty="0"/>
          </a:p>
          <a:p>
            <a:r>
              <a:rPr lang="en-NZ" baseline="0" dirty="0"/>
              <a:t>So rather than beating yourself up for not having the best memory, what we need to do is train our brain so it knows what it should remember. </a:t>
            </a:r>
          </a:p>
          <a:p>
            <a:endParaRPr lang="en-NZ" baseline="0" dirty="0"/>
          </a:p>
          <a:p>
            <a:r>
              <a:rPr lang="en-NZ" baseline="0" dirty="0"/>
              <a:t>One technique that is used to improve memory is called spaced recall, and it’s a strategy that doesn</a:t>
            </a:r>
            <a:r>
              <a:rPr lang="en-NZ" b="0" baseline="0" dirty="0"/>
              <a:t>’t let the information disappear as it involves the regular review of information after it is learnt. </a:t>
            </a:r>
          </a:p>
          <a:p>
            <a:r>
              <a:rPr lang="en-NZ" b="0" baseline="0" dirty="0"/>
              <a:t>Hence, this is why it’s a good to finish off a study session by recalling the most important information that you’ve covered in a lecture or in a chapter that you’ve read, as it increases the capacity you have for remembering. Following up with a second review (maybe a day later), and third (a few days after that) also increases the amount of information that you’re able to remember. And so on. </a:t>
            </a:r>
          </a:p>
          <a:p>
            <a:endParaRPr lang="en-NZ" b="0" baseline="0" dirty="0"/>
          </a:p>
          <a:p>
            <a:r>
              <a:rPr lang="en-NZ" b="0" baseline="0" dirty="0"/>
              <a:t>Essentially, using this technique allows you to remember what you might naturally forget as it interrupts the natural decline of memory recall.</a:t>
            </a:r>
          </a:p>
          <a:p>
            <a:r>
              <a:rPr lang="en-NZ" b="1" baseline="0" dirty="0"/>
              <a:t>Main point: It’s human nature to want to move on after reading a chapter or going to a lecture, but in order to give your memory a clue that it needs to remember and not go into it default forgetting mode, you need to switch it on with an activity like spaced recall.</a:t>
            </a:r>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4</a:t>
            </a:fld>
            <a:endParaRPr lang="en-NZ"/>
          </a:p>
        </p:txBody>
      </p:sp>
    </p:spTree>
    <p:extLst>
      <p:ext uri="{BB962C8B-B14F-4D97-AF65-F5344CB8AC3E}">
        <p14:creationId xmlns:p14="http://schemas.microsoft.com/office/powerpoint/2010/main" val="232995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baseline="0" dirty="0"/>
              <a:t>In addition to spaced recall, you can actually strengthen the associations that you make with that new information and that gives you an even better chance of recalling it. </a:t>
            </a:r>
          </a:p>
          <a:p>
            <a:endParaRPr lang="en-NZ" b="0" baseline="0" dirty="0"/>
          </a:p>
          <a:p>
            <a:r>
              <a:rPr lang="en-NZ" b="0" baseline="0" dirty="0"/>
              <a:t>And that’s what we are going to focus on… [next slide]</a:t>
            </a:r>
            <a:endParaRPr lang="en-NZ" b="0"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5</a:t>
            </a:fld>
            <a:endParaRPr lang="en-NZ"/>
          </a:p>
        </p:txBody>
      </p:sp>
    </p:spTree>
    <p:extLst>
      <p:ext uri="{BB962C8B-B14F-4D97-AF65-F5344CB8AC3E}">
        <p14:creationId xmlns:p14="http://schemas.microsoft.com/office/powerpoint/2010/main" val="98507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6</a:t>
            </a:fld>
            <a:endParaRPr lang="en-NZ"/>
          </a:p>
        </p:txBody>
      </p:sp>
    </p:spTree>
    <p:extLst>
      <p:ext uri="{BB962C8B-B14F-4D97-AF65-F5344CB8AC3E}">
        <p14:creationId xmlns:p14="http://schemas.microsoft.com/office/powerpoint/2010/main" val="306446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One way of giving your memory a hand, is to visualise. The mind works on associations between</a:t>
            </a:r>
            <a:r>
              <a:rPr lang="en-NZ" baseline="0" dirty="0"/>
              <a:t> the abstract and the concrete.</a:t>
            </a:r>
            <a:endParaRPr lang="en-NZ" dirty="0"/>
          </a:p>
          <a:p>
            <a:r>
              <a:rPr lang="en-NZ" dirty="0"/>
              <a:t>Visualisation</a:t>
            </a:r>
            <a:r>
              <a:rPr lang="en-NZ" baseline="0" dirty="0"/>
              <a:t> is one way of creating an almost physical link to abstract information.</a:t>
            </a:r>
          </a:p>
          <a:p>
            <a:r>
              <a:rPr lang="en-NZ" baseline="0" dirty="0"/>
              <a:t>So it’s a question of frequent and successful practice.</a:t>
            </a:r>
          </a:p>
          <a:p>
            <a:r>
              <a:rPr lang="en-NZ" b="1" baseline="0" dirty="0"/>
              <a:t>Steps to take for visualisation [next slide]</a:t>
            </a:r>
            <a:endParaRPr lang="en-NZ" b="1" dirty="0"/>
          </a:p>
        </p:txBody>
      </p:sp>
      <p:sp>
        <p:nvSpPr>
          <p:cNvPr id="4" name="Slide Number Placeholder 3"/>
          <p:cNvSpPr>
            <a:spLocks noGrp="1"/>
          </p:cNvSpPr>
          <p:nvPr>
            <p:ph type="sldNum" sz="quarter" idx="5"/>
          </p:nvPr>
        </p:nvSpPr>
        <p:spPr/>
        <p:txBody>
          <a:bodyPr/>
          <a:lstStyle/>
          <a:p>
            <a:fld id="{2E566F09-3F8D-46DE-A07C-2DBF6B5CB22F}" type="slidenum">
              <a:rPr lang="en-NZ" smtClean="0"/>
              <a:t>7</a:t>
            </a:fld>
            <a:endParaRPr lang="en-NZ"/>
          </a:p>
        </p:txBody>
      </p:sp>
    </p:spTree>
    <p:extLst>
      <p:ext uri="{BB962C8B-B14F-4D97-AF65-F5344CB8AC3E}">
        <p14:creationId xmlns:p14="http://schemas.microsoft.com/office/powerpoint/2010/main" val="145255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These are some</a:t>
            </a:r>
            <a:r>
              <a:rPr lang="en-NZ" baseline="0" dirty="0"/>
              <a:t> steps you can take to make visualisation successful …</a:t>
            </a:r>
          </a:p>
          <a:p>
            <a:endParaRPr lang="en-NZ" baseline="0" dirty="0"/>
          </a:p>
        </p:txBody>
      </p:sp>
      <p:sp>
        <p:nvSpPr>
          <p:cNvPr id="4" name="Slide Number Placeholder 3"/>
          <p:cNvSpPr>
            <a:spLocks noGrp="1"/>
          </p:cNvSpPr>
          <p:nvPr>
            <p:ph type="sldNum" sz="quarter" idx="5"/>
          </p:nvPr>
        </p:nvSpPr>
        <p:spPr/>
        <p:txBody>
          <a:bodyPr/>
          <a:lstStyle/>
          <a:p>
            <a:fld id="{2E566F09-3F8D-46DE-A07C-2DBF6B5CB22F}" type="slidenum">
              <a:rPr lang="en-NZ" smtClean="0"/>
              <a:t>8</a:t>
            </a:fld>
            <a:endParaRPr lang="en-NZ"/>
          </a:p>
        </p:txBody>
      </p:sp>
    </p:spTree>
    <p:extLst>
      <p:ext uri="{BB962C8B-B14F-4D97-AF65-F5344CB8AC3E}">
        <p14:creationId xmlns:p14="http://schemas.microsoft.com/office/powerpoint/2010/main" val="422399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is some abstract information – Piaget’s model:</a:t>
            </a:r>
            <a:r>
              <a:rPr lang="en-NZ" baseline="0" dirty="0"/>
              <a:t> four stages of development, which can be easily confused.</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9</a:t>
            </a:fld>
            <a:endParaRPr lang="en-NZ"/>
          </a:p>
        </p:txBody>
      </p:sp>
    </p:spTree>
    <p:extLst>
      <p:ext uri="{BB962C8B-B14F-4D97-AF65-F5344CB8AC3E}">
        <p14:creationId xmlns:p14="http://schemas.microsoft.com/office/powerpoint/2010/main" val="417523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10</a:t>
            </a:fld>
            <a:endParaRPr lang="en-NZ"/>
          </a:p>
        </p:txBody>
      </p:sp>
    </p:spTree>
    <p:extLst>
      <p:ext uri="{BB962C8B-B14F-4D97-AF65-F5344CB8AC3E}">
        <p14:creationId xmlns:p14="http://schemas.microsoft.com/office/powerpoint/2010/main" val="23432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GB"/>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488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979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768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background –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EBBE7-EAEE-2944-B997-24103AB3205D}"/>
              </a:ext>
            </a:extLst>
          </p:cNvPr>
          <p:cNvSpPr/>
          <p:nvPr userDrawn="1"/>
        </p:nvSpPr>
        <p:spPr>
          <a:xfrm>
            <a:off x="-460" y="2"/>
            <a:ext cx="10692273" cy="7559807"/>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cxnSp>
        <p:nvCxnSpPr>
          <p:cNvPr id="7" name="Straight Connector 6">
            <a:extLst>
              <a:ext uri="{FF2B5EF4-FFF2-40B4-BE49-F238E27FC236}">
                <a16:creationId xmlns:a16="http://schemas.microsoft.com/office/drawing/2014/main" id="{75F362A2-9D67-A446-B07D-950279BAE2A0}"/>
              </a:ext>
            </a:extLst>
          </p:cNvPr>
          <p:cNvCxnSpPr/>
          <p:nvPr userDrawn="1"/>
        </p:nvCxnSpPr>
        <p:spPr>
          <a:xfrm>
            <a:off x="768211" y="7010241"/>
            <a:ext cx="9155391"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D9353-9879-0D4F-85A7-F61B04E232EB}"/>
              </a:ext>
            </a:extLst>
          </p:cNvPr>
          <p:cNvSpPr txBox="1"/>
          <p:nvPr userDrawn="1"/>
        </p:nvSpPr>
        <p:spPr>
          <a:xfrm>
            <a:off x="1015241" y="7151414"/>
            <a:ext cx="8661332" cy="261931"/>
          </a:xfrm>
          <a:prstGeom prst="rect">
            <a:avLst/>
          </a:prstGeom>
          <a:noFill/>
        </p:spPr>
        <p:txBody>
          <a:bodyPr wrap="square" rtlCol="0">
            <a:spAutoFit/>
          </a:bodyPr>
          <a:lstStyle/>
          <a:p>
            <a:pPr algn="ctr"/>
            <a:r>
              <a:rPr lang="en-US" sz="1102" dirty="0">
                <a:solidFill>
                  <a:schemeClr val="bg1"/>
                </a:solidFill>
                <a:latin typeface="Arial" panose="020B0604020202020204" pitchFamily="34" charset="0"/>
                <a:cs typeface="Arial" panose="020B0604020202020204" pitchFamily="34" charset="0"/>
              </a:rPr>
              <a:t>Massey University  |  massey.ac.nz  |  0800 MASSEY</a:t>
            </a:r>
            <a:endParaRPr lang="en-NZ" sz="1102" dirty="0">
              <a:solidFill>
                <a:schemeClr val="bg1"/>
              </a:solidFill>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46CFCD22-EAF5-2544-89C5-6E5F46A3726A}"/>
              </a:ext>
            </a:extLst>
          </p:cNvPr>
          <p:cNvSpPr>
            <a:spLocks noGrp="1"/>
          </p:cNvSpPr>
          <p:nvPr>
            <p:ph type="body" sz="quarter" idx="10" hasCustomPrompt="1"/>
          </p:nvPr>
        </p:nvSpPr>
        <p:spPr>
          <a:xfrm>
            <a:off x="768211" y="2985056"/>
            <a:ext cx="9155391" cy="2107777"/>
          </a:xfrm>
          <a:prstGeom prst="rect">
            <a:avLst/>
          </a:prstGeom>
          <a:noFill/>
          <a:ln>
            <a:noFill/>
          </a:ln>
        </p:spPr>
        <p:txBody>
          <a:bodyPr/>
          <a:lstStyle>
            <a:lvl1pPr marL="0" indent="0" algn="ctr">
              <a:buNone/>
              <a:defRPr sz="5291" b="0" i="0" cap="all" spc="143" baseline="0">
                <a:solidFill>
                  <a:schemeClr val="bg1"/>
                </a:solidFill>
                <a:latin typeface="Univers" panose="020B0503020202020204" pitchFamily="34" charset="0"/>
              </a:defRPr>
            </a:lvl1pPr>
            <a:lvl2pPr marL="503972" indent="0">
              <a:buNone/>
              <a:defRPr b="0" i="0">
                <a:latin typeface="Univers" panose="020B0503020202020204" pitchFamily="34" charset="0"/>
              </a:defRPr>
            </a:lvl2pPr>
            <a:lvl3pPr marL="1007943" indent="0">
              <a:buNone/>
              <a:defRPr b="0" i="0">
                <a:latin typeface="Univers" panose="020B0503020202020204" pitchFamily="34" charset="0"/>
              </a:defRPr>
            </a:lvl3pPr>
            <a:lvl4pPr marL="1511915" indent="0">
              <a:buNone/>
              <a:defRPr b="0" i="0">
                <a:latin typeface="Univers" panose="020B0503020202020204" pitchFamily="34" charset="0"/>
              </a:defRPr>
            </a:lvl4pPr>
            <a:lvl5pPr marL="2015886" indent="0">
              <a:buNone/>
              <a:defRPr b="0" i="0">
                <a:latin typeface="Univers" panose="020B0503020202020204" pitchFamily="34" charset="0"/>
              </a:defRPr>
            </a:lvl5pPr>
          </a:lstStyle>
          <a:p>
            <a:pPr lvl="0"/>
            <a:r>
              <a:rPr lang="en-US" dirty="0"/>
              <a:t>TITLE GOES HERE</a:t>
            </a:r>
          </a:p>
        </p:txBody>
      </p:sp>
      <p:pic>
        <p:nvPicPr>
          <p:cNvPr id="8" name="Picture 7">
            <a:extLst>
              <a:ext uri="{FF2B5EF4-FFF2-40B4-BE49-F238E27FC236}">
                <a16:creationId xmlns:a16="http://schemas.microsoft.com/office/drawing/2014/main" id="{67A052FF-EBF4-2843-8C80-C4B7F9E8272C}"/>
              </a:ext>
            </a:extLst>
          </p:cNvPr>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2"/>
            <a:ext cx="10691813" cy="2160657"/>
          </a:xfrm>
          <a:prstGeom prst="rect">
            <a:avLst/>
          </a:prstGeom>
        </p:spPr>
      </p:pic>
      <p:pic>
        <p:nvPicPr>
          <p:cNvPr id="13" name="Picture 12">
            <a:extLst>
              <a:ext uri="{FF2B5EF4-FFF2-40B4-BE49-F238E27FC236}">
                <a16:creationId xmlns:a16="http://schemas.microsoft.com/office/drawing/2014/main" id="{A5433FAF-6621-D04E-8C72-9B6E90364778}"/>
              </a:ext>
            </a:extLst>
          </p:cNvPr>
          <p:cNvPicPr>
            <a:picLocks noChangeAspect="1"/>
          </p:cNvPicPr>
          <p:nvPr userDrawn="1"/>
        </p:nvPicPr>
        <p:blipFill>
          <a:blip r:embed="rId3"/>
          <a:stretch>
            <a:fillRect/>
          </a:stretch>
        </p:blipFill>
        <p:spPr>
          <a:xfrm>
            <a:off x="4478436" y="375545"/>
            <a:ext cx="1734940" cy="720000"/>
          </a:xfrm>
          <a:prstGeom prst="rect">
            <a:avLst/>
          </a:prstGeom>
        </p:spPr>
      </p:pic>
    </p:spTree>
    <p:extLst>
      <p:ext uri="{BB962C8B-B14F-4D97-AF65-F5344CB8AC3E}">
        <p14:creationId xmlns:p14="http://schemas.microsoft.com/office/powerpoint/2010/main" val="699342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ckground – title with cop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EBBE7-EAEE-2944-B997-24103AB3205D}"/>
              </a:ext>
            </a:extLst>
          </p:cNvPr>
          <p:cNvSpPr/>
          <p:nvPr userDrawn="1"/>
        </p:nvSpPr>
        <p:spPr>
          <a:xfrm>
            <a:off x="-460" y="2"/>
            <a:ext cx="10692273" cy="7559807"/>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pic>
        <p:nvPicPr>
          <p:cNvPr id="15" name="Picture 14">
            <a:extLst>
              <a:ext uri="{FF2B5EF4-FFF2-40B4-BE49-F238E27FC236}">
                <a16:creationId xmlns:a16="http://schemas.microsoft.com/office/drawing/2014/main" id="{5F8773A0-3DBD-8349-B270-F38B24DA374E}"/>
              </a:ext>
            </a:extLst>
          </p:cNvPr>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2"/>
            <a:ext cx="10691813" cy="2160657"/>
          </a:xfrm>
          <a:prstGeom prst="rect">
            <a:avLst/>
          </a:prstGeom>
        </p:spPr>
      </p:pic>
      <p:pic>
        <p:nvPicPr>
          <p:cNvPr id="16" name="Picture 15">
            <a:extLst>
              <a:ext uri="{FF2B5EF4-FFF2-40B4-BE49-F238E27FC236}">
                <a16:creationId xmlns:a16="http://schemas.microsoft.com/office/drawing/2014/main" id="{F739B113-B12E-DE45-B3F8-80B7CE0D56F9}"/>
              </a:ext>
            </a:extLst>
          </p:cNvPr>
          <p:cNvPicPr>
            <a:picLocks noChangeAspect="1"/>
          </p:cNvPicPr>
          <p:nvPr userDrawn="1"/>
        </p:nvPicPr>
        <p:blipFill>
          <a:blip r:embed="rId3"/>
          <a:stretch>
            <a:fillRect/>
          </a:stretch>
        </p:blipFill>
        <p:spPr>
          <a:xfrm>
            <a:off x="4478436" y="375545"/>
            <a:ext cx="1734940" cy="720000"/>
          </a:xfrm>
          <a:prstGeom prst="rect">
            <a:avLst/>
          </a:prstGeom>
        </p:spPr>
      </p:pic>
      <p:cxnSp>
        <p:nvCxnSpPr>
          <p:cNvPr id="7" name="Straight Connector 6">
            <a:extLst>
              <a:ext uri="{FF2B5EF4-FFF2-40B4-BE49-F238E27FC236}">
                <a16:creationId xmlns:a16="http://schemas.microsoft.com/office/drawing/2014/main" id="{75F362A2-9D67-A446-B07D-950279BAE2A0}"/>
              </a:ext>
            </a:extLst>
          </p:cNvPr>
          <p:cNvCxnSpPr/>
          <p:nvPr userDrawn="1"/>
        </p:nvCxnSpPr>
        <p:spPr>
          <a:xfrm>
            <a:off x="768211" y="7010241"/>
            <a:ext cx="9155391"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D9353-9879-0D4F-85A7-F61B04E232EB}"/>
              </a:ext>
            </a:extLst>
          </p:cNvPr>
          <p:cNvSpPr txBox="1"/>
          <p:nvPr userDrawn="1"/>
        </p:nvSpPr>
        <p:spPr>
          <a:xfrm>
            <a:off x="1015241" y="7151414"/>
            <a:ext cx="8661332" cy="261931"/>
          </a:xfrm>
          <a:prstGeom prst="rect">
            <a:avLst/>
          </a:prstGeom>
          <a:noFill/>
        </p:spPr>
        <p:txBody>
          <a:bodyPr wrap="square" rtlCol="0">
            <a:spAutoFit/>
          </a:bodyPr>
          <a:lstStyle/>
          <a:p>
            <a:pPr algn="ctr"/>
            <a:r>
              <a:rPr lang="en-US" sz="1102" dirty="0">
                <a:solidFill>
                  <a:schemeClr val="bg1"/>
                </a:solidFill>
                <a:latin typeface="Arial" panose="020B0604020202020204" pitchFamily="34" charset="0"/>
                <a:cs typeface="Arial" panose="020B0604020202020204" pitchFamily="34" charset="0"/>
              </a:rPr>
              <a:t>Massey University  |  massey.ac.nz  |  0800 MASSEY</a:t>
            </a:r>
            <a:endParaRPr lang="en-NZ" sz="1102" dirty="0">
              <a:solidFill>
                <a:schemeClr val="bg1"/>
              </a:solidFill>
              <a:latin typeface="Arial" panose="020B0604020202020204" pitchFamily="34" charset="0"/>
              <a:cs typeface="Arial" panose="020B0604020202020204" pitchFamily="34" charset="0"/>
            </a:endParaRPr>
          </a:p>
        </p:txBody>
      </p:sp>
      <p:sp>
        <p:nvSpPr>
          <p:cNvPr id="13" name="Text Placeholder 2">
            <a:extLst>
              <a:ext uri="{FF2B5EF4-FFF2-40B4-BE49-F238E27FC236}">
                <a16:creationId xmlns:a16="http://schemas.microsoft.com/office/drawing/2014/main" id="{F1D8AC35-729A-CC4D-A586-3DEEA691E0DE}"/>
              </a:ext>
            </a:extLst>
          </p:cNvPr>
          <p:cNvSpPr>
            <a:spLocks noGrp="1"/>
          </p:cNvSpPr>
          <p:nvPr>
            <p:ph type="body" sz="quarter" idx="10" hasCustomPrompt="1"/>
          </p:nvPr>
        </p:nvSpPr>
        <p:spPr>
          <a:xfrm>
            <a:off x="768211" y="1648192"/>
            <a:ext cx="9155391" cy="1581849"/>
          </a:xfrm>
          <a:prstGeom prst="rect">
            <a:avLst/>
          </a:prstGeom>
          <a:noFill/>
          <a:ln>
            <a:noFill/>
          </a:ln>
        </p:spPr>
        <p:txBody>
          <a:bodyPr/>
          <a:lstStyle>
            <a:lvl1pPr marL="0" indent="0" algn="ctr">
              <a:buNone/>
              <a:defRPr sz="5291" b="0" i="0" cap="all" spc="143" baseline="0">
                <a:solidFill>
                  <a:schemeClr val="bg1"/>
                </a:solidFill>
                <a:latin typeface="Univers" panose="020B0503020202020204" pitchFamily="34" charset="0"/>
              </a:defRPr>
            </a:lvl1pPr>
            <a:lvl2pPr marL="503972" indent="0">
              <a:buNone/>
              <a:defRPr b="0" i="0">
                <a:latin typeface="Univers" panose="020B0503020202020204" pitchFamily="34" charset="0"/>
              </a:defRPr>
            </a:lvl2pPr>
            <a:lvl3pPr marL="1007943" indent="0">
              <a:buNone/>
              <a:defRPr b="0" i="0">
                <a:latin typeface="Univers" panose="020B0503020202020204" pitchFamily="34" charset="0"/>
              </a:defRPr>
            </a:lvl3pPr>
            <a:lvl4pPr marL="1511915" indent="0">
              <a:buNone/>
              <a:defRPr b="0" i="0">
                <a:latin typeface="Univers" panose="020B0503020202020204" pitchFamily="34" charset="0"/>
              </a:defRPr>
            </a:lvl4pPr>
            <a:lvl5pPr marL="2015886" indent="0">
              <a:buNone/>
              <a:defRPr b="0" i="0">
                <a:latin typeface="Univers" panose="020B0503020202020204" pitchFamily="34" charset="0"/>
              </a:defRPr>
            </a:lvl5pPr>
          </a:lstStyle>
          <a:p>
            <a:pPr lvl="0"/>
            <a:r>
              <a:rPr lang="en-US" dirty="0"/>
              <a:t>TITLE GOES HERE</a:t>
            </a:r>
          </a:p>
        </p:txBody>
      </p:sp>
      <p:sp>
        <p:nvSpPr>
          <p:cNvPr id="14" name="Text Placeholder 17">
            <a:extLst>
              <a:ext uri="{FF2B5EF4-FFF2-40B4-BE49-F238E27FC236}">
                <a16:creationId xmlns:a16="http://schemas.microsoft.com/office/drawing/2014/main" id="{0F83EB47-593B-FE42-A649-D9B320C099FD}"/>
              </a:ext>
            </a:extLst>
          </p:cNvPr>
          <p:cNvSpPr>
            <a:spLocks noGrp="1"/>
          </p:cNvSpPr>
          <p:nvPr>
            <p:ph type="body" sz="quarter" idx="12" hasCustomPrompt="1"/>
          </p:nvPr>
        </p:nvSpPr>
        <p:spPr>
          <a:xfrm>
            <a:off x="675362" y="3640086"/>
            <a:ext cx="9248240" cy="3271069"/>
          </a:xfrm>
          <a:prstGeom prst="rect">
            <a:avLst/>
          </a:prstGeom>
        </p:spPr>
        <p:txBody>
          <a:bodyPr numCol="3" spcCol="288000"/>
          <a:lstStyle>
            <a:lvl1pPr marL="0" indent="0">
              <a:spcAft>
                <a:spcPts val="1323"/>
              </a:spcAft>
              <a:buFont typeface="Arial" panose="020B0604020202020204" pitchFamily="34" charset="0"/>
              <a:buNone/>
              <a:defRPr sz="1213" b="0" i="0" baseline="0">
                <a:solidFill>
                  <a:schemeClr val="bg1"/>
                </a:solidFill>
                <a:latin typeface="Arial" panose="020B0604020202020204" pitchFamily="34" charset="0"/>
                <a:cs typeface="Arial" panose="020B0604020202020204" pitchFamily="34" charset="0"/>
              </a:defRPr>
            </a:lvl1pPr>
            <a:lvl2pPr marL="503972" indent="0">
              <a:spcAft>
                <a:spcPts val="1323"/>
              </a:spcAft>
              <a:buFont typeface="Arial" panose="020B0604020202020204" pitchFamily="34" charset="0"/>
              <a:buNone/>
              <a:defRPr sz="1213" b="0" i="0" baseline="0">
                <a:solidFill>
                  <a:srgbClr val="004277"/>
                </a:solidFill>
                <a:latin typeface="Arial" panose="020B0604020202020204" pitchFamily="34" charset="0"/>
                <a:cs typeface="Arial" panose="020B0604020202020204" pitchFamily="34" charset="0"/>
              </a:defRPr>
            </a:lvl2pPr>
            <a:lvl3pPr marL="1007943" indent="0">
              <a:buNone/>
              <a:defRPr sz="1213" b="0" i="0">
                <a:latin typeface="Arial" panose="020B0604020202020204" pitchFamily="34" charset="0"/>
                <a:cs typeface="Arial" panose="020B0604020202020204" pitchFamily="34" charset="0"/>
              </a:defRPr>
            </a:lvl3pPr>
            <a:lvl4pPr marL="1511915" indent="0">
              <a:buNone/>
              <a:defRPr sz="1213" b="0" i="0">
                <a:latin typeface="Arial" panose="020B0604020202020204" pitchFamily="34" charset="0"/>
                <a:cs typeface="Arial" panose="020B0604020202020204" pitchFamily="34" charset="0"/>
              </a:defRPr>
            </a:lvl4pPr>
            <a:lvl5pPr marL="2015886" indent="0">
              <a:buNone/>
              <a:defRPr sz="1213" b="0" i="0">
                <a:latin typeface="Arial" panose="020B0604020202020204" pitchFamily="34" charset="0"/>
                <a:cs typeface="Arial" panose="020B0604020202020204" pitchFamily="34" charset="0"/>
              </a:defRPr>
            </a:lvl5pPr>
          </a:lstStyle>
          <a:p>
            <a:pPr>
              <a:spcAft>
                <a:spcPts val="1200"/>
              </a:spcAft>
            </a:pPr>
            <a:r>
              <a:rPr lang="en-AU" sz="1213" dirty="0">
                <a:solidFill>
                  <a:srgbClr val="004277"/>
                </a:solidFill>
                <a:latin typeface="Arial" panose="020B0604020202020204" pitchFamily="34" charset="0"/>
                <a:cs typeface="Arial" panose="020B0604020202020204" pitchFamily="34" charset="0"/>
              </a:rPr>
              <a:t>Copy goes here</a:t>
            </a:r>
            <a:endParaRPr lang="en-NZ" sz="1213" dirty="0">
              <a:solidFill>
                <a:srgbClr val="004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2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background – 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EBBE7-EAEE-2944-B997-24103AB3205D}"/>
              </a:ext>
            </a:extLst>
          </p:cNvPr>
          <p:cNvSpPr/>
          <p:nvPr userDrawn="1"/>
        </p:nvSpPr>
        <p:spPr>
          <a:xfrm>
            <a:off x="-460" y="2"/>
            <a:ext cx="10692273" cy="7559807"/>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pic>
        <p:nvPicPr>
          <p:cNvPr id="16" name="Picture 15">
            <a:extLst>
              <a:ext uri="{FF2B5EF4-FFF2-40B4-BE49-F238E27FC236}">
                <a16:creationId xmlns:a16="http://schemas.microsoft.com/office/drawing/2014/main" id="{1974F331-11B5-3A47-8B6A-6DEB5FD627E6}"/>
              </a:ext>
            </a:extLst>
          </p:cNvPr>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2"/>
            <a:ext cx="10691813" cy="2160657"/>
          </a:xfrm>
          <a:prstGeom prst="rect">
            <a:avLst/>
          </a:prstGeom>
        </p:spPr>
      </p:pic>
      <p:pic>
        <p:nvPicPr>
          <p:cNvPr id="18" name="Picture 17">
            <a:extLst>
              <a:ext uri="{FF2B5EF4-FFF2-40B4-BE49-F238E27FC236}">
                <a16:creationId xmlns:a16="http://schemas.microsoft.com/office/drawing/2014/main" id="{C3D4AF14-9126-9248-8C54-0DFB087E5A1A}"/>
              </a:ext>
            </a:extLst>
          </p:cNvPr>
          <p:cNvPicPr>
            <a:picLocks noChangeAspect="1"/>
          </p:cNvPicPr>
          <p:nvPr userDrawn="1"/>
        </p:nvPicPr>
        <p:blipFill>
          <a:blip r:embed="rId3"/>
          <a:stretch>
            <a:fillRect/>
          </a:stretch>
        </p:blipFill>
        <p:spPr>
          <a:xfrm>
            <a:off x="4478436" y="375545"/>
            <a:ext cx="1734940" cy="720000"/>
          </a:xfrm>
          <a:prstGeom prst="rect">
            <a:avLst/>
          </a:prstGeom>
        </p:spPr>
      </p:pic>
      <p:cxnSp>
        <p:nvCxnSpPr>
          <p:cNvPr id="7" name="Straight Connector 6">
            <a:extLst>
              <a:ext uri="{FF2B5EF4-FFF2-40B4-BE49-F238E27FC236}">
                <a16:creationId xmlns:a16="http://schemas.microsoft.com/office/drawing/2014/main" id="{75F362A2-9D67-A446-B07D-950279BAE2A0}"/>
              </a:ext>
            </a:extLst>
          </p:cNvPr>
          <p:cNvCxnSpPr/>
          <p:nvPr userDrawn="1"/>
        </p:nvCxnSpPr>
        <p:spPr>
          <a:xfrm>
            <a:off x="768211" y="7010241"/>
            <a:ext cx="9155391"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D9353-9879-0D4F-85A7-F61B04E232EB}"/>
              </a:ext>
            </a:extLst>
          </p:cNvPr>
          <p:cNvSpPr txBox="1"/>
          <p:nvPr userDrawn="1"/>
        </p:nvSpPr>
        <p:spPr>
          <a:xfrm>
            <a:off x="1015241" y="7151414"/>
            <a:ext cx="8661332" cy="261931"/>
          </a:xfrm>
          <a:prstGeom prst="rect">
            <a:avLst/>
          </a:prstGeom>
          <a:noFill/>
        </p:spPr>
        <p:txBody>
          <a:bodyPr wrap="square" rtlCol="0">
            <a:spAutoFit/>
          </a:bodyPr>
          <a:lstStyle/>
          <a:p>
            <a:pPr algn="ctr"/>
            <a:r>
              <a:rPr lang="en-US" sz="1102" dirty="0">
                <a:solidFill>
                  <a:schemeClr val="bg1"/>
                </a:solidFill>
                <a:latin typeface="Arial" panose="020B0604020202020204" pitchFamily="34" charset="0"/>
                <a:cs typeface="Arial" panose="020B0604020202020204" pitchFamily="34" charset="0"/>
              </a:rPr>
              <a:t>Massey University  |  massey.ac.nz  |  0800 MASSEY</a:t>
            </a:r>
            <a:endParaRPr lang="en-NZ" sz="1102" dirty="0">
              <a:solidFill>
                <a:schemeClr val="bg1"/>
              </a:solidFill>
              <a:latin typeface="Arial" panose="020B0604020202020204" pitchFamily="34" charset="0"/>
              <a:cs typeface="Arial" panose="020B0604020202020204" pitchFamily="34" charset="0"/>
            </a:endParaRPr>
          </a:p>
        </p:txBody>
      </p:sp>
      <p:sp>
        <p:nvSpPr>
          <p:cNvPr id="13" name="Rectangle 11">
            <a:extLst>
              <a:ext uri="{FF2B5EF4-FFF2-40B4-BE49-F238E27FC236}">
                <a16:creationId xmlns:a16="http://schemas.microsoft.com/office/drawing/2014/main" id="{8EFE4B07-B9BF-1144-8B9D-A76C2E644678}"/>
              </a:ext>
            </a:extLst>
          </p:cNvPr>
          <p:cNvSpPr/>
          <p:nvPr userDrawn="1"/>
        </p:nvSpPr>
        <p:spPr>
          <a:xfrm>
            <a:off x="-3448" y="2293206"/>
            <a:ext cx="9927050" cy="945667"/>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4" dirty="0"/>
          </a:p>
        </p:txBody>
      </p:sp>
      <p:sp>
        <p:nvSpPr>
          <p:cNvPr id="14" name="Text Placeholder 10">
            <a:extLst>
              <a:ext uri="{FF2B5EF4-FFF2-40B4-BE49-F238E27FC236}">
                <a16:creationId xmlns:a16="http://schemas.microsoft.com/office/drawing/2014/main" id="{ADD8EE39-A00C-EA4B-872D-E08C12A36B14}"/>
              </a:ext>
            </a:extLst>
          </p:cNvPr>
          <p:cNvSpPr>
            <a:spLocks noGrp="1"/>
          </p:cNvSpPr>
          <p:nvPr>
            <p:ph type="body" sz="quarter" idx="10" hasCustomPrompt="1"/>
          </p:nvPr>
        </p:nvSpPr>
        <p:spPr>
          <a:xfrm>
            <a:off x="768211" y="1509354"/>
            <a:ext cx="9155391" cy="445236"/>
          </a:xfrm>
          <a:prstGeom prst="rect">
            <a:avLst/>
          </a:prstGeom>
        </p:spPr>
        <p:txBody>
          <a:bodyPr/>
          <a:lstStyle>
            <a:lvl1pPr marL="0" indent="0" algn="ctr">
              <a:buNone/>
              <a:defRPr sz="2866" b="0" i="0" cap="all" spc="143" baseline="0">
                <a:solidFill>
                  <a:schemeClr val="bg1"/>
                </a:solidFill>
                <a:latin typeface="Univers" panose="020B0503020202020204" pitchFamily="34" charset="0"/>
              </a:defRPr>
            </a:lvl1pPr>
          </a:lstStyle>
          <a:p>
            <a:pPr lvl="0"/>
            <a:r>
              <a:rPr lang="en-US" dirty="0"/>
              <a:t>HEADING GOES HERE</a:t>
            </a:r>
          </a:p>
        </p:txBody>
      </p:sp>
      <p:sp>
        <p:nvSpPr>
          <p:cNvPr id="15" name="Text Placeholder 10">
            <a:extLst>
              <a:ext uri="{FF2B5EF4-FFF2-40B4-BE49-F238E27FC236}">
                <a16:creationId xmlns:a16="http://schemas.microsoft.com/office/drawing/2014/main" id="{8DD0AAE1-7350-7446-B1E9-B40BA9839C00}"/>
              </a:ext>
            </a:extLst>
          </p:cNvPr>
          <p:cNvSpPr>
            <a:spLocks noGrp="1"/>
          </p:cNvSpPr>
          <p:nvPr>
            <p:ph type="body" sz="quarter" idx="11" hasCustomPrompt="1"/>
          </p:nvPr>
        </p:nvSpPr>
        <p:spPr>
          <a:xfrm>
            <a:off x="675363" y="2443043"/>
            <a:ext cx="8786892" cy="729370"/>
          </a:xfrm>
          <a:prstGeom prst="rect">
            <a:avLst/>
          </a:prstGeom>
        </p:spPr>
        <p:txBody>
          <a:bodyPr/>
          <a:lstStyle>
            <a:lvl1pPr marL="0" indent="0" algn="l">
              <a:buNone/>
              <a:defRPr sz="4189" b="0" i="0" spc="0" baseline="0">
                <a:solidFill>
                  <a:srgbClr val="004277"/>
                </a:solidFill>
                <a:latin typeface="Arial" panose="020B0604020202020204" pitchFamily="34" charset="0"/>
                <a:cs typeface="Arial" panose="020B0604020202020204" pitchFamily="34" charset="0"/>
              </a:defRPr>
            </a:lvl1pPr>
          </a:lstStyle>
          <a:p>
            <a:pPr lvl="0"/>
            <a:r>
              <a:rPr lang="en-US" dirty="0"/>
              <a:t>Sub-heading goes here</a:t>
            </a:r>
          </a:p>
        </p:txBody>
      </p:sp>
      <p:sp>
        <p:nvSpPr>
          <p:cNvPr id="17" name="Text Placeholder 17">
            <a:extLst>
              <a:ext uri="{FF2B5EF4-FFF2-40B4-BE49-F238E27FC236}">
                <a16:creationId xmlns:a16="http://schemas.microsoft.com/office/drawing/2014/main" id="{13B79912-7912-D048-A6D4-4B23E978094D}"/>
              </a:ext>
            </a:extLst>
          </p:cNvPr>
          <p:cNvSpPr>
            <a:spLocks noGrp="1"/>
          </p:cNvSpPr>
          <p:nvPr>
            <p:ph type="body" sz="quarter" idx="12" hasCustomPrompt="1"/>
          </p:nvPr>
        </p:nvSpPr>
        <p:spPr>
          <a:xfrm>
            <a:off x="675362" y="3640086"/>
            <a:ext cx="9248240" cy="3271069"/>
          </a:xfrm>
          <a:prstGeom prst="rect">
            <a:avLst/>
          </a:prstGeom>
        </p:spPr>
        <p:txBody>
          <a:bodyPr numCol="3" spcCol="288000"/>
          <a:lstStyle>
            <a:lvl1pPr marL="0" indent="0">
              <a:spcAft>
                <a:spcPts val="1323"/>
              </a:spcAft>
              <a:buFont typeface="Arial" panose="020B0604020202020204" pitchFamily="34" charset="0"/>
              <a:buNone/>
              <a:defRPr sz="1213" b="0" i="0" baseline="0">
                <a:solidFill>
                  <a:schemeClr val="bg1"/>
                </a:solidFill>
                <a:latin typeface="Arial" panose="020B0604020202020204" pitchFamily="34" charset="0"/>
                <a:cs typeface="Arial" panose="020B0604020202020204" pitchFamily="34" charset="0"/>
              </a:defRPr>
            </a:lvl1pPr>
            <a:lvl2pPr marL="503972" indent="0">
              <a:spcAft>
                <a:spcPts val="1323"/>
              </a:spcAft>
              <a:buFont typeface="Arial" panose="020B0604020202020204" pitchFamily="34" charset="0"/>
              <a:buNone/>
              <a:defRPr sz="1213" b="0" i="0" baseline="0">
                <a:solidFill>
                  <a:schemeClr val="bg1"/>
                </a:solidFill>
                <a:latin typeface="Arial" panose="020B0604020202020204" pitchFamily="34" charset="0"/>
                <a:cs typeface="Arial" panose="020B0604020202020204" pitchFamily="34" charset="0"/>
              </a:defRPr>
            </a:lvl2pPr>
            <a:lvl3pPr marL="1007943" indent="0">
              <a:buNone/>
              <a:defRPr sz="1213" b="0" i="0">
                <a:latin typeface="Arial" panose="020B0604020202020204" pitchFamily="34" charset="0"/>
                <a:cs typeface="Arial" panose="020B0604020202020204" pitchFamily="34" charset="0"/>
              </a:defRPr>
            </a:lvl3pPr>
            <a:lvl4pPr marL="1511915" indent="0">
              <a:buNone/>
              <a:defRPr sz="1213" b="0" i="0">
                <a:latin typeface="Arial" panose="020B0604020202020204" pitchFamily="34" charset="0"/>
                <a:cs typeface="Arial" panose="020B0604020202020204" pitchFamily="34" charset="0"/>
              </a:defRPr>
            </a:lvl4pPr>
            <a:lvl5pPr marL="2015886" indent="0">
              <a:buNone/>
              <a:defRPr sz="1213" b="0" i="0">
                <a:latin typeface="Arial" panose="020B0604020202020204" pitchFamily="34" charset="0"/>
                <a:cs typeface="Arial" panose="020B0604020202020204" pitchFamily="34" charset="0"/>
              </a:defRPr>
            </a:lvl5pPr>
          </a:lstStyle>
          <a:p>
            <a:pPr>
              <a:spcAft>
                <a:spcPts val="1200"/>
              </a:spcAft>
            </a:pPr>
            <a:r>
              <a:rPr lang="en-AU" sz="1213" dirty="0">
                <a:solidFill>
                  <a:srgbClr val="004277"/>
                </a:solidFill>
                <a:latin typeface="Arial" panose="020B0604020202020204" pitchFamily="34" charset="0"/>
                <a:cs typeface="Arial" panose="020B0604020202020204" pitchFamily="34" charset="0"/>
              </a:rPr>
              <a:t>Copy goes here</a:t>
            </a:r>
            <a:endParaRPr lang="en-NZ" sz="1213" dirty="0">
              <a:solidFill>
                <a:srgbClr val="004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71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0281" y="884387"/>
            <a:ext cx="7574309" cy="2801457"/>
          </a:xfrm>
        </p:spPr>
        <p:txBody>
          <a:bodyPr bIns="0" anchor="b">
            <a:normAutofit/>
          </a:bodyPr>
          <a:lstStyle>
            <a:lvl1pPr algn="l">
              <a:defRPr sz="5788"/>
            </a:lvl1pPr>
          </a:lstStyle>
          <a:p>
            <a:r>
              <a:rPr lang="en-US"/>
              <a:t>Click to edit Master title style</a:t>
            </a:r>
            <a:endParaRPr lang="en-US" dirty="0"/>
          </a:p>
        </p:txBody>
      </p:sp>
      <p:sp>
        <p:nvSpPr>
          <p:cNvPr id="3" name="Subtitle 2"/>
          <p:cNvSpPr>
            <a:spLocks noGrp="1"/>
          </p:cNvSpPr>
          <p:nvPr>
            <p:ph type="subTitle" idx="1"/>
          </p:nvPr>
        </p:nvSpPr>
        <p:spPr>
          <a:xfrm>
            <a:off x="2120280" y="3892499"/>
            <a:ext cx="7574308" cy="1077646"/>
          </a:xfrm>
        </p:spPr>
        <p:txBody>
          <a:bodyPr tIns="91440" bIns="91440">
            <a:normAutofit/>
          </a:bodyPr>
          <a:lstStyle>
            <a:lvl1pPr marL="0" indent="0" algn="l">
              <a:buNone/>
              <a:defRPr sz="1579" b="0" cap="all" baseline="0">
                <a:solidFill>
                  <a:schemeClr val="tx1"/>
                </a:solidFill>
              </a:defRPr>
            </a:lvl1pPr>
            <a:lvl2pPr marL="400955" indent="0" algn="ctr">
              <a:buNone/>
              <a:defRPr sz="1579"/>
            </a:lvl2pPr>
            <a:lvl3pPr marL="801909" indent="0" algn="ctr">
              <a:buNone/>
              <a:defRPr sz="1579"/>
            </a:lvl3pPr>
            <a:lvl4pPr marL="1202863" indent="0" algn="ctr">
              <a:buNone/>
              <a:defRPr sz="1403"/>
            </a:lvl4pPr>
            <a:lvl5pPr marL="1603817" indent="0" algn="ctr">
              <a:buNone/>
              <a:defRPr sz="1403"/>
            </a:lvl5pPr>
            <a:lvl6pPr marL="2004772" indent="0" algn="ctr">
              <a:buNone/>
              <a:defRPr sz="1403"/>
            </a:lvl6pPr>
            <a:lvl7pPr marL="2405726" indent="0" algn="ctr">
              <a:buNone/>
              <a:defRPr sz="1403"/>
            </a:lvl7pPr>
            <a:lvl8pPr marL="2806681" indent="0" algn="ctr">
              <a:buNone/>
              <a:defRPr sz="1403"/>
            </a:lvl8pPr>
            <a:lvl9pPr marL="3207635" indent="0" algn="ctr">
              <a:buNone/>
              <a:defRPr sz="140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941C44-9B76-4786-842B-781D6C4B2CC2}" type="datetimeFigureOut">
              <a:rPr lang="en-NZ" smtClean="0"/>
              <a:t>9/02/2022</a:t>
            </a:fld>
            <a:endParaRPr lang="en-NZ"/>
          </a:p>
        </p:txBody>
      </p:sp>
      <p:sp>
        <p:nvSpPr>
          <p:cNvPr id="5" name="Footer Placeholder 4"/>
          <p:cNvSpPr>
            <a:spLocks noGrp="1"/>
          </p:cNvSpPr>
          <p:nvPr>
            <p:ph type="ftr" sz="quarter" idx="11"/>
          </p:nvPr>
        </p:nvSpPr>
        <p:spPr>
          <a:xfrm>
            <a:off x="2119158" y="363003"/>
            <a:ext cx="4361891" cy="340837"/>
          </a:xfrm>
        </p:spPr>
        <p:txBody>
          <a:bodyPr/>
          <a:lstStyle/>
          <a:p>
            <a:endParaRPr lang="en-NZ"/>
          </a:p>
        </p:txBody>
      </p:sp>
      <p:sp>
        <p:nvSpPr>
          <p:cNvPr id="6" name="Slide Number Placeholder 5"/>
          <p:cNvSpPr>
            <a:spLocks noGrp="1"/>
          </p:cNvSpPr>
          <p:nvPr>
            <p:ph type="sldNum" sz="quarter" idx="12"/>
          </p:nvPr>
        </p:nvSpPr>
        <p:spPr>
          <a:xfrm>
            <a:off x="1260765" y="880720"/>
            <a:ext cx="711226" cy="555103"/>
          </a:xfrm>
        </p:spPr>
        <p:txBody>
          <a:bodyPr/>
          <a:lstStyle/>
          <a:p>
            <a:fld id="{14ED701B-8DFF-48A5-A082-9CC090CBDB0E}" type="slidenum">
              <a:rPr lang="en-NZ" smtClean="0"/>
              <a:t>‹#›</a:t>
            </a:fld>
            <a:endParaRPr lang="en-NZ"/>
          </a:p>
        </p:txBody>
      </p:sp>
      <p:cxnSp>
        <p:nvCxnSpPr>
          <p:cNvPr id="15" name="Straight Connector 14"/>
          <p:cNvCxnSpPr/>
          <p:nvPr/>
        </p:nvCxnSpPr>
        <p:spPr>
          <a:xfrm>
            <a:off x="2120280" y="3889565"/>
            <a:ext cx="75743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5410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1E132E67-9B37-4DD8-A6E9-ADBC33226284}" type="slidenum">
              <a:rPr lang="en-GB" altLang="en-US" smtClean="0">
                <a:solidFill>
                  <a:srgbClr val="000000"/>
                </a:solidFill>
              </a:rPr>
              <a:pPr>
                <a:defRPr/>
              </a:pPr>
              <a:t>‹#›</a:t>
            </a:fld>
            <a:endParaRPr lang="en-GB" altLang="en-US">
              <a:solidFill>
                <a:srgbClr val="000000"/>
              </a:solidFill>
            </a:endParaRPr>
          </a:p>
        </p:txBody>
      </p:sp>
      <p:cxnSp>
        <p:nvCxnSpPr>
          <p:cNvPr id="33" name="Straight Connector 32"/>
          <p:cNvCxnSpPr/>
          <p:nvPr/>
        </p:nvCxnSpPr>
        <p:spPr>
          <a:xfrm>
            <a:off x="1274999"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5554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5300" y="1935809"/>
            <a:ext cx="7579642" cy="2081116"/>
          </a:xfrm>
        </p:spPr>
        <p:txBody>
          <a:bodyPr anchor="b">
            <a:normAutofit/>
          </a:bodyPr>
          <a:lstStyle>
            <a:lvl1pPr algn="l">
              <a:defRPr sz="3157"/>
            </a:lvl1pPr>
          </a:lstStyle>
          <a:p>
            <a:r>
              <a:rPr lang="en-US"/>
              <a:t>Click to edit Master title style</a:t>
            </a:r>
            <a:endParaRPr lang="en-US" dirty="0"/>
          </a:p>
        </p:txBody>
      </p:sp>
      <p:sp>
        <p:nvSpPr>
          <p:cNvPr id="3" name="Text Placeholder 2"/>
          <p:cNvSpPr>
            <a:spLocks noGrp="1"/>
          </p:cNvSpPr>
          <p:nvPr>
            <p:ph type="body" idx="1"/>
          </p:nvPr>
        </p:nvSpPr>
        <p:spPr>
          <a:xfrm>
            <a:off x="1275300" y="4195628"/>
            <a:ext cx="7568498" cy="1116567"/>
          </a:xfrm>
        </p:spPr>
        <p:txBody>
          <a:bodyPr tIns="91440">
            <a:normAutofit/>
          </a:bodyPr>
          <a:lstStyle>
            <a:lvl1pPr marL="0" indent="0" algn="l">
              <a:buNone/>
              <a:defRPr sz="1579">
                <a:solidFill>
                  <a:schemeClr val="tx1"/>
                </a:solidFill>
              </a:defRPr>
            </a:lvl1pPr>
            <a:lvl2pPr marL="400955" indent="0">
              <a:buNone/>
              <a:defRPr sz="1579">
                <a:solidFill>
                  <a:schemeClr val="tx1">
                    <a:tint val="75000"/>
                  </a:schemeClr>
                </a:solidFill>
              </a:defRPr>
            </a:lvl2pPr>
            <a:lvl3pPr marL="801909" indent="0">
              <a:buNone/>
              <a:defRPr sz="1579">
                <a:solidFill>
                  <a:schemeClr val="tx1">
                    <a:tint val="75000"/>
                  </a:schemeClr>
                </a:solidFill>
              </a:defRPr>
            </a:lvl3pPr>
            <a:lvl4pPr marL="1202863" indent="0">
              <a:buNone/>
              <a:defRPr sz="1403">
                <a:solidFill>
                  <a:schemeClr val="tx1">
                    <a:tint val="75000"/>
                  </a:schemeClr>
                </a:solidFill>
              </a:defRPr>
            </a:lvl4pPr>
            <a:lvl5pPr marL="1603817" indent="0">
              <a:buNone/>
              <a:defRPr sz="1403">
                <a:solidFill>
                  <a:schemeClr val="tx1">
                    <a:tint val="75000"/>
                  </a:schemeClr>
                </a:solidFill>
              </a:defRPr>
            </a:lvl5pPr>
            <a:lvl6pPr marL="2004772" indent="0">
              <a:buNone/>
              <a:defRPr sz="1403">
                <a:solidFill>
                  <a:schemeClr val="tx1">
                    <a:tint val="75000"/>
                  </a:schemeClr>
                </a:solidFill>
              </a:defRPr>
            </a:lvl6pPr>
            <a:lvl7pPr marL="2405726" indent="0">
              <a:buNone/>
              <a:defRPr sz="1403">
                <a:solidFill>
                  <a:schemeClr val="tx1">
                    <a:tint val="75000"/>
                  </a:schemeClr>
                </a:solidFill>
              </a:defRPr>
            </a:lvl7pPr>
            <a:lvl8pPr marL="2806681" indent="0">
              <a:buNone/>
              <a:defRPr sz="1403">
                <a:solidFill>
                  <a:schemeClr val="tx1">
                    <a:tint val="75000"/>
                  </a:schemeClr>
                </a:solidFill>
              </a:defRPr>
            </a:lvl8pPr>
            <a:lvl9pPr marL="3207635" indent="0">
              <a:buNone/>
              <a:defRPr sz="140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941C44-9B76-4786-842B-781D6C4B2CC2}" type="datetimeFigureOut">
              <a:rPr lang="en-NZ" smtClean="0"/>
              <a:t>9/02/2022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4ED701B-8DFF-48A5-A082-9CC090CBDB0E}" type="slidenum">
              <a:rPr lang="en-NZ" smtClean="0"/>
              <a:t>‹#›</a:t>
            </a:fld>
            <a:endParaRPr lang="en-NZ"/>
          </a:p>
        </p:txBody>
      </p:sp>
      <p:cxnSp>
        <p:nvCxnSpPr>
          <p:cNvPr id="15" name="Straight Connector 14"/>
          <p:cNvCxnSpPr/>
          <p:nvPr/>
        </p:nvCxnSpPr>
        <p:spPr>
          <a:xfrm>
            <a:off x="1275300" y="4194291"/>
            <a:ext cx="75684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5749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896" y="887243"/>
            <a:ext cx="8423692" cy="116768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69241" y="2216622"/>
            <a:ext cx="4073581" cy="380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24577" y="2223747"/>
            <a:ext cx="4073581" cy="379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941C44-9B76-4786-842B-781D6C4B2CC2}" type="datetimeFigureOut">
              <a:rPr lang="en-NZ" smtClean="0"/>
              <a:t>9/02/2022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4ED701B-8DFF-48A5-A082-9CC090CBDB0E}" type="slidenum">
              <a:rPr lang="en-NZ" smtClean="0"/>
              <a:t>‹#›</a:t>
            </a:fld>
            <a:endParaRPr lang="en-NZ"/>
          </a:p>
        </p:txBody>
      </p:sp>
      <p:cxnSp>
        <p:nvCxnSpPr>
          <p:cNvPr id="35" name="Straight Connector 34"/>
          <p:cNvCxnSpPr/>
          <p:nvPr/>
        </p:nvCxnSpPr>
        <p:spPr>
          <a:xfrm>
            <a:off x="1274999"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78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9120" y="886444"/>
            <a:ext cx="8425469" cy="11643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69119" y="2226180"/>
            <a:ext cx="4073581" cy="883994"/>
          </a:xfrm>
        </p:spPr>
        <p:txBody>
          <a:bodyPr anchor="b">
            <a:normAutofit/>
          </a:bodyPr>
          <a:lstStyle>
            <a:lvl1pPr marL="0" indent="0">
              <a:lnSpc>
                <a:spcPct val="100000"/>
              </a:lnSpc>
              <a:buNone/>
              <a:defRPr sz="1929" b="0" cap="all" baseline="0">
                <a:solidFill>
                  <a:schemeClr val="accent1"/>
                </a:solidFill>
              </a:defRPr>
            </a:lvl1pPr>
            <a:lvl2pPr marL="400955" indent="0">
              <a:buNone/>
              <a:defRPr sz="1754" b="1"/>
            </a:lvl2pPr>
            <a:lvl3pPr marL="801909" indent="0">
              <a:buNone/>
              <a:defRPr sz="1579" b="1"/>
            </a:lvl3pPr>
            <a:lvl4pPr marL="1202863" indent="0">
              <a:buNone/>
              <a:defRPr sz="1403" b="1"/>
            </a:lvl4pPr>
            <a:lvl5pPr marL="1603817" indent="0">
              <a:buNone/>
              <a:defRPr sz="1403" b="1"/>
            </a:lvl5pPr>
            <a:lvl6pPr marL="2004772" indent="0">
              <a:buNone/>
              <a:defRPr sz="1403" b="1"/>
            </a:lvl6pPr>
            <a:lvl7pPr marL="2405726" indent="0">
              <a:buNone/>
              <a:defRPr sz="1403" b="1"/>
            </a:lvl7pPr>
            <a:lvl8pPr marL="2806681" indent="0">
              <a:buNone/>
              <a:defRPr sz="1403" b="1"/>
            </a:lvl8pPr>
            <a:lvl9pPr marL="3207635" indent="0">
              <a:buNone/>
              <a:defRPr sz="1403" b="1"/>
            </a:lvl9pPr>
          </a:lstStyle>
          <a:p>
            <a:pPr lvl="0"/>
            <a:r>
              <a:rPr lang="en-US"/>
              <a:t>Click to edit Master text styles</a:t>
            </a:r>
          </a:p>
        </p:txBody>
      </p:sp>
      <p:sp>
        <p:nvSpPr>
          <p:cNvPr id="4" name="Content Placeholder 3"/>
          <p:cNvSpPr>
            <a:spLocks noGrp="1"/>
          </p:cNvSpPr>
          <p:nvPr>
            <p:ph sz="half" idx="2"/>
          </p:nvPr>
        </p:nvSpPr>
        <p:spPr>
          <a:xfrm>
            <a:off x="1269119" y="3113235"/>
            <a:ext cx="4073581" cy="2915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3342" y="2229988"/>
            <a:ext cx="4073581" cy="884318"/>
          </a:xfrm>
        </p:spPr>
        <p:txBody>
          <a:bodyPr anchor="b">
            <a:normAutofit/>
          </a:bodyPr>
          <a:lstStyle>
            <a:lvl1pPr marL="0" indent="0">
              <a:lnSpc>
                <a:spcPct val="100000"/>
              </a:lnSpc>
              <a:buNone/>
              <a:defRPr sz="1929" b="0" cap="all" baseline="0">
                <a:solidFill>
                  <a:schemeClr val="accent1"/>
                </a:solidFill>
              </a:defRPr>
            </a:lvl1pPr>
            <a:lvl2pPr marL="400955" indent="0">
              <a:buNone/>
              <a:defRPr sz="1754" b="1"/>
            </a:lvl2pPr>
            <a:lvl3pPr marL="801909" indent="0">
              <a:buNone/>
              <a:defRPr sz="1579" b="1"/>
            </a:lvl3pPr>
            <a:lvl4pPr marL="1202863" indent="0">
              <a:buNone/>
              <a:defRPr sz="1403" b="1"/>
            </a:lvl4pPr>
            <a:lvl5pPr marL="1603817" indent="0">
              <a:buNone/>
              <a:defRPr sz="1403" b="1"/>
            </a:lvl5pPr>
            <a:lvl6pPr marL="2004772" indent="0">
              <a:buNone/>
              <a:defRPr sz="1403" b="1"/>
            </a:lvl6pPr>
            <a:lvl7pPr marL="2405726" indent="0">
              <a:buNone/>
              <a:defRPr sz="1403" b="1"/>
            </a:lvl7pPr>
            <a:lvl8pPr marL="2806681" indent="0">
              <a:buNone/>
              <a:defRPr sz="1403" b="1"/>
            </a:lvl8pPr>
            <a:lvl9pPr marL="3207635"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623342" y="3110173"/>
            <a:ext cx="4073581" cy="290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941C44-9B76-4786-842B-781D6C4B2CC2}" type="datetimeFigureOut">
              <a:rPr lang="en-NZ" smtClean="0"/>
              <a:t>9/02/2022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4ED701B-8DFF-48A5-A082-9CC090CBDB0E}" type="slidenum">
              <a:rPr lang="en-NZ" smtClean="0"/>
              <a:t>‹#›</a:t>
            </a:fld>
            <a:endParaRPr lang="en-NZ"/>
          </a:p>
        </p:txBody>
      </p:sp>
      <p:cxnSp>
        <p:nvCxnSpPr>
          <p:cNvPr id="29" name="Straight Connector 28"/>
          <p:cNvCxnSpPr/>
          <p:nvPr/>
        </p:nvCxnSpPr>
        <p:spPr>
          <a:xfrm>
            <a:off x="1274999"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460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9310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941C44-9B76-4786-842B-781D6C4B2CC2}" type="datetimeFigureOut">
              <a:rPr lang="en-NZ" smtClean="0"/>
              <a:t>9/02/2022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4ED701B-8DFF-48A5-A082-9CC090CBDB0E}" type="slidenum">
              <a:rPr lang="en-NZ" smtClean="0"/>
              <a:t>‹#›</a:t>
            </a:fld>
            <a:endParaRPr lang="en-NZ"/>
          </a:p>
        </p:txBody>
      </p:sp>
      <p:cxnSp>
        <p:nvCxnSpPr>
          <p:cNvPr id="25" name="Straight Connector 24"/>
          <p:cNvCxnSpPr/>
          <p:nvPr/>
        </p:nvCxnSpPr>
        <p:spPr>
          <a:xfrm>
            <a:off x="1274999"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82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41C44-9B76-4786-842B-781D6C4B2CC2}" type="datetimeFigureOut">
              <a:rPr lang="en-NZ" smtClean="0"/>
              <a:t>9/02/2022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4ED701B-8DFF-48A5-A082-9CC090CBDB0E}" type="slidenum">
              <a:rPr lang="en-NZ" smtClean="0"/>
              <a:t>‹#›</a:t>
            </a:fld>
            <a:endParaRPr lang="en-NZ"/>
          </a:p>
        </p:txBody>
      </p:sp>
    </p:spTree>
    <p:extLst>
      <p:ext uri="{BB962C8B-B14F-4D97-AF65-F5344CB8AC3E}">
        <p14:creationId xmlns:p14="http://schemas.microsoft.com/office/powerpoint/2010/main" val="3987780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910" y="880721"/>
            <a:ext cx="2870355" cy="2477030"/>
          </a:xfrm>
        </p:spPr>
        <p:txBody>
          <a:bodyPr anchor="b">
            <a:normAutofit/>
          </a:bodyPr>
          <a:lstStyle>
            <a:lvl1pPr algn="l">
              <a:defRPr sz="2105"/>
            </a:lvl1pPr>
          </a:lstStyle>
          <a:p>
            <a:r>
              <a:rPr lang="en-US"/>
              <a:t>Click to edit Master title style</a:t>
            </a:r>
            <a:endParaRPr lang="en-US" dirty="0"/>
          </a:p>
        </p:txBody>
      </p:sp>
      <p:sp>
        <p:nvSpPr>
          <p:cNvPr id="3" name="Content Placeholder 2"/>
          <p:cNvSpPr>
            <a:spLocks noGrp="1"/>
          </p:cNvSpPr>
          <p:nvPr>
            <p:ph idx="1"/>
          </p:nvPr>
        </p:nvSpPr>
        <p:spPr>
          <a:xfrm>
            <a:off x="4423102" y="880720"/>
            <a:ext cx="5272655" cy="513549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66910" y="3533462"/>
            <a:ext cx="2872033" cy="2478203"/>
          </a:xfrm>
        </p:spPr>
        <p:txBody>
          <a:bodyPr/>
          <a:lstStyle>
            <a:lvl1pPr marL="0" indent="0" algn="l">
              <a:buNone/>
              <a:defRPr sz="1403"/>
            </a:lvl1pPr>
            <a:lvl2pPr marL="400955" indent="0">
              <a:buNone/>
              <a:defRPr sz="1228"/>
            </a:lvl2pPr>
            <a:lvl3pPr marL="801909" indent="0">
              <a:buNone/>
              <a:defRPr sz="1052"/>
            </a:lvl3pPr>
            <a:lvl4pPr marL="1202863" indent="0">
              <a:buNone/>
              <a:defRPr sz="877"/>
            </a:lvl4pPr>
            <a:lvl5pPr marL="1603817" indent="0">
              <a:buNone/>
              <a:defRPr sz="877"/>
            </a:lvl5pPr>
            <a:lvl6pPr marL="2004772" indent="0">
              <a:buNone/>
              <a:defRPr sz="877"/>
            </a:lvl6pPr>
            <a:lvl7pPr marL="2405726" indent="0">
              <a:buNone/>
              <a:defRPr sz="877"/>
            </a:lvl7pPr>
            <a:lvl8pPr marL="2806681" indent="0">
              <a:buNone/>
              <a:defRPr sz="877"/>
            </a:lvl8pPr>
            <a:lvl9pPr marL="3207635" indent="0">
              <a:buNone/>
              <a:defRPr sz="877"/>
            </a:lvl9pPr>
          </a:lstStyle>
          <a:p>
            <a:pPr lvl="0"/>
            <a:r>
              <a:rPr lang="en-US"/>
              <a:t>Click to edit Master text styles</a:t>
            </a:r>
          </a:p>
        </p:txBody>
      </p:sp>
      <p:sp>
        <p:nvSpPr>
          <p:cNvPr id="5" name="Date Placeholder 4"/>
          <p:cNvSpPr>
            <a:spLocks noGrp="1"/>
          </p:cNvSpPr>
          <p:nvPr>
            <p:ph type="dt" sz="half" idx="10"/>
          </p:nvPr>
        </p:nvSpPr>
        <p:spPr/>
        <p:txBody>
          <a:bodyPr/>
          <a:lstStyle/>
          <a:p>
            <a:fld id="{4F941C44-9B76-4786-842B-781D6C4B2CC2}" type="datetimeFigureOut">
              <a:rPr lang="en-NZ" smtClean="0"/>
              <a:t>9/02/2022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4ED701B-8DFF-48A5-A082-9CC090CBDB0E}" type="slidenum">
              <a:rPr lang="en-NZ" smtClean="0"/>
              <a:t>‹#›</a:t>
            </a:fld>
            <a:endParaRPr lang="en-NZ"/>
          </a:p>
        </p:txBody>
      </p:sp>
      <p:cxnSp>
        <p:nvCxnSpPr>
          <p:cNvPr id="17" name="Straight Connector 16"/>
          <p:cNvCxnSpPr/>
          <p:nvPr/>
        </p:nvCxnSpPr>
        <p:spPr>
          <a:xfrm>
            <a:off x="1270074" y="3533460"/>
            <a:ext cx="28671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717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557319" y="531505"/>
            <a:ext cx="3573175" cy="5675930"/>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272640" y="1245079"/>
            <a:ext cx="4851593" cy="2017880"/>
          </a:xfrm>
        </p:spPr>
        <p:txBody>
          <a:bodyPr anchor="b">
            <a:normAutofit/>
          </a:bodyPr>
          <a:lstStyle>
            <a:lvl1pPr>
              <a:defRPr sz="2806"/>
            </a:lvl1pPr>
          </a:lstStyle>
          <a:p>
            <a:r>
              <a:rPr lang="en-US"/>
              <a:t>Click to edit Master title style</a:t>
            </a:r>
            <a:endParaRPr lang="en-US" dirty="0"/>
          </a:p>
        </p:txBody>
      </p:sp>
      <p:sp>
        <p:nvSpPr>
          <p:cNvPr id="3" name="Picture Placeholder 2"/>
          <p:cNvSpPr>
            <a:spLocks noGrp="1" noChangeAspect="1"/>
          </p:cNvSpPr>
          <p:nvPr>
            <p:ph type="pic" idx="1"/>
          </p:nvPr>
        </p:nvSpPr>
        <p:spPr>
          <a:xfrm>
            <a:off x="7124709" y="1237396"/>
            <a:ext cx="2447726" cy="4261910"/>
          </a:xfrm>
          <a:solidFill>
            <a:schemeClr val="bg1">
              <a:lumMod val="85000"/>
            </a:schemeClr>
          </a:solidFill>
          <a:ln w="9525" cap="sq">
            <a:noFill/>
            <a:miter lim="800000"/>
          </a:ln>
          <a:effectLst/>
        </p:spPr>
        <p:txBody>
          <a:bodyPr anchor="t"/>
          <a:lstStyle>
            <a:lvl1pPr marL="0" indent="0" algn="ctr">
              <a:buNone/>
              <a:defRPr sz="2806"/>
            </a:lvl1pPr>
            <a:lvl2pPr marL="400955" indent="0">
              <a:buNone/>
              <a:defRPr sz="2456"/>
            </a:lvl2pPr>
            <a:lvl3pPr marL="801909" indent="0">
              <a:buNone/>
              <a:defRPr sz="2105"/>
            </a:lvl3pPr>
            <a:lvl4pPr marL="1202863" indent="0">
              <a:buNone/>
              <a:defRPr sz="1754"/>
            </a:lvl4pPr>
            <a:lvl5pPr marL="1603817" indent="0">
              <a:buNone/>
              <a:defRPr sz="1754"/>
            </a:lvl5pPr>
            <a:lvl6pPr marL="2004772" indent="0">
              <a:buNone/>
              <a:defRPr sz="1754"/>
            </a:lvl6pPr>
            <a:lvl7pPr marL="2405726" indent="0">
              <a:buNone/>
              <a:defRPr sz="1754"/>
            </a:lvl7pPr>
            <a:lvl8pPr marL="2806681" indent="0">
              <a:buNone/>
              <a:defRPr sz="1754"/>
            </a:lvl8pPr>
            <a:lvl9pPr marL="3207635" indent="0">
              <a:buNone/>
              <a:defRPr sz="1754"/>
            </a:lvl9pPr>
          </a:lstStyle>
          <a:p>
            <a:r>
              <a:rPr lang="en-US"/>
              <a:t>Click icon to add picture</a:t>
            </a:r>
            <a:endParaRPr lang="en-US" dirty="0"/>
          </a:p>
        </p:txBody>
      </p:sp>
      <p:sp>
        <p:nvSpPr>
          <p:cNvPr id="4" name="Text Placeholder 3"/>
          <p:cNvSpPr>
            <a:spLocks noGrp="1"/>
          </p:cNvSpPr>
          <p:nvPr>
            <p:ph type="body" sz="half" idx="2"/>
          </p:nvPr>
        </p:nvSpPr>
        <p:spPr>
          <a:xfrm>
            <a:off x="1271871" y="3467875"/>
            <a:ext cx="4844644" cy="2208756"/>
          </a:xfrm>
        </p:spPr>
        <p:txBody>
          <a:bodyPr>
            <a:normAutofit/>
          </a:bodyPr>
          <a:lstStyle>
            <a:lvl1pPr marL="0" indent="0" algn="l">
              <a:buNone/>
              <a:defRPr sz="1579"/>
            </a:lvl1pPr>
            <a:lvl2pPr marL="400955" indent="0">
              <a:buNone/>
              <a:defRPr sz="1228"/>
            </a:lvl2pPr>
            <a:lvl3pPr marL="801909" indent="0">
              <a:buNone/>
              <a:defRPr sz="1052"/>
            </a:lvl3pPr>
            <a:lvl4pPr marL="1202863" indent="0">
              <a:buNone/>
              <a:defRPr sz="877"/>
            </a:lvl4pPr>
            <a:lvl5pPr marL="1603817" indent="0">
              <a:buNone/>
              <a:defRPr sz="877"/>
            </a:lvl5pPr>
            <a:lvl6pPr marL="2004772" indent="0">
              <a:buNone/>
              <a:defRPr sz="877"/>
            </a:lvl6pPr>
            <a:lvl7pPr marL="2405726" indent="0">
              <a:buNone/>
              <a:defRPr sz="877"/>
            </a:lvl7pPr>
            <a:lvl8pPr marL="2806681" indent="0">
              <a:buNone/>
              <a:defRPr sz="877"/>
            </a:lvl8pPr>
            <a:lvl9pPr marL="3207635" indent="0">
              <a:buNone/>
              <a:defRPr sz="877"/>
            </a:lvl9pPr>
          </a:lstStyle>
          <a:p>
            <a:pPr lvl="0"/>
            <a:r>
              <a:rPr lang="en-US"/>
              <a:t>Click to edit Master text styles</a:t>
            </a:r>
          </a:p>
        </p:txBody>
      </p:sp>
      <p:sp>
        <p:nvSpPr>
          <p:cNvPr id="5" name="Date Placeholder 4"/>
          <p:cNvSpPr>
            <a:spLocks noGrp="1"/>
          </p:cNvSpPr>
          <p:nvPr>
            <p:ph type="dt" sz="half" idx="10"/>
          </p:nvPr>
        </p:nvSpPr>
        <p:spPr>
          <a:xfrm>
            <a:off x="1269288" y="6029505"/>
            <a:ext cx="4847228" cy="352876"/>
          </a:xfrm>
        </p:spPr>
        <p:txBody>
          <a:bodyPr/>
          <a:lstStyle>
            <a:lvl1pPr algn="l">
              <a:defRPr/>
            </a:lvl1pPr>
          </a:lstStyle>
          <a:p>
            <a:fld id="{4F941C44-9B76-4786-842B-781D6C4B2CC2}" type="datetimeFigureOut">
              <a:rPr lang="en-NZ" smtClean="0"/>
              <a:t>9/02/2022</a:t>
            </a:fld>
            <a:endParaRPr lang="en-NZ"/>
          </a:p>
        </p:txBody>
      </p:sp>
      <p:sp>
        <p:nvSpPr>
          <p:cNvPr id="6" name="Footer Placeholder 5"/>
          <p:cNvSpPr>
            <a:spLocks noGrp="1"/>
          </p:cNvSpPr>
          <p:nvPr>
            <p:ph type="ftr" sz="quarter" idx="11"/>
          </p:nvPr>
        </p:nvSpPr>
        <p:spPr>
          <a:xfrm>
            <a:off x="1269287" y="351243"/>
            <a:ext cx="4859201" cy="353767"/>
          </a:xfrm>
        </p:spPr>
        <p:txBody>
          <a:bodyPr/>
          <a:lstStyle/>
          <a:p>
            <a:endParaRPr lang="en-NZ"/>
          </a:p>
        </p:txBody>
      </p:sp>
      <p:sp>
        <p:nvSpPr>
          <p:cNvPr id="7" name="Slide Number Placeholder 6"/>
          <p:cNvSpPr>
            <a:spLocks noGrp="1"/>
          </p:cNvSpPr>
          <p:nvPr>
            <p:ph type="sldNum" sz="quarter" idx="12"/>
          </p:nvPr>
        </p:nvSpPr>
        <p:spPr/>
        <p:txBody>
          <a:bodyPr/>
          <a:lstStyle/>
          <a:p>
            <a:fld id="{14ED701B-8DFF-48A5-A082-9CC090CBDB0E}" type="slidenum">
              <a:rPr lang="en-NZ" smtClean="0"/>
              <a:t>‹#›</a:t>
            </a:fld>
            <a:endParaRPr lang="en-NZ"/>
          </a:p>
        </p:txBody>
      </p:sp>
      <p:cxnSp>
        <p:nvCxnSpPr>
          <p:cNvPr id="31" name="Straight Connector 30"/>
          <p:cNvCxnSpPr/>
          <p:nvPr/>
        </p:nvCxnSpPr>
        <p:spPr>
          <a:xfrm>
            <a:off x="1269288" y="3465242"/>
            <a:ext cx="484722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7326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41C44-9B76-4786-842B-781D6C4B2CC2}" type="datetimeFigureOut">
              <a:rPr lang="en-NZ" smtClean="0"/>
              <a:t>9/02/2022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4ED701B-8DFF-48A5-A082-9CC090CBDB0E}" type="slidenum">
              <a:rPr lang="en-NZ" smtClean="0"/>
              <a:t>‹#›</a:t>
            </a:fld>
            <a:endParaRPr lang="en-NZ"/>
          </a:p>
        </p:txBody>
      </p:sp>
      <p:cxnSp>
        <p:nvCxnSpPr>
          <p:cNvPr id="26" name="Straight Connector 25"/>
          <p:cNvCxnSpPr/>
          <p:nvPr/>
        </p:nvCxnSpPr>
        <p:spPr>
          <a:xfrm>
            <a:off x="1274999"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4829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77659" y="880721"/>
            <a:ext cx="1416931" cy="51366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66911" y="880721"/>
            <a:ext cx="6865518" cy="51366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41C44-9B76-4786-842B-781D6C4B2CC2}" type="datetimeFigureOut">
              <a:rPr lang="en-NZ" smtClean="0"/>
              <a:t>9/02/2022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4ED701B-8DFF-48A5-A082-9CC090CBDB0E}" type="slidenum">
              <a:rPr lang="en-NZ" smtClean="0"/>
              <a:t>‹#›</a:t>
            </a:fld>
            <a:endParaRPr lang="en-NZ"/>
          </a:p>
        </p:txBody>
      </p:sp>
      <p:cxnSp>
        <p:nvCxnSpPr>
          <p:cNvPr id="15" name="Straight Connector 14"/>
          <p:cNvCxnSpPr/>
          <p:nvPr/>
        </p:nvCxnSpPr>
        <p:spPr>
          <a:xfrm>
            <a:off x="8277658" y="880721"/>
            <a:ext cx="0" cy="5136665"/>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958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GB"/>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001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83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091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291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202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374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GB"/>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132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2/9/2022</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794699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2" r:id="rId12"/>
    <p:sldLayoutId id="2147483703" r:id="rId13"/>
    <p:sldLayoutId id="2147483704" r:id="rId1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226099"/>
            <a:ext cx="10691813" cy="452604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val="0"/>
              </a:ext>
            </a:extLst>
          </a:blip>
          <a:srcRect t="1538" b="-1538"/>
          <a:stretch/>
        </p:blipFill>
        <p:spPr bwMode="black">
          <a:xfrm>
            <a:off x="0" y="6753311"/>
            <a:ext cx="10691813" cy="818966"/>
          </a:xfrm>
          <a:prstGeom prst="rect">
            <a:avLst/>
          </a:prstGeom>
        </p:spPr>
      </p:pic>
      <p:sp>
        <p:nvSpPr>
          <p:cNvPr id="2" name="Title Placeholder 1"/>
          <p:cNvSpPr>
            <a:spLocks noGrp="1"/>
          </p:cNvSpPr>
          <p:nvPr>
            <p:ph type="title"/>
          </p:nvPr>
        </p:nvSpPr>
        <p:spPr>
          <a:xfrm>
            <a:off x="1272968" y="886835"/>
            <a:ext cx="8421622" cy="115658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72968" y="2221972"/>
            <a:ext cx="8421622" cy="38036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4627" y="364174"/>
            <a:ext cx="3069963" cy="340837"/>
          </a:xfrm>
          <a:prstGeom prst="rect">
            <a:avLst/>
          </a:prstGeom>
        </p:spPr>
        <p:txBody>
          <a:bodyPr vert="horz" lIns="91440" tIns="45720" rIns="91440" bIns="45720" rtlCol="0" anchor="ctr"/>
          <a:lstStyle>
            <a:lvl1pPr algn="r">
              <a:defRPr sz="877">
                <a:solidFill>
                  <a:schemeClr val="tx1">
                    <a:tint val="75000"/>
                  </a:schemeClr>
                </a:solidFill>
              </a:defRPr>
            </a:lvl1pPr>
          </a:lstStyle>
          <a:p>
            <a:fld id="{48A87A34-81AB-432B-8DAE-1953F412C126}" type="datetimeFigureOut">
              <a:rPr lang="en-US" dirty="0"/>
              <a:pPr/>
              <a:t>2/9/2022</a:t>
            </a:fld>
            <a:endParaRPr lang="en-US" dirty="0"/>
          </a:p>
        </p:txBody>
      </p:sp>
      <p:sp>
        <p:nvSpPr>
          <p:cNvPr id="5" name="Footer Placeholder 4"/>
          <p:cNvSpPr>
            <a:spLocks noGrp="1"/>
          </p:cNvSpPr>
          <p:nvPr>
            <p:ph type="ftr" sz="quarter" idx="3"/>
          </p:nvPr>
        </p:nvSpPr>
        <p:spPr>
          <a:xfrm>
            <a:off x="1272967" y="363003"/>
            <a:ext cx="5208081" cy="340837"/>
          </a:xfrm>
          <a:prstGeom prst="rect">
            <a:avLst/>
          </a:prstGeom>
        </p:spPr>
        <p:txBody>
          <a:bodyPr vert="horz" lIns="91440" tIns="45720" rIns="91440" bIns="45720" rtlCol="0" anchor="ctr"/>
          <a:lstStyle>
            <a:lvl1pPr algn="l">
              <a:defRPr sz="87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0991" y="880720"/>
            <a:ext cx="711226" cy="555103"/>
          </a:xfrm>
          <a:prstGeom prst="rect">
            <a:avLst/>
          </a:prstGeom>
        </p:spPr>
        <p:txBody>
          <a:bodyPr vert="horz" lIns="91440" tIns="45720" rIns="91440" bIns="45720" rtlCol="0" anchor="t"/>
          <a:lstStyle>
            <a:lvl1pPr algn="r">
              <a:defRPr sz="2456">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755440"/>
            <a:ext cx="10691813"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85262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fade/>
  </p:transition>
  <p:txStyles>
    <p:titleStyle>
      <a:lvl1pPr algn="l" defTabSz="801909" rtl="0" eaLnBrk="1" latinLnBrk="0" hangingPunct="1">
        <a:lnSpc>
          <a:spcPct val="90000"/>
        </a:lnSpc>
        <a:spcBef>
          <a:spcPct val="0"/>
        </a:spcBef>
        <a:buNone/>
        <a:defRPr sz="2806" b="0" i="0" kern="1200" cap="all">
          <a:solidFill>
            <a:schemeClr val="tx1"/>
          </a:solidFill>
          <a:effectLst/>
          <a:latin typeface="+mj-lt"/>
          <a:ea typeface="+mj-ea"/>
          <a:cs typeface="+mj-cs"/>
        </a:defRPr>
      </a:lvl1pPr>
    </p:titleStyle>
    <p:bodyStyle>
      <a:lvl1pPr marL="200477" indent="-200477" algn="l" defTabSz="801909" rtl="0" eaLnBrk="1" latinLnBrk="0" hangingPunct="1">
        <a:lnSpc>
          <a:spcPct val="120000"/>
        </a:lnSpc>
        <a:spcBef>
          <a:spcPts val="877"/>
        </a:spcBef>
        <a:buClr>
          <a:schemeClr val="accent1"/>
        </a:buClr>
        <a:buSzPct val="100000"/>
        <a:buFont typeface="Arial" panose="020B0604020202020204" pitchFamily="34" charset="0"/>
        <a:buChar char="•"/>
        <a:defRPr sz="1754" kern="1200">
          <a:solidFill>
            <a:schemeClr val="tx1"/>
          </a:solidFill>
          <a:effectLst/>
          <a:latin typeface="+mn-lt"/>
          <a:ea typeface="+mn-ea"/>
          <a:cs typeface="+mn-cs"/>
        </a:defRPr>
      </a:lvl1pPr>
      <a:lvl2pPr marL="601432"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579" kern="1200" cap="none" baseline="0">
          <a:solidFill>
            <a:schemeClr val="tx1"/>
          </a:solidFill>
          <a:effectLst/>
          <a:latin typeface="+mn-lt"/>
          <a:ea typeface="+mn-ea"/>
          <a:cs typeface="+mn-cs"/>
        </a:defRPr>
      </a:lvl2pPr>
      <a:lvl3pPr marL="1002386"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403" kern="1200">
          <a:solidFill>
            <a:schemeClr val="tx1"/>
          </a:solidFill>
          <a:effectLst/>
          <a:latin typeface="+mn-lt"/>
          <a:ea typeface="+mn-ea"/>
          <a:cs typeface="+mn-cs"/>
        </a:defRPr>
      </a:lvl3pPr>
      <a:lvl4pPr marL="1403340"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228" kern="1200" cap="none" baseline="0">
          <a:solidFill>
            <a:schemeClr val="tx1"/>
          </a:solidFill>
          <a:effectLst/>
          <a:latin typeface="+mn-lt"/>
          <a:ea typeface="+mn-ea"/>
          <a:cs typeface="+mn-cs"/>
        </a:defRPr>
      </a:lvl4pPr>
      <a:lvl5pPr marL="1804295"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a:solidFill>
            <a:schemeClr val="tx1"/>
          </a:solidFill>
          <a:effectLst/>
          <a:latin typeface="+mn-lt"/>
          <a:ea typeface="+mn-ea"/>
          <a:cs typeface="+mn-cs"/>
        </a:defRPr>
      </a:lvl5pPr>
      <a:lvl6pPr marL="2205249"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a:solidFill>
            <a:schemeClr val="tx1"/>
          </a:solidFill>
          <a:effectLst/>
          <a:latin typeface="+mn-lt"/>
          <a:ea typeface="+mn-ea"/>
          <a:cs typeface="+mn-cs"/>
        </a:defRPr>
      </a:lvl6pPr>
      <a:lvl7pPr marL="2606204"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a:solidFill>
            <a:schemeClr val="tx1"/>
          </a:solidFill>
          <a:effectLst/>
          <a:latin typeface="+mn-lt"/>
          <a:ea typeface="+mn-ea"/>
          <a:cs typeface="+mn-cs"/>
        </a:defRPr>
      </a:lvl7pPr>
      <a:lvl8pPr marL="3007158"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baseline="0">
          <a:solidFill>
            <a:schemeClr val="tx1"/>
          </a:solidFill>
          <a:effectLst/>
          <a:latin typeface="+mn-lt"/>
          <a:ea typeface="+mn-ea"/>
          <a:cs typeface="+mn-cs"/>
        </a:defRPr>
      </a:lvl8pPr>
      <a:lvl9pPr marL="3408112"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baseline="0">
          <a:solidFill>
            <a:schemeClr val="tx1"/>
          </a:solidFill>
          <a:effectLst/>
          <a:latin typeface="+mn-lt"/>
          <a:ea typeface="+mn-ea"/>
          <a:cs typeface="+mn-cs"/>
        </a:defRPr>
      </a:lvl9pPr>
    </p:bodyStyle>
    <p:otherStyle>
      <a:defPPr>
        <a:defRPr lang="en-US"/>
      </a:defPPr>
      <a:lvl1pPr marL="0" algn="l" defTabSz="801909" rtl="0" eaLnBrk="1" latinLnBrk="0" hangingPunct="1">
        <a:defRPr sz="1579" kern="1200">
          <a:solidFill>
            <a:schemeClr val="tx1"/>
          </a:solidFill>
          <a:latin typeface="+mn-lt"/>
          <a:ea typeface="+mn-ea"/>
          <a:cs typeface="+mn-cs"/>
        </a:defRPr>
      </a:lvl1pPr>
      <a:lvl2pPr marL="400955" algn="l" defTabSz="801909" rtl="0" eaLnBrk="1" latinLnBrk="0" hangingPunct="1">
        <a:defRPr sz="1579" kern="1200">
          <a:solidFill>
            <a:schemeClr val="tx1"/>
          </a:solidFill>
          <a:latin typeface="+mn-lt"/>
          <a:ea typeface="+mn-ea"/>
          <a:cs typeface="+mn-cs"/>
        </a:defRPr>
      </a:lvl2pPr>
      <a:lvl3pPr marL="801909" algn="l" defTabSz="801909" rtl="0" eaLnBrk="1" latinLnBrk="0" hangingPunct="1">
        <a:defRPr sz="1579" kern="1200">
          <a:solidFill>
            <a:schemeClr val="tx1"/>
          </a:solidFill>
          <a:latin typeface="+mn-lt"/>
          <a:ea typeface="+mn-ea"/>
          <a:cs typeface="+mn-cs"/>
        </a:defRPr>
      </a:lvl3pPr>
      <a:lvl4pPr marL="1202863" algn="l" defTabSz="801909" rtl="0" eaLnBrk="1" latinLnBrk="0" hangingPunct="1">
        <a:defRPr sz="1579" kern="1200">
          <a:solidFill>
            <a:schemeClr val="tx1"/>
          </a:solidFill>
          <a:latin typeface="+mn-lt"/>
          <a:ea typeface="+mn-ea"/>
          <a:cs typeface="+mn-cs"/>
        </a:defRPr>
      </a:lvl4pPr>
      <a:lvl5pPr marL="1603817" algn="l" defTabSz="801909" rtl="0" eaLnBrk="1" latinLnBrk="0" hangingPunct="1">
        <a:defRPr sz="1579" kern="1200">
          <a:solidFill>
            <a:schemeClr val="tx1"/>
          </a:solidFill>
          <a:latin typeface="+mn-lt"/>
          <a:ea typeface="+mn-ea"/>
          <a:cs typeface="+mn-cs"/>
        </a:defRPr>
      </a:lvl5pPr>
      <a:lvl6pPr marL="2004772" algn="l" defTabSz="801909" rtl="0" eaLnBrk="1" latinLnBrk="0" hangingPunct="1">
        <a:defRPr sz="1579" kern="1200">
          <a:solidFill>
            <a:schemeClr val="tx1"/>
          </a:solidFill>
          <a:latin typeface="+mn-lt"/>
          <a:ea typeface="+mn-ea"/>
          <a:cs typeface="+mn-cs"/>
        </a:defRPr>
      </a:lvl6pPr>
      <a:lvl7pPr marL="2405726" algn="l" defTabSz="801909" rtl="0" eaLnBrk="1" latinLnBrk="0" hangingPunct="1">
        <a:defRPr sz="1579" kern="1200">
          <a:solidFill>
            <a:schemeClr val="tx1"/>
          </a:solidFill>
          <a:latin typeface="+mn-lt"/>
          <a:ea typeface="+mn-ea"/>
          <a:cs typeface="+mn-cs"/>
        </a:defRPr>
      </a:lvl7pPr>
      <a:lvl8pPr marL="2806681" algn="l" defTabSz="801909" rtl="0" eaLnBrk="1" latinLnBrk="0" hangingPunct="1">
        <a:defRPr sz="1579" kern="1200">
          <a:solidFill>
            <a:schemeClr val="tx1"/>
          </a:solidFill>
          <a:latin typeface="+mn-lt"/>
          <a:ea typeface="+mn-ea"/>
          <a:cs typeface="+mn-cs"/>
        </a:defRPr>
      </a:lvl8pPr>
      <a:lvl9pPr marL="3207635" algn="l" defTabSz="80190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wll.massey.ac.nz/about-OWLL/studyup.php"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javascript:window.opener.immDownload('IN00934_','1',escape(window.opener.content.location.href),'1')" TargetMode="External"/><Relationship Id="rId13" Type="http://schemas.openxmlformats.org/officeDocument/2006/relationships/image" Target="../media/image22.png"/><Relationship Id="rId18" Type="http://schemas.openxmlformats.org/officeDocument/2006/relationships/hyperlink" Target="javascript:window.opener.immDownload('j0199483','9',escape(window.opener.content.location.href),'1')" TargetMode="External"/><Relationship Id="rId3" Type="http://schemas.openxmlformats.org/officeDocument/2006/relationships/image" Target="../media/image16.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hyperlink" Target="javascript:window.opener.immDownload('j0160370','11',escape(window.opener.content.location.href),'1')" TargetMode="External"/><Relationship Id="rId17" Type="http://schemas.openxmlformats.org/officeDocument/2006/relationships/image" Target="../media/image24.png"/><Relationship Id="rId2" Type="http://schemas.openxmlformats.org/officeDocument/2006/relationships/notesSlide" Target="../notesSlides/notesSlide19.xml"/><Relationship Id="rId16" Type="http://schemas.openxmlformats.org/officeDocument/2006/relationships/hyperlink" Target="javascript:window.opener.immDownload('j0198993','21',escape(window.opener.content.location.href),'1')" TargetMode="External"/><Relationship Id="rId20" Type="http://schemas.openxmlformats.org/officeDocument/2006/relationships/hyperlink" Target="javascript:window.opener.immDownload('SY00552_','15',escape(window.opener.content.location.href),'1')" TargetMode="External"/><Relationship Id="rId1" Type="http://schemas.openxmlformats.org/officeDocument/2006/relationships/slideLayout" Target="../slideLayouts/slideLayout13.xml"/><Relationship Id="rId6" Type="http://schemas.openxmlformats.org/officeDocument/2006/relationships/hyperlink" Target="javascript:window.opener.immDownload('j0156127','16',escape(window.opener.content.location.href),'1')" TargetMode="Externa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10" Type="http://schemas.openxmlformats.org/officeDocument/2006/relationships/hyperlink" Target="javascript:window.opener.immDownload('AN04102_','2',escape(window.opener.content.location.href),'1')" TargetMode="External"/><Relationship Id="rId19"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hyperlink" Target="javascript:window.opener.immDownload('HH01079_','1',escape(window.opener.content.location.href),'1')" TargetMode="External"/><Relationship Id="rId22" Type="http://schemas.openxmlformats.org/officeDocument/2006/relationships/hyperlink" Target="javascript:window.opener.immDownload('HM00173_','4',escape(window.opener.content.location.href),'1')"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hyperlink" Target="https://www.massey.ac.nz/massey/student-life/services-and-resources/disability-services/disability-services_home.cfm" TargetMode="External"/><Relationship Id="rId3" Type="http://schemas.openxmlformats.org/officeDocument/2006/relationships/hyperlink" Target="https://www.massey.ac.nz/massey/student-life/services-and-resources/academic-skills-support/pre-reading/extramural-assignment-pre-reading-service.cfm" TargetMode="External"/><Relationship Id="rId7" Type="http://schemas.openxmlformats.org/officeDocument/2006/relationships/hyperlink" Target="http://owll.massey.ac.nz/index.php" TargetMode="External"/><Relationship Id="rId2" Type="http://schemas.openxmlformats.org/officeDocument/2006/relationships/hyperlink" Target="https://www.massey.ac.nz/ctlcontacts" TargetMode="External"/><Relationship Id="rId1" Type="http://schemas.openxmlformats.org/officeDocument/2006/relationships/slideLayout" Target="../slideLayouts/slideLayout14.xml"/><Relationship Id="rId6" Type="http://schemas.openxmlformats.org/officeDocument/2006/relationships/hyperlink" Target="https://stream.massey.ac.nz/mod/forum/view.php?id=169" TargetMode="External"/><Relationship Id="rId5" Type="http://schemas.openxmlformats.org/officeDocument/2006/relationships/hyperlink" Target="http://owll.massey.ac.nz/about-OWLL/workshops.php" TargetMode="External"/><Relationship Id="rId10" Type="http://schemas.openxmlformats.org/officeDocument/2006/relationships/hyperlink" Target="https://www.massey.ac.nz/massey/maori/maori-student-centre/maori-student-centre_home.cfm" TargetMode="External"/><Relationship Id="rId4" Type="http://schemas.openxmlformats.org/officeDocument/2006/relationships/hyperlink" Target="https://stream.massey.ac.nz/course/view.php?id=22&amp;section=5" TargetMode="External"/><Relationship Id="rId9" Type="http://schemas.openxmlformats.org/officeDocument/2006/relationships/hyperlink" Target="https://stream.massey.ac.nz/course/view.php?id=22&amp;section=1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hyperlink" Target="https://massey-nz.libcal.com/" TargetMode="External"/><Relationship Id="rId4" Type="http://schemas.openxmlformats.org/officeDocument/2006/relationships/hyperlink" Target="mailto:learnersuccess@massey.ac.nz"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1C8830-97A0-1544-8FC5-5BBDEA317A8A}"/>
              </a:ext>
            </a:extLst>
          </p:cNvPr>
          <p:cNvSpPr>
            <a:spLocks noGrp="1"/>
          </p:cNvSpPr>
          <p:nvPr>
            <p:ph type="title" idx="4294967295"/>
          </p:nvPr>
        </p:nvSpPr>
        <p:spPr>
          <a:xfrm>
            <a:off x="768350" y="2984500"/>
            <a:ext cx="9155113" cy="210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sz="5291" b="0" i="0" u="none" strike="noStrike" kern="1200" cap="all" spc="143" normalizeH="0" baseline="0" noProof="0" dirty="0">
                <a:ln>
                  <a:noFill/>
                </a:ln>
                <a:solidFill>
                  <a:schemeClr val="bg1"/>
                </a:solidFill>
                <a:effectLst/>
                <a:uLnTx/>
                <a:uFillTx/>
                <a:latin typeface="Univers" panose="020B0503020202020204" pitchFamily="34" charset="0"/>
                <a:ea typeface="+mn-ea"/>
                <a:cs typeface="+mn-cs"/>
              </a:rPr>
              <a:t>How to improve your memory</a:t>
            </a:r>
          </a:p>
        </p:txBody>
      </p:sp>
      <p:pic>
        <p:nvPicPr>
          <p:cNvPr id="3" name="Picture 2" descr="STUDYUP: KNOWLEDGE TO GO">
            <a:hlinkClick r:id="rId2"/>
            <a:extLst>
              <a:ext uri="{FF2B5EF4-FFF2-40B4-BE49-F238E27FC236}">
                <a16:creationId xmlns:a16="http://schemas.microsoft.com/office/drawing/2014/main" id="{28779ED6-4811-4437-9C4C-19A5CF00C7D3}"/>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195486"/>
            <a:ext cx="3096344" cy="1008112"/>
          </a:xfrm>
          <a:prstGeom prst="rect">
            <a:avLst/>
          </a:prstGeom>
          <a:noFill/>
          <a:ln>
            <a:noFill/>
          </a:ln>
        </p:spPr>
      </p:pic>
      <p:pic>
        <p:nvPicPr>
          <p:cNvPr id="5" name="Picture 4" descr="Image of the Centre for Learner Success logo">
            <a:extLst>
              <a:ext uri="{FF2B5EF4-FFF2-40B4-BE49-F238E27FC236}">
                <a16:creationId xmlns:a16="http://schemas.microsoft.com/office/drawing/2014/main" id="{8356D057-DE4D-4652-A751-172C242D9BD8}"/>
              </a:ext>
            </a:extLst>
          </p:cNvPr>
          <p:cNvPicPr>
            <a:picLocks noChangeAspect="1"/>
          </p:cNvPicPr>
          <p:nvPr/>
        </p:nvPicPr>
        <p:blipFill>
          <a:blip r:embed="rId4"/>
          <a:stretch>
            <a:fillRect/>
          </a:stretch>
        </p:blipFill>
        <p:spPr>
          <a:xfrm>
            <a:off x="391520" y="5521887"/>
            <a:ext cx="1992776" cy="1276093"/>
          </a:xfrm>
          <a:prstGeom prst="rect">
            <a:avLst/>
          </a:prstGeom>
        </p:spPr>
      </p:pic>
    </p:spTree>
    <p:extLst>
      <p:ext uri="{BB962C8B-B14F-4D97-AF65-F5344CB8AC3E}">
        <p14:creationId xmlns:p14="http://schemas.microsoft.com/office/powerpoint/2010/main" val="297601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C6B0-428E-4161-89F6-F0923FDB9947}"/>
              </a:ext>
            </a:extLst>
          </p:cNvPr>
          <p:cNvSpPr>
            <a:spLocks noGrp="1"/>
          </p:cNvSpPr>
          <p:nvPr>
            <p:ph type="title" idx="4294967295"/>
          </p:nvPr>
        </p:nvSpPr>
        <p:spPr>
          <a:xfrm>
            <a:off x="-4619265" y="2057170"/>
            <a:ext cx="4047766" cy="1461188"/>
          </a:xfrm>
        </p:spPr>
        <p:txBody>
          <a:bodyPr>
            <a:normAutofit fontScale="90000"/>
          </a:bodyPr>
          <a:lstStyle/>
          <a:p>
            <a:r>
              <a:rPr lang="en-NZ" dirty="0"/>
              <a:t>Piaget’s first stage: Sensorimotor</a:t>
            </a:r>
          </a:p>
        </p:txBody>
      </p:sp>
      <p:sp>
        <p:nvSpPr>
          <p:cNvPr id="3" name="Rectangle 2">
            <a:extLst>
              <a:ext uri="{FF2B5EF4-FFF2-40B4-BE49-F238E27FC236}">
                <a16:creationId xmlns:a16="http://schemas.microsoft.com/office/drawing/2014/main" id="{1FF7B199-F6E0-48DE-92CF-BAE20D7D43D5}"/>
              </a:ext>
            </a:extLst>
          </p:cNvPr>
          <p:cNvSpPr txBox="1">
            <a:spLocks noChangeArrowheads="1"/>
          </p:cNvSpPr>
          <p:nvPr/>
        </p:nvSpPr>
        <p:spPr bwMode="auto">
          <a:xfrm>
            <a:off x="1277454" y="1471382"/>
            <a:ext cx="8136904" cy="54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00050">
              <a:spcBef>
                <a:spcPct val="20000"/>
              </a:spcBef>
              <a:buFont typeface="Arial" charset="0"/>
              <a:buChar char="•"/>
              <a:defRPr sz="2800">
                <a:solidFill>
                  <a:schemeClr val="tx1"/>
                </a:solidFill>
                <a:latin typeface="Times New Roman" pitchFamily="18" charset="0"/>
                <a:ea typeface="ＭＳ Ｐゴシック" pitchFamily="34" charset="-128"/>
                <a:cs typeface="Times New Roman" pitchFamily="18" charset="0"/>
              </a:defRPr>
            </a:lvl1pPr>
            <a:lvl2pPr marL="742950" indent="-285750" defTabSz="400050">
              <a:spcBef>
                <a:spcPct val="20000"/>
              </a:spcBef>
              <a:buFont typeface="Arial" charset="0"/>
              <a:buChar char="•"/>
              <a:defRPr sz="2500">
                <a:solidFill>
                  <a:schemeClr val="tx1"/>
                </a:solidFill>
                <a:latin typeface="Times New Roman" pitchFamily="18" charset="0"/>
                <a:ea typeface="ＭＳ Ｐゴシック" pitchFamily="34" charset="-128"/>
                <a:cs typeface="Times New Roman" pitchFamily="18" charset="0"/>
              </a:defRPr>
            </a:lvl2pPr>
            <a:lvl3pPr marL="1143000" indent="-228600" defTabSz="400050">
              <a:spcBef>
                <a:spcPct val="20000"/>
              </a:spcBef>
              <a:buFont typeface="Arial" charset="0"/>
              <a:buChar char="•"/>
              <a:defRPr sz="2100">
                <a:solidFill>
                  <a:schemeClr val="tx1"/>
                </a:solidFill>
                <a:latin typeface="Times New Roman" pitchFamily="18" charset="0"/>
                <a:ea typeface="ＭＳ Ｐゴシック" pitchFamily="34" charset="-128"/>
                <a:cs typeface="Times New Roman" pitchFamily="18" charset="0"/>
              </a:defRPr>
            </a:lvl3pPr>
            <a:lvl4pPr marL="1600200" indent="-228600" defTabSz="400050">
              <a:spcBef>
                <a:spcPct val="20000"/>
              </a:spcBef>
              <a:buFont typeface="Arial" charset="0"/>
              <a:buChar char="•"/>
              <a:defRPr>
                <a:solidFill>
                  <a:schemeClr val="tx1"/>
                </a:solidFill>
                <a:latin typeface="Times New Roman" pitchFamily="18" charset="0"/>
                <a:ea typeface="ＭＳ Ｐゴシック" pitchFamily="34" charset="-128"/>
                <a:cs typeface="Times New Roman" pitchFamily="18" charset="0"/>
              </a:defRPr>
            </a:lvl4pPr>
            <a:lvl5pPr marL="2057400" indent="-228600" defTabSz="400050">
              <a:spcBef>
                <a:spcPct val="20000"/>
              </a:spcBef>
              <a:buFont typeface="Arial" charset="0"/>
              <a:buChar char="•"/>
              <a:defRPr>
                <a:solidFill>
                  <a:schemeClr val="tx1"/>
                </a:solidFill>
                <a:latin typeface="Times New Roman" pitchFamily="18" charset="0"/>
                <a:ea typeface="ＭＳ Ｐゴシック" pitchFamily="34" charset="-128"/>
                <a:cs typeface="Times New Roman" pitchFamily="18" charset="0"/>
              </a:defRPr>
            </a:lvl5pPr>
            <a:lvl6pPr marL="25146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6pPr>
            <a:lvl7pPr marL="29718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7pPr>
            <a:lvl8pPr marL="34290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8pPr>
            <a:lvl9pPr marL="38862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9pPr>
          </a:lstStyle>
          <a:p>
            <a:pPr fontAlgn="base">
              <a:spcBef>
                <a:spcPct val="0"/>
              </a:spcBef>
              <a:spcAft>
                <a:spcPct val="0"/>
              </a:spcAft>
              <a:buFontTx/>
              <a:buNone/>
            </a:pPr>
            <a:r>
              <a:rPr lang="en-NZ" altLang="en-US" sz="2400" b="1" dirty="0">
                <a:solidFill>
                  <a:srgbClr val="E4A024"/>
                </a:solidFill>
                <a:latin typeface="Verdana" pitchFamily="34" charset="0"/>
              </a:rPr>
              <a:t>An association can be a more familiar word that sounds like the target word.</a:t>
            </a:r>
          </a:p>
          <a:p>
            <a:pPr fontAlgn="base">
              <a:spcBef>
                <a:spcPct val="0"/>
              </a:spcBef>
              <a:spcAft>
                <a:spcPct val="0"/>
              </a:spcAft>
              <a:buFontTx/>
              <a:buNone/>
            </a:pPr>
            <a:endParaRPr lang="en-NZ" altLang="en-US" sz="2400" dirty="0">
              <a:solidFill>
                <a:prstClr val="white"/>
              </a:solidFill>
              <a:latin typeface="Verdana" pitchFamily="34" charset="0"/>
            </a:endParaRPr>
          </a:p>
          <a:p>
            <a:pPr fontAlgn="base">
              <a:spcBef>
                <a:spcPct val="0"/>
              </a:spcBef>
              <a:spcAft>
                <a:spcPct val="0"/>
              </a:spcAft>
              <a:buFontTx/>
              <a:buNone/>
            </a:pPr>
            <a:r>
              <a:rPr lang="en-NZ" altLang="en-US" sz="2400" dirty="0">
                <a:solidFill>
                  <a:prstClr val="white"/>
                </a:solidFill>
                <a:latin typeface="Verdana" pitchFamily="34" charset="0"/>
              </a:rPr>
              <a:t>For example, for ‘sensorimotor’, I might think of a motor car on a pile of coins.</a:t>
            </a:r>
          </a:p>
          <a:p>
            <a:pPr fontAlgn="base">
              <a:spcBef>
                <a:spcPct val="0"/>
              </a:spcBef>
              <a:spcAft>
                <a:spcPct val="0"/>
              </a:spcAft>
              <a:buFont typeface="Arial" charset="0"/>
              <a:buNone/>
            </a:pPr>
            <a:endParaRPr lang="en-NZ" altLang="en-US" dirty="0">
              <a:solidFill>
                <a:prstClr val="white"/>
              </a:solidFill>
              <a:latin typeface="Verdana" pitchFamily="34" charset="0"/>
            </a:endParaRPr>
          </a:p>
          <a:p>
            <a:pPr fontAlgn="base">
              <a:spcBef>
                <a:spcPct val="0"/>
              </a:spcBef>
              <a:spcAft>
                <a:spcPct val="0"/>
              </a:spcAft>
              <a:buFont typeface="Arial" charset="0"/>
              <a:buNone/>
            </a:pPr>
            <a:endParaRPr lang="en-NZ" altLang="en-US" sz="2400" dirty="0">
              <a:solidFill>
                <a:prstClr val="white"/>
              </a:solidFill>
              <a:latin typeface="Verdana" pitchFamily="34" charset="0"/>
            </a:endParaRPr>
          </a:p>
          <a:p>
            <a:pPr fontAlgn="base">
              <a:spcBef>
                <a:spcPct val="0"/>
              </a:spcBef>
              <a:spcAft>
                <a:spcPct val="0"/>
              </a:spcAft>
              <a:buFont typeface="Arial" charset="0"/>
              <a:buNone/>
            </a:pPr>
            <a:endParaRPr lang="en-NZ" altLang="en-US" sz="2400" dirty="0">
              <a:solidFill>
                <a:prstClr val="white"/>
              </a:solidFill>
              <a:latin typeface="Verdana" pitchFamily="34" charset="0"/>
            </a:endParaRPr>
          </a:p>
          <a:p>
            <a:pPr fontAlgn="base">
              <a:spcBef>
                <a:spcPct val="0"/>
              </a:spcBef>
              <a:spcAft>
                <a:spcPct val="0"/>
              </a:spcAft>
              <a:buFont typeface="Arial" charset="0"/>
              <a:buNone/>
            </a:pPr>
            <a:endParaRPr lang="en-NZ" altLang="en-US" sz="2400" dirty="0">
              <a:solidFill>
                <a:prstClr val="white"/>
              </a:solidFill>
              <a:latin typeface="Verdana" pitchFamily="34" charset="0"/>
            </a:endParaRPr>
          </a:p>
          <a:p>
            <a:pPr fontAlgn="base">
              <a:spcBef>
                <a:spcPct val="0"/>
              </a:spcBef>
              <a:spcAft>
                <a:spcPct val="0"/>
              </a:spcAft>
              <a:buFont typeface="Arial" charset="0"/>
              <a:buNone/>
            </a:pPr>
            <a:endParaRPr lang="en-NZ" altLang="en-US" sz="2400" dirty="0">
              <a:solidFill>
                <a:prstClr val="white"/>
              </a:solidFill>
              <a:latin typeface="Verdana" pitchFamily="34" charset="0"/>
            </a:endParaRPr>
          </a:p>
          <a:p>
            <a:pPr fontAlgn="base">
              <a:spcBef>
                <a:spcPct val="0"/>
              </a:spcBef>
              <a:spcAft>
                <a:spcPct val="0"/>
              </a:spcAft>
              <a:buFont typeface="Arial" charset="0"/>
              <a:buNone/>
            </a:pPr>
            <a:endParaRPr lang="en-NZ" altLang="en-US" sz="2400" dirty="0">
              <a:solidFill>
                <a:prstClr val="white"/>
              </a:solidFill>
              <a:latin typeface="Verdana" pitchFamily="34" charset="0"/>
            </a:endParaRPr>
          </a:p>
          <a:p>
            <a:pPr fontAlgn="base">
              <a:spcBef>
                <a:spcPct val="0"/>
              </a:spcBef>
              <a:spcAft>
                <a:spcPct val="0"/>
              </a:spcAft>
              <a:buFont typeface="Arial" charset="0"/>
              <a:buNone/>
            </a:pPr>
            <a:endParaRPr lang="en-NZ" altLang="en-US" sz="2400" dirty="0">
              <a:solidFill>
                <a:prstClr val="white"/>
              </a:solidFill>
              <a:latin typeface="Verdana" pitchFamily="34" charset="0"/>
            </a:endParaRPr>
          </a:p>
          <a:p>
            <a:pPr fontAlgn="base">
              <a:spcBef>
                <a:spcPct val="0"/>
              </a:spcBef>
              <a:spcAft>
                <a:spcPct val="0"/>
              </a:spcAft>
              <a:buFont typeface="Arial" charset="0"/>
              <a:buNone/>
            </a:pPr>
            <a:r>
              <a:rPr lang="en-NZ" altLang="en-US" sz="2400" dirty="0">
                <a:solidFill>
                  <a:prstClr val="white"/>
                </a:solidFill>
                <a:latin typeface="Verdana" pitchFamily="34" charset="0"/>
              </a:rPr>
              <a:t>Then, I close my eyes and visualise the ‘hook’ I’ve made.</a:t>
            </a: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a:p>
            <a:pPr fontAlgn="base">
              <a:spcBef>
                <a:spcPct val="0"/>
              </a:spcBef>
              <a:spcAft>
                <a:spcPct val="0"/>
              </a:spcAft>
              <a:buFontTx/>
              <a:buNone/>
            </a:pPr>
            <a:endParaRPr lang="en-NZ" altLang="en-US" dirty="0">
              <a:solidFill>
                <a:prstClr val="white"/>
              </a:solidFill>
              <a:latin typeface="Verdana" pitchFamily="34" charset="0"/>
            </a:endParaRPr>
          </a:p>
        </p:txBody>
      </p:sp>
      <p:pic>
        <p:nvPicPr>
          <p:cNvPr id="4" name="Picture 3">
            <a:extLst>
              <a:ext uri="{FF2B5EF4-FFF2-40B4-BE49-F238E27FC236}">
                <a16:creationId xmlns:a16="http://schemas.microsoft.com/office/drawing/2014/main" id="{92350488-9455-4AB0-848C-0CA6C1AA933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4061" y="3703629"/>
            <a:ext cx="2918062" cy="2010220"/>
          </a:xfrm>
          <a:prstGeom prst="rect">
            <a:avLst/>
          </a:prstGeom>
        </p:spPr>
      </p:pic>
    </p:spTree>
    <p:extLst>
      <p:ext uri="{BB962C8B-B14F-4D97-AF65-F5344CB8AC3E}">
        <p14:creationId xmlns:p14="http://schemas.microsoft.com/office/powerpoint/2010/main" val="62163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2808-938F-450F-B86D-38487B1F9E39}"/>
              </a:ext>
            </a:extLst>
          </p:cNvPr>
          <p:cNvSpPr>
            <a:spLocks noGrp="1"/>
          </p:cNvSpPr>
          <p:nvPr>
            <p:ph type="title" idx="4294967295"/>
          </p:nvPr>
        </p:nvSpPr>
        <p:spPr>
          <a:xfrm>
            <a:off x="-5893947" y="2308316"/>
            <a:ext cx="5522863" cy="1461188"/>
          </a:xfrm>
        </p:spPr>
        <p:txBody>
          <a:bodyPr/>
          <a:lstStyle/>
          <a:p>
            <a:r>
              <a:rPr lang="en-NZ" dirty="0"/>
              <a:t>Piaget’s second stage: Preoperational</a:t>
            </a: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a:bodyPr>
          <a:lstStyle/>
          <a:p>
            <a:r>
              <a:rPr lang="en-US" altLang="en-US" dirty="0">
                <a:solidFill>
                  <a:srgbClr val="002060"/>
                </a:solidFill>
                <a:latin typeface="Verdana" panose="020B0604030504040204" pitchFamily="34" charset="0"/>
                <a:ea typeface="Verdana" panose="020B0604030504040204" pitchFamily="34" charset="0"/>
                <a:cs typeface="Verdana" panose="020B0604030504040204" pitchFamily="34" charset="0"/>
              </a:rPr>
              <a:t>Task</a:t>
            </a:r>
            <a:endParaRPr lang="en-US" dirty="0">
              <a:solidFill>
                <a:srgbClr val="002060"/>
              </a:solidFill>
            </a:endParaRPr>
          </a:p>
        </p:txBody>
      </p:sp>
      <p:sp>
        <p:nvSpPr>
          <p:cNvPr id="11" name="TextBox 10">
            <a:extLst>
              <a:ext uri="{FF2B5EF4-FFF2-40B4-BE49-F238E27FC236}">
                <a16:creationId xmlns:a16="http://schemas.microsoft.com/office/drawing/2014/main" id="{2EBE5EAB-D78C-494C-B8EE-6F7856E81C1F}"/>
              </a:ext>
            </a:extLst>
          </p:cNvPr>
          <p:cNvSpPr txBox="1"/>
          <p:nvPr/>
        </p:nvSpPr>
        <p:spPr>
          <a:xfrm>
            <a:off x="768211" y="3660866"/>
            <a:ext cx="8108944" cy="3108543"/>
          </a:xfrm>
          <a:prstGeom prst="rect">
            <a:avLst/>
          </a:prstGeom>
          <a:noFill/>
        </p:spPr>
        <p:txBody>
          <a:bodyPr wrap="square" rtlCol="0">
            <a:spAutoFit/>
          </a:bodyPr>
          <a:lstStyle/>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Write in the chat box:</a:t>
            </a: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Your idea for a hook for the Piaget’s next stage: </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	Preoperational (two to seven years)</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Feedback:</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I thought of preschool kids playing the ‘Operation’ game</a:t>
            </a:r>
          </a:p>
        </p:txBody>
      </p:sp>
      <p:pic>
        <p:nvPicPr>
          <p:cNvPr id="12" name="Picture 3">
            <a:extLst>
              <a:ext uri="{FF2B5EF4-FFF2-40B4-BE49-F238E27FC236}">
                <a16:creationId xmlns:a16="http://schemas.microsoft.com/office/drawing/2014/main" id="{BB25CD89-0050-4A37-B1B6-8C5FB0304AD0}"/>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394" y="2308316"/>
            <a:ext cx="2687208" cy="191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altLang="en-US" sz="4189"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LINKING YOUR ASSOCIATIONS</a:t>
            </a:r>
            <a:endParaRPr kumimoji="0" lang="en-US" sz="4189"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Rectangle 11">
            <a:extLst>
              <a:ext uri="{FF2B5EF4-FFF2-40B4-BE49-F238E27FC236}">
                <a16:creationId xmlns:a16="http://schemas.microsoft.com/office/drawing/2014/main" id="{FD24242F-265C-4994-BBFA-35B240E66868}"/>
              </a:ext>
            </a:extLst>
          </p:cNvPr>
          <p:cNvSpPr>
            <a:spLocks noChangeArrowheads="1"/>
          </p:cNvSpPr>
          <p:nvPr/>
        </p:nvSpPr>
        <p:spPr bwMode="auto">
          <a:xfrm>
            <a:off x="713745" y="3488838"/>
            <a:ext cx="8748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1800" dirty="0">
                <a:solidFill>
                  <a:schemeClr val="bg1"/>
                </a:solidFill>
                <a:latin typeface="Verdana" pitchFamily="34" charset="0"/>
              </a:rPr>
              <a:t>In academic studies, we often need to learn sets or sequences of words or facts</a:t>
            </a:r>
            <a:endParaRPr lang="en-US" altLang="en-US" sz="1800" b="0" dirty="0">
              <a:solidFill>
                <a:schemeClr val="bg1"/>
              </a:solidFill>
              <a:latin typeface="Verdana" pitchFamily="34" charset="0"/>
            </a:endParaRPr>
          </a:p>
        </p:txBody>
      </p:sp>
      <p:sp>
        <p:nvSpPr>
          <p:cNvPr id="12" name="Rectangle 12">
            <a:extLst>
              <a:ext uri="{FF2B5EF4-FFF2-40B4-BE49-F238E27FC236}">
                <a16:creationId xmlns:a16="http://schemas.microsoft.com/office/drawing/2014/main" id="{F6190482-90C0-4AE7-99AF-481D4472809C}"/>
              </a:ext>
            </a:extLst>
          </p:cNvPr>
          <p:cNvSpPr>
            <a:spLocks noChangeArrowheads="1"/>
          </p:cNvSpPr>
          <p:nvPr/>
        </p:nvSpPr>
        <p:spPr bwMode="auto">
          <a:xfrm>
            <a:off x="770664" y="4309596"/>
            <a:ext cx="8634671"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spcAft>
                <a:spcPts val="600"/>
              </a:spcAft>
            </a:pPr>
            <a:r>
              <a:rPr lang="en-US" altLang="en-US" sz="1800" dirty="0">
                <a:solidFill>
                  <a:schemeClr val="bg1"/>
                </a:solidFill>
                <a:latin typeface="Verdana" pitchFamily="34" charset="0"/>
              </a:rPr>
              <a:t>Examples include: </a:t>
            </a:r>
          </a:p>
          <a:p>
            <a:pPr marL="285750" indent="-285750">
              <a:spcAft>
                <a:spcPts val="600"/>
              </a:spcAft>
              <a:buFont typeface="Arial" panose="020B0604020202020204" pitchFamily="34" charset="0"/>
              <a:buChar char="•"/>
            </a:pPr>
            <a:r>
              <a:rPr lang="en-US" altLang="en-US" sz="1800" b="0" dirty="0">
                <a:solidFill>
                  <a:schemeClr val="bg1"/>
                </a:solidFill>
                <a:latin typeface="Verdana" pitchFamily="34" charset="0"/>
              </a:rPr>
              <a:t>Areas of the brain		</a:t>
            </a:r>
          </a:p>
          <a:p>
            <a:pPr marL="285750" indent="-285750">
              <a:spcAft>
                <a:spcPts val="600"/>
              </a:spcAft>
              <a:buFont typeface="Arial" panose="020B0604020202020204" pitchFamily="34" charset="0"/>
              <a:buChar char="•"/>
            </a:pPr>
            <a:r>
              <a:rPr lang="en-US" altLang="en-US" sz="1800" b="0" dirty="0">
                <a:solidFill>
                  <a:schemeClr val="bg1"/>
                </a:solidFill>
                <a:latin typeface="Verdana" pitchFamily="34" charset="0"/>
              </a:rPr>
              <a:t>Components of the marketing mix 		</a:t>
            </a:r>
          </a:p>
          <a:p>
            <a:pPr marL="285750" indent="-285750">
              <a:spcAft>
                <a:spcPts val="600"/>
              </a:spcAft>
              <a:buFont typeface="Arial" panose="020B0604020202020204" pitchFamily="34" charset="0"/>
              <a:buChar char="•"/>
            </a:pPr>
            <a:r>
              <a:rPr lang="en-US" altLang="en-US" sz="1800" b="0" dirty="0">
                <a:solidFill>
                  <a:schemeClr val="bg1"/>
                </a:solidFill>
                <a:latin typeface="Verdana" pitchFamily="34" charset="0"/>
              </a:rPr>
              <a:t>Conditions for a legal contract</a:t>
            </a:r>
          </a:p>
        </p:txBody>
      </p:sp>
      <p:sp>
        <p:nvSpPr>
          <p:cNvPr id="13" name="Rectangle 12">
            <a:extLst>
              <a:ext uri="{FF2B5EF4-FFF2-40B4-BE49-F238E27FC236}">
                <a16:creationId xmlns:a16="http://schemas.microsoft.com/office/drawing/2014/main" id="{252DB38C-ACFF-4244-A2D6-094FB0F1BFBC}"/>
              </a:ext>
            </a:extLst>
          </p:cNvPr>
          <p:cNvSpPr/>
          <p:nvPr/>
        </p:nvSpPr>
        <p:spPr>
          <a:xfrm>
            <a:off x="883317" y="6033906"/>
            <a:ext cx="8578938" cy="923330"/>
          </a:xfrm>
          <a:prstGeom prst="rect">
            <a:avLst/>
          </a:prstGeom>
        </p:spPr>
        <p:txBody>
          <a:bodyPr wrap="square">
            <a:spAutoFit/>
          </a:bodyPr>
          <a:lstStyle/>
          <a:p>
            <a:r>
              <a:rPr lang="en-NZ" b="1" dirty="0">
                <a:solidFill>
                  <a:srgbClr val="E4A024"/>
                </a:solidFill>
                <a:latin typeface="Verdana" panose="020B0604030504040204" pitchFamily="34" charset="0"/>
                <a:ea typeface="Verdana" panose="020B0604030504040204" pitchFamily="34" charset="0"/>
                <a:cs typeface="Verdana" panose="020B0604030504040204" pitchFamily="34" charset="0"/>
              </a:rPr>
              <a:t>Write in the chat box:</a:t>
            </a:r>
          </a:p>
          <a:p>
            <a:pPr marL="342900" indent="-342900">
              <a:buFont typeface="Arial" panose="020B0604020202020204" pitchFamily="34" charset="0"/>
              <a:buChar char="•"/>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One set or sequence of words or facts that it’s important to remember in a subject you are studying </a:t>
            </a:r>
          </a:p>
        </p:txBody>
      </p:sp>
    </p:spTree>
    <p:extLst>
      <p:ext uri="{BB962C8B-B14F-4D97-AF65-F5344CB8AC3E}">
        <p14:creationId xmlns:p14="http://schemas.microsoft.com/office/powerpoint/2010/main" val="264699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3249-6C37-44E6-A6F8-86FF8D7919EB}"/>
              </a:ext>
            </a:extLst>
          </p:cNvPr>
          <p:cNvSpPr>
            <a:spLocks noGrp="1"/>
          </p:cNvSpPr>
          <p:nvPr>
            <p:ph type="title" idx="4294967295"/>
          </p:nvPr>
        </p:nvSpPr>
        <p:spPr>
          <a:xfrm>
            <a:off x="-5179963" y="1863672"/>
            <a:ext cx="5065663" cy="1461188"/>
          </a:xfrm>
        </p:spPr>
        <p:txBody>
          <a:bodyPr/>
          <a:lstStyle/>
          <a:p>
            <a:r>
              <a:rPr lang="en-NZ" dirty="0"/>
              <a:t>3 Memory systems</a:t>
            </a:r>
          </a:p>
        </p:txBody>
      </p:sp>
      <p:sp>
        <p:nvSpPr>
          <p:cNvPr id="6" name="Rectangle 5">
            <a:extLst>
              <a:ext uri="{FF2B5EF4-FFF2-40B4-BE49-F238E27FC236}">
                <a16:creationId xmlns:a16="http://schemas.microsoft.com/office/drawing/2014/main" id="{97EAF47F-5C6C-47F8-A6B9-6DF2FE39F25C}"/>
              </a:ext>
            </a:extLst>
          </p:cNvPr>
          <p:cNvSpPr/>
          <p:nvPr/>
        </p:nvSpPr>
        <p:spPr>
          <a:xfrm>
            <a:off x="703506" y="1611247"/>
            <a:ext cx="9098380" cy="1200329"/>
          </a:xfrm>
          <a:prstGeom prst="rect">
            <a:avLst/>
          </a:prstGeom>
        </p:spPr>
        <p:txBody>
          <a:bodyPr wrap="square">
            <a:spAutoFit/>
          </a:bodyPr>
          <a:lstStyle/>
          <a:p>
            <a:r>
              <a:rPr lang="en-US" altLang="en-US" sz="2400" b="1" dirty="0">
                <a:solidFill>
                  <a:srgbClr val="E4A025"/>
                </a:solidFill>
                <a:latin typeface="Verdana" pitchFamily="34" charset="0"/>
              </a:rPr>
              <a:t>There are a number of memory systems that can help you to remember sets or sequences of words or facts </a:t>
            </a:r>
            <a:endParaRPr lang="en-NZ" sz="2400" b="1" dirty="0"/>
          </a:p>
        </p:txBody>
      </p:sp>
      <p:sp>
        <p:nvSpPr>
          <p:cNvPr id="5" name="Rectangle 11">
            <a:extLst>
              <a:ext uri="{FF2B5EF4-FFF2-40B4-BE49-F238E27FC236}">
                <a16:creationId xmlns:a16="http://schemas.microsoft.com/office/drawing/2014/main" id="{AB59C4EC-4357-4DE9-8005-63F607F26979}"/>
              </a:ext>
            </a:extLst>
          </p:cNvPr>
          <p:cNvSpPr>
            <a:spLocks noChangeArrowheads="1"/>
          </p:cNvSpPr>
          <p:nvPr/>
        </p:nvSpPr>
        <p:spPr bwMode="auto">
          <a:xfrm>
            <a:off x="1182028" y="3267431"/>
            <a:ext cx="861985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dirty="0">
                <a:solidFill>
                  <a:schemeClr val="bg1"/>
                </a:solidFill>
                <a:latin typeface="Verdana" pitchFamily="34" charset="0"/>
              </a:rPr>
              <a:t>We will look at:</a:t>
            </a:r>
          </a:p>
          <a:p>
            <a:endParaRPr lang="en-US" altLang="en-US" dirty="0">
              <a:solidFill>
                <a:schemeClr val="bg1"/>
              </a:solidFill>
              <a:latin typeface="Verdana" pitchFamily="34" charset="0"/>
            </a:endParaRPr>
          </a:p>
          <a:p>
            <a:endParaRPr lang="en-US" altLang="en-US" dirty="0">
              <a:solidFill>
                <a:schemeClr val="bg1"/>
              </a:solidFill>
              <a:latin typeface="Verdana" pitchFamily="34" charset="0"/>
            </a:endParaRPr>
          </a:p>
          <a:p>
            <a:pPr marL="1200150" lvl="1" indent="-457200">
              <a:buFont typeface="+mj-lt"/>
              <a:buAutoNum type="arabicPeriod"/>
            </a:pPr>
            <a:r>
              <a:rPr lang="en-US" altLang="en-US" dirty="0">
                <a:solidFill>
                  <a:schemeClr val="bg1"/>
                </a:solidFill>
                <a:latin typeface="Verdana" pitchFamily="34" charset="0"/>
              </a:rPr>
              <a:t>Acrostics</a:t>
            </a:r>
          </a:p>
          <a:p>
            <a:pPr marL="1200150" lvl="1" indent="-457200">
              <a:buFont typeface="+mj-lt"/>
              <a:buAutoNum type="arabicPeriod"/>
            </a:pPr>
            <a:endParaRPr lang="en-US" altLang="en-US" dirty="0">
              <a:solidFill>
                <a:schemeClr val="bg1"/>
              </a:solidFill>
              <a:latin typeface="Verdana" pitchFamily="34" charset="0"/>
            </a:endParaRPr>
          </a:p>
          <a:p>
            <a:pPr marL="1200150" lvl="1" indent="-457200">
              <a:buFont typeface="+mj-lt"/>
              <a:buAutoNum type="arabicPeriod"/>
            </a:pPr>
            <a:r>
              <a:rPr lang="en-US" altLang="en-US" dirty="0">
                <a:solidFill>
                  <a:schemeClr val="bg1"/>
                </a:solidFill>
                <a:latin typeface="Verdana" pitchFamily="34" charset="0"/>
              </a:rPr>
              <a:t>Stories</a:t>
            </a:r>
          </a:p>
          <a:p>
            <a:pPr marL="1200150" lvl="1" indent="-457200">
              <a:buFont typeface="+mj-lt"/>
              <a:buAutoNum type="arabicPeriod"/>
            </a:pPr>
            <a:endParaRPr lang="en-US" altLang="en-US" dirty="0">
              <a:solidFill>
                <a:schemeClr val="bg1"/>
              </a:solidFill>
              <a:latin typeface="Verdana" pitchFamily="34" charset="0"/>
            </a:endParaRPr>
          </a:p>
          <a:p>
            <a:pPr marL="1200150" lvl="1" indent="-457200">
              <a:buFont typeface="+mj-lt"/>
              <a:buAutoNum type="arabicPeriod"/>
            </a:pPr>
            <a:r>
              <a:rPr lang="en-US" altLang="en-US" dirty="0">
                <a:solidFill>
                  <a:schemeClr val="bg1"/>
                </a:solidFill>
                <a:latin typeface="Verdana" pitchFamily="34" charset="0"/>
              </a:rPr>
              <a:t>Loci (places)</a:t>
            </a:r>
          </a:p>
          <a:p>
            <a:endParaRPr lang="en-US" altLang="en-US" dirty="0">
              <a:solidFill>
                <a:schemeClr val="bg1"/>
              </a:solidFill>
              <a:latin typeface="Verdana" pitchFamily="34" charset="0"/>
            </a:endParaRPr>
          </a:p>
        </p:txBody>
      </p:sp>
    </p:spTree>
    <p:extLst>
      <p:ext uri="{BB962C8B-B14F-4D97-AF65-F5344CB8AC3E}">
        <p14:creationId xmlns:p14="http://schemas.microsoft.com/office/powerpoint/2010/main" val="19705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77DCB89-B9CE-4639-9474-4525F7D657D7}"/>
              </a:ext>
            </a:extLst>
          </p:cNvPr>
          <p:cNvSpPr txBox="1">
            <a:spLocks noGrp="1"/>
          </p:cNvSpPr>
          <p:nvPr>
            <p:ph type="title" idx="4294967295"/>
          </p:nvPr>
        </p:nvSpPr>
        <p:spPr>
          <a:xfrm>
            <a:off x="611209" y="1169634"/>
            <a:ext cx="453650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E4A024"/>
                </a:solidFill>
                <a:effectLst/>
                <a:uLnTx/>
                <a:uFillTx/>
                <a:latin typeface="Verdana" panose="020B0604030504040204" pitchFamily="34" charset="0"/>
                <a:ea typeface="Verdana" panose="020B0604030504040204" pitchFamily="34" charset="0"/>
                <a:cs typeface="Verdana" panose="020B0604030504040204" pitchFamily="34" charset="0"/>
              </a:rPr>
              <a:t>1. ACROSTICS</a:t>
            </a:r>
          </a:p>
        </p:txBody>
      </p:sp>
      <p:sp>
        <p:nvSpPr>
          <p:cNvPr id="4" name="Content Placeholder 2">
            <a:extLst>
              <a:ext uri="{FF2B5EF4-FFF2-40B4-BE49-F238E27FC236}">
                <a16:creationId xmlns:a16="http://schemas.microsoft.com/office/drawing/2014/main" id="{96640A1B-B7E4-4459-AE49-6F817148D697}"/>
              </a:ext>
            </a:extLst>
          </p:cNvPr>
          <p:cNvSpPr txBox="1">
            <a:spLocks/>
          </p:cNvSpPr>
          <p:nvPr/>
        </p:nvSpPr>
        <p:spPr>
          <a:xfrm>
            <a:off x="1115265" y="1716976"/>
            <a:ext cx="8064896" cy="1317411"/>
          </a:xfr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Font typeface="Arial" panose="020B0604020202020204" pitchFamily="34" charset="0"/>
              <a:buNone/>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This is a simple system of making a sentence using the first letters of each word in a sequence. </a:t>
            </a:r>
          </a:p>
          <a:p>
            <a:pPr marL="0" indent="0" algn="just">
              <a:buFont typeface="Arial" panose="020B0604020202020204" pitchFamily="34" charset="0"/>
              <a:buNone/>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Write in the chat box if you learnt the traditional one for the planets (including Pluto!):</a:t>
            </a:r>
          </a:p>
          <a:p>
            <a:pPr marL="0" indent="0" algn="just">
              <a:buFont typeface="Arial" panose="020B0604020202020204" pitchFamily="34" charset="0"/>
              <a:buNone/>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panose="020B0604020202020204" pitchFamily="34" charset="0"/>
              <a:buNone/>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25">
            <a:extLst>
              <a:ext uri="{FF2B5EF4-FFF2-40B4-BE49-F238E27FC236}">
                <a16:creationId xmlns:a16="http://schemas.microsoft.com/office/drawing/2014/main" id="{40ABE196-7FF3-415C-9A17-BFED4236486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733" y="3128868"/>
            <a:ext cx="2789867" cy="2641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4">
            <a:extLst>
              <a:ext uri="{FF2B5EF4-FFF2-40B4-BE49-F238E27FC236}">
                <a16:creationId xmlns:a16="http://schemas.microsoft.com/office/drawing/2014/main" id="{81BE9AAB-D401-4739-83EB-7317EB95A132}"/>
              </a:ext>
            </a:extLst>
          </p:cNvPr>
          <p:cNvSpPr txBox="1">
            <a:spLocks noChangeArrowheads="1"/>
          </p:cNvSpPr>
          <p:nvPr/>
        </p:nvSpPr>
        <p:spPr bwMode="auto">
          <a:xfrm>
            <a:off x="4571649" y="3206879"/>
            <a:ext cx="208823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rgbClr val="E4A024"/>
                </a:solidFill>
                <a:latin typeface="Verdana" pitchFamily="34" charset="0"/>
              </a:rPr>
              <a:t>M</a:t>
            </a:r>
            <a:r>
              <a:rPr lang="en-NZ" altLang="en-US" sz="1800" dirty="0">
                <a:solidFill>
                  <a:schemeClr val="bg1"/>
                </a:solidFill>
                <a:latin typeface="Verdana" pitchFamily="34" charset="0"/>
              </a:rPr>
              <a:t>ercury</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V</a:t>
            </a:r>
            <a:r>
              <a:rPr lang="en-NZ" altLang="en-US" sz="1800" dirty="0">
                <a:solidFill>
                  <a:schemeClr val="bg1"/>
                </a:solidFill>
                <a:latin typeface="Verdana" pitchFamily="34" charset="0"/>
              </a:rPr>
              <a:t>enus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E</a:t>
            </a:r>
            <a:r>
              <a:rPr lang="en-NZ" altLang="en-US" sz="1800" dirty="0">
                <a:solidFill>
                  <a:schemeClr val="bg1"/>
                </a:solidFill>
                <a:latin typeface="Verdana" pitchFamily="34" charset="0"/>
              </a:rPr>
              <a:t>arth</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M</a:t>
            </a:r>
            <a:r>
              <a:rPr lang="en-NZ" altLang="en-US" sz="1800" dirty="0">
                <a:solidFill>
                  <a:schemeClr val="bg1"/>
                </a:solidFill>
                <a:latin typeface="Verdana" pitchFamily="34" charset="0"/>
              </a:rPr>
              <a:t>ars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J</a:t>
            </a:r>
            <a:r>
              <a:rPr lang="en-NZ" altLang="en-US" sz="1800" dirty="0">
                <a:solidFill>
                  <a:schemeClr val="bg1"/>
                </a:solidFill>
                <a:latin typeface="Verdana" pitchFamily="34" charset="0"/>
              </a:rPr>
              <a:t>upiter</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S</a:t>
            </a:r>
            <a:r>
              <a:rPr lang="en-NZ" altLang="en-US" sz="1800" dirty="0">
                <a:solidFill>
                  <a:schemeClr val="bg1"/>
                </a:solidFill>
                <a:latin typeface="Verdana" pitchFamily="34" charset="0"/>
              </a:rPr>
              <a:t>aturn</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U</a:t>
            </a:r>
            <a:r>
              <a:rPr lang="en-NZ" altLang="en-US" sz="1800" dirty="0">
                <a:solidFill>
                  <a:schemeClr val="bg1"/>
                </a:solidFill>
                <a:latin typeface="Verdana" pitchFamily="34" charset="0"/>
              </a:rPr>
              <a:t>ranus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N</a:t>
            </a:r>
            <a:r>
              <a:rPr lang="en-NZ" altLang="en-US" sz="1800" dirty="0">
                <a:solidFill>
                  <a:schemeClr val="bg1"/>
                </a:solidFill>
                <a:latin typeface="Verdana" pitchFamily="34" charset="0"/>
              </a:rPr>
              <a:t>eptune</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P</a:t>
            </a:r>
            <a:r>
              <a:rPr lang="en-NZ" altLang="en-US" sz="1800" dirty="0">
                <a:solidFill>
                  <a:schemeClr val="bg1"/>
                </a:solidFill>
                <a:latin typeface="Verdana" pitchFamily="34" charset="0"/>
              </a:rPr>
              <a:t>luto</a:t>
            </a:r>
          </a:p>
        </p:txBody>
      </p:sp>
      <p:sp>
        <p:nvSpPr>
          <p:cNvPr id="9" name="Text Box 24">
            <a:extLst>
              <a:ext uri="{FF2B5EF4-FFF2-40B4-BE49-F238E27FC236}">
                <a16:creationId xmlns:a16="http://schemas.microsoft.com/office/drawing/2014/main" id="{9F7DECC5-0092-4490-A5C6-7C8C23FED451}"/>
              </a:ext>
            </a:extLst>
          </p:cNvPr>
          <p:cNvSpPr txBox="1">
            <a:spLocks noChangeArrowheads="1"/>
          </p:cNvSpPr>
          <p:nvPr/>
        </p:nvSpPr>
        <p:spPr bwMode="auto">
          <a:xfrm>
            <a:off x="7019921" y="3278887"/>
            <a:ext cx="208823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rgbClr val="E4A024"/>
                </a:solidFill>
                <a:latin typeface="Verdana" pitchFamily="34" charset="0"/>
              </a:rPr>
              <a:t>M</a:t>
            </a:r>
            <a:r>
              <a:rPr lang="en-NZ" altLang="en-US" sz="1800" dirty="0">
                <a:solidFill>
                  <a:schemeClr val="bg1"/>
                </a:solidFill>
                <a:latin typeface="Verdana" pitchFamily="34" charset="0"/>
              </a:rPr>
              <a:t>y</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V</a:t>
            </a:r>
            <a:r>
              <a:rPr lang="en-NZ" altLang="en-US" sz="1800" dirty="0">
                <a:solidFill>
                  <a:schemeClr val="bg1"/>
                </a:solidFill>
                <a:latin typeface="Verdana" pitchFamily="34" charset="0"/>
              </a:rPr>
              <a:t>ehicle</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E</a:t>
            </a:r>
            <a:r>
              <a:rPr lang="en-NZ" altLang="en-US" sz="1800" dirty="0">
                <a:solidFill>
                  <a:schemeClr val="bg1"/>
                </a:solidFill>
                <a:latin typeface="Verdana" pitchFamily="34" charset="0"/>
              </a:rPr>
              <a:t>ncounters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M</a:t>
            </a:r>
            <a:r>
              <a:rPr lang="en-NZ" altLang="en-US" sz="1800" dirty="0">
                <a:solidFill>
                  <a:schemeClr val="bg1"/>
                </a:solidFill>
                <a:latin typeface="Verdana" pitchFamily="34" charset="0"/>
              </a:rPr>
              <a:t>any</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J</a:t>
            </a:r>
            <a:r>
              <a:rPr lang="en-NZ" altLang="en-US" sz="1800" dirty="0">
                <a:solidFill>
                  <a:schemeClr val="bg1"/>
                </a:solidFill>
                <a:latin typeface="Verdana" pitchFamily="34" charset="0"/>
              </a:rPr>
              <a:t>erks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S</a:t>
            </a:r>
            <a:r>
              <a:rPr lang="en-NZ" altLang="en-US" sz="1800" dirty="0">
                <a:solidFill>
                  <a:schemeClr val="bg1"/>
                </a:solidFill>
                <a:latin typeface="Verdana" pitchFamily="34" charset="0"/>
              </a:rPr>
              <a:t>truggling</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U</a:t>
            </a:r>
            <a:r>
              <a:rPr lang="en-NZ" altLang="en-US" sz="1800" dirty="0">
                <a:solidFill>
                  <a:schemeClr val="bg1"/>
                </a:solidFill>
                <a:latin typeface="Verdana" pitchFamily="34" charset="0"/>
              </a:rPr>
              <a:t>p</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N</a:t>
            </a:r>
            <a:r>
              <a:rPr lang="en-NZ" altLang="en-US" sz="1800" dirty="0">
                <a:solidFill>
                  <a:schemeClr val="bg1"/>
                </a:solidFill>
                <a:latin typeface="Verdana" pitchFamily="34" charset="0"/>
              </a:rPr>
              <a:t>eglected</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P</a:t>
            </a:r>
            <a:r>
              <a:rPr lang="en-NZ" altLang="en-US" sz="1800" dirty="0">
                <a:solidFill>
                  <a:schemeClr val="bg1"/>
                </a:solidFill>
                <a:latin typeface="Verdana" pitchFamily="34" charset="0"/>
              </a:rPr>
              <a:t>aths</a:t>
            </a:r>
          </a:p>
        </p:txBody>
      </p:sp>
      <p:sp>
        <p:nvSpPr>
          <p:cNvPr id="10" name="Rectangle 11">
            <a:extLst>
              <a:ext uri="{FF2B5EF4-FFF2-40B4-BE49-F238E27FC236}">
                <a16:creationId xmlns:a16="http://schemas.microsoft.com/office/drawing/2014/main" id="{62A52CC1-F661-461D-976B-5141D7F9552B}"/>
              </a:ext>
            </a:extLst>
          </p:cNvPr>
          <p:cNvSpPr>
            <a:spLocks noChangeArrowheads="1"/>
          </p:cNvSpPr>
          <p:nvPr/>
        </p:nvSpPr>
        <p:spPr bwMode="auto">
          <a:xfrm>
            <a:off x="1241553" y="6087199"/>
            <a:ext cx="78907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b="0" dirty="0">
                <a:solidFill>
                  <a:schemeClr val="bg1"/>
                </a:solidFill>
                <a:latin typeface="Verdana" pitchFamily="34" charset="0"/>
              </a:rPr>
              <a:t>In this case, the ‘hooks’ are the words in the </a:t>
            </a:r>
          </a:p>
          <a:p>
            <a:r>
              <a:rPr lang="en-US" altLang="en-US" sz="2000" b="0" dirty="0">
                <a:solidFill>
                  <a:schemeClr val="bg1"/>
                </a:solidFill>
                <a:latin typeface="Verdana" pitchFamily="34" charset="0"/>
              </a:rPr>
              <a:t>sentence AND the sequence of the sentence itself.</a:t>
            </a:r>
          </a:p>
        </p:txBody>
      </p:sp>
    </p:spTree>
    <p:extLst>
      <p:ext uri="{BB962C8B-B14F-4D97-AF65-F5344CB8AC3E}">
        <p14:creationId xmlns:p14="http://schemas.microsoft.com/office/powerpoint/2010/main" val="85469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492C1B-633F-41EC-A0D6-75A05F58D015}"/>
              </a:ext>
            </a:extLst>
          </p:cNvPr>
          <p:cNvSpPr>
            <a:spLocks noGrp="1"/>
          </p:cNvSpPr>
          <p:nvPr>
            <p:ph type="title" idx="4294967295"/>
          </p:nvPr>
        </p:nvSpPr>
        <p:spPr>
          <a:xfrm>
            <a:off x="-5351413" y="2310658"/>
            <a:ext cx="5065663" cy="1461188"/>
          </a:xfrm>
        </p:spPr>
        <p:txBody>
          <a:bodyPr/>
          <a:lstStyle/>
          <a:p>
            <a:r>
              <a:rPr lang="en-NZ" dirty="0"/>
              <a:t>Creating an acrostic</a:t>
            </a: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a:bodyPr>
          <a:lstStyle/>
          <a:p>
            <a:r>
              <a:rPr lang="en-US" altLang="en-US" dirty="0">
                <a:solidFill>
                  <a:srgbClr val="002060"/>
                </a:solidFill>
                <a:latin typeface="Verdana" panose="020B0604030504040204" pitchFamily="34" charset="0"/>
                <a:ea typeface="Verdana" panose="020B0604030504040204" pitchFamily="34" charset="0"/>
                <a:cs typeface="Verdana" panose="020B0604030504040204" pitchFamily="34" charset="0"/>
              </a:rPr>
              <a:t>Task</a:t>
            </a:r>
            <a:endParaRPr lang="en-US" dirty="0">
              <a:solidFill>
                <a:srgbClr val="002060"/>
              </a:solidFill>
            </a:endParaRPr>
          </a:p>
        </p:txBody>
      </p:sp>
      <p:sp>
        <p:nvSpPr>
          <p:cNvPr id="6" name="TextBox 5">
            <a:extLst>
              <a:ext uri="{FF2B5EF4-FFF2-40B4-BE49-F238E27FC236}">
                <a16:creationId xmlns:a16="http://schemas.microsoft.com/office/drawing/2014/main" id="{14777C79-E76D-49BF-94B9-AB483FC5D1D3}"/>
              </a:ext>
            </a:extLst>
          </p:cNvPr>
          <p:cNvSpPr txBox="1"/>
          <p:nvPr/>
        </p:nvSpPr>
        <p:spPr>
          <a:xfrm>
            <a:off x="1014337" y="3172413"/>
            <a:ext cx="8447918" cy="3754874"/>
          </a:xfrm>
          <a:prstGeom prst="rect">
            <a:avLst/>
          </a:prstGeom>
          <a:noFill/>
        </p:spPr>
        <p:txBody>
          <a:bodyPr wrap="square" rtlCol="0">
            <a:spAutoFit/>
          </a:bodyPr>
          <a:lstStyle/>
          <a:p>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Write in the chat box:</a:t>
            </a:r>
          </a:p>
          <a:p>
            <a:pPr marL="342900" indent="-342900">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An acrostic for Piaget’s four stages of cognitive development:</a:t>
            </a:r>
          </a:p>
          <a:p>
            <a:pPr marL="342900" indent="-342900">
              <a:buFont typeface="Arial" panose="020B0604020202020204" pitchFamily="34" charset="0"/>
              <a:buChar char="•"/>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S</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ensorimotor</a:t>
            </a:r>
          </a:p>
          <a:p>
            <a:pPr marL="342900" indent="-342900">
              <a:buFont typeface="Arial" panose="020B0604020202020204" pitchFamily="34" charset="0"/>
              <a:buChar char="•"/>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P</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reoperational</a:t>
            </a:r>
          </a:p>
          <a:p>
            <a:pPr marL="342900" indent="-342900">
              <a:buFont typeface="Arial" panose="020B0604020202020204" pitchFamily="34" charset="0"/>
              <a:buChar char="•"/>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C</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oncrete operational</a:t>
            </a:r>
          </a:p>
          <a:p>
            <a:pPr marL="342900" indent="-342900">
              <a:buFont typeface="Arial" panose="020B0604020202020204" pitchFamily="34" charset="0"/>
              <a:buChar char="•"/>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F</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ormal operational</a:t>
            </a:r>
          </a:p>
          <a:p>
            <a:pPr marL="342900" indent="-342900">
              <a:buFont typeface="Arial" panose="020B0604020202020204" pitchFamily="34" charset="0"/>
              <a:buChar char="•"/>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My example:</a:t>
            </a: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I came up with: </a:t>
            </a:r>
            <a:r>
              <a:rPr lang="en-NZ" dirty="0">
                <a:solidFill>
                  <a:srgbClr val="E4A024"/>
                </a:solidFill>
                <a:latin typeface="Verdana" panose="020B0604030504040204" pitchFamily="34" charset="0"/>
                <a:ea typeface="Verdana" panose="020B0604030504040204" pitchFamily="34" charset="0"/>
                <a:cs typeface="Verdana" panose="020B0604030504040204" pitchFamily="34" charset="0"/>
              </a:rPr>
              <a:t>S</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tages </a:t>
            </a:r>
            <a:r>
              <a:rPr lang="en-NZ" dirty="0">
                <a:solidFill>
                  <a:srgbClr val="E4A024"/>
                </a:solidFill>
                <a:latin typeface="Verdana" panose="020B0604030504040204" pitchFamily="34" charset="0"/>
                <a:ea typeface="Verdana" panose="020B0604030504040204" pitchFamily="34" charset="0"/>
                <a:cs typeface="Verdana" panose="020B0604030504040204" pitchFamily="34" charset="0"/>
              </a:rPr>
              <a:t>P</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iaget </a:t>
            </a:r>
            <a:r>
              <a:rPr lang="en-NZ" dirty="0">
                <a:solidFill>
                  <a:srgbClr val="E4A024"/>
                </a:solidFill>
                <a:latin typeface="Verdana" panose="020B0604030504040204" pitchFamily="34" charset="0"/>
                <a:ea typeface="Verdana" panose="020B0604030504040204" pitchFamily="34" charset="0"/>
                <a:cs typeface="Verdana" panose="020B0604030504040204" pitchFamily="34" charset="0"/>
              </a:rPr>
              <a:t>C</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leverly </a:t>
            </a:r>
            <a:r>
              <a:rPr lang="en-NZ" dirty="0">
                <a:solidFill>
                  <a:srgbClr val="E4A024"/>
                </a:solidFill>
                <a:latin typeface="Verdana" panose="020B0604030504040204" pitchFamily="34" charset="0"/>
                <a:ea typeface="Verdana" panose="020B0604030504040204" pitchFamily="34" charset="0"/>
                <a:cs typeface="Verdana" panose="020B0604030504040204" pitchFamily="34" charset="0"/>
              </a:rPr>
              <a:t>F</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ormulated</a:t>
            </a:r>
          </a:p>
        </p:txBody>
      </p:sp>
    </p:spTree>
    <p:extLst>
      <p:ext uri="{BB962C8B-B14F-4D97-AF65-F5344CB8AC3E}">
        <p14:creationId xmlns:p14="http://schemas.microsoft.com/office/powerpoint/2010/main" val="55667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77DCB89-B9CE-4639-9474-4525F7D657D7}"/>
              </a:ext>
            </a:extLst>
          </p:cNvPr>
          <p:cNvSpPr txBox="1">
            <a:spLocks noGrp="1"/>
          </p:cNvSpPr>
          <p:nvPr>
            <p:ph type="title" idx="4294967295"/>
          </p:nvPr>
        </p:nvSpPr>
        <p:spPr>
          <a:xfrm>
            <a:off x="611209" y="1169634"/>
            <a:ext cx="453650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E4A024"/>
                </a:solidFill>
                <a:effectLst/>
                <a:uLnTx/>
                <a:uFillTx/>
                <a:latin typeface="Verdana" panose="020B0604030504040204" pitchFamily="34" charset="0"/>
                <a:ea typeface="Verdana" panose="020B0604030504040204" pitchFamily="34" charset="0"/>
                <a:cs typeface="Verdana" panose="020B0604030504040204" pitchFamily="34" charset="0"/>
              </a:rPr>
              <a:t>2. STORIES</a:t>
            </a:r>
          </a:p>
        </p:txBody>
      </p:sp>
      <p:sp>
        <p:nvSpPr>
          <p:cNvPr id="12" name="Content Placeholder 2">
            <a:extLst>
              <a:ext uri="{FF2B5EF4-FFF2-40B4-BE49-F238E27FC236}">
                <a16:creationId xmlns:a16="http://schemas.microsoft.com/office/drawing/2014/main" id="{899734D8-C613-4A71-B49B-6C2053578E89}"/>
              </a:ext>
            </a:extLst>
          </p:cNvPr>
          <p:cNvSpPr txBox="1">
            <a:spLocks/>
          </p:cNvSpPr>
          <p:nvPr/>
        </p:nvSpPr>
        <p:spPr>
          <a:xfrm>
            <a:off x="611209" y="1691901"/>
            <a:ext cx="9123805" cy="1214723"/>
          </a:xfr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Font typeface="Arial" panose="020B0604020202020204" pitchFamily="34" charset="0"/>
              <a:buNone/>
            </a:pP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This involves first making associations with words or facts and then making a story based on the original sequence. For example, if you need to memorise the most common elements (in order) found in rocks. </a:t>
            </a:r>
          </a:p>
          <a:p>
            <a:pPr marL="0" indent="0" algn="just">
              <a:buFont typeface="Arial" panose="020B0604020202020204" pitchFamily="34" charset="0"/>
              <a:buNone/>
            </a:pP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The first step is to make a ‘hook’ for each item in the list:</a:t>
            </a:r>
          </a:p>
        </p:txBody>
      </p:sp>
      <p:sp>
        <p:nvSpPr>
          <p:cNvPr id="13" name="Text Box 12">
            <a:extLst>
              <a:ext uri="{FF2B5EF4-FFF2-40B4-BE49-F238E27FC236}">
                <a16:creationId xmlns:a16="http://schemas.microsoft.com/office/drawing/2014/main" id="{A59A6577-F896-4F14-A439-1874D8CCD9B7}"/>
              </a:ext>
            </a:extLst>
          </p:cNvPr>
          <p:cNvSpPr txBox="1">
            <a:spLocks noChangeArrowheads="1"/>
          </p:cNvSpPr>
          <p:nvPr/>
        </p:nvSpPr>
        <p:spPr bwMode="auto">
          <a:xfrm>
            <a:off x="1116558" y="3037887"/>
            <a:ext cx="273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chemeClr val="bg1"/>
                </a:solidFill>
                <a:latin typeface="Verdana" pitchFamily="34" charset="0"/>
              </a:rPr>
              <a:t>Oxygen = ox</a:t>
            </a:r>
          </a:p>
        </p:txBody>
      </p:sp>
      <p:sp>
        <p:nvSpPr>
          <p:cNvPr id="14" name="Text Box 13">
            <a:extLst>
              <a:ext uri="{FF2B5EF4-FFF2-40B4-BE49-F238E27FC236}">
                <a16:creationId xmlns:a16="http://schemas.microsoft.com/office/drawing/2014/main" id="{91706E20-557B-48CF-B22E-F52BA5AC5DB7}"/>
              </a:ext>
            </a:extLst>
          </p:cNvPr>
          <p:cNvSpPr txBox="1">
            <a:spLocks noChangeArrowheads="1"/>
          </p:cNvSpPr>
          <p:nvPr/>
        </p:nvSpPr>
        <p:spPr bwMode="auto">
          <a:xfrm>
            <a:off x="1696423" y="3515224"/>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rgbClr val="00B0F0"/>
                </a:solidFill>
                <a:latin typeface="Verdana" pitchFamily="34" charset="0"/>
              </a:rPr>
              <a:t>Silicon	= Pamela Anderson</a:t>
            </a:r>
          </a:p>
        </p:txBody>
      </p:sp>
      <p:sp>
        <p:nvSpPr>
          <p:cNvPr id="15" name="Text Box 14">
            <a:extLst>
              <a:ext uri="{FF2B5EF4-FFF2-40B4-BE49-F238E27FC236}">
                <a16:creationId xmlns:a16="http://schemas.microsoft.com/office/drawing/2014/main" id="{FC82D564-6868-4F71-8598-9137A06B4455}"/>
              </a:ext>
            </a:extLst>
          </p:cNvPr>
          <p:cNvSpPr txBox="1">
            <a:spLocks noChangeArrowheads="1"/>
          </p:cNvSpPr>
          <p:nvPr/>
        </p:nvSpPr>
        <p:spPr bwMode="auto">
          <a:xfrm>
            <a:off x="2332041" y="4045449"/>
            <a:ext cx="4897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chemeClr val="bg1"/>
                </a:solidFill>
                <a:latin typeface="Verdana" pitchFamily="34" charset="0"/>
              </a:rPr>
              <a:t>Aluminium	 = aluminium foil</a:t>
            </a:r>
          </a:p>
        </p:txBody>
      </p:sp>
      <p:sp>
        <p:nvSpPr>
          <p:cNvPr id="16" name="Text Box 15">
            <a:extLst>
              <a:ext uri="{FF2B5EF4-FFF2-40B4-BE49-F238E27FC236}">
                <a16:creationId xmlns:a16="http://schemas.microsoft.com/office/drawing/2014/main" id="{AA48BC68-2ADA-452C-97AB-E5B9128BB71D}"/>
              </a:ext>
            </a:extLst>
          </p:cNvPr>
          <p:cNvSpPr txBox="1">
            <a:spLocks noChangeArrowheads="1"/>
          </p:cNvSpPr>
          <p:nvPr/>
        </p:nvSpPr>
        <p:spPr bwMode="auto">
          <a:xfrm>
            <a:off x="2878450" y="4551707"/>
            <a:ext cx="554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rgbClr val="00B0F0"/>
                </a:solidFill>
                <a:latin typeface="Verdana" pitchFamily="34" charset="0"/>
              </a:rPr>
              <a:t>Iron = clothes iron</a:t>
            </a:r>
          </a:p>
        </p:txBody>
      </p:sp>
      <p:sp>
        <p:nvSpPr>
          <p:cNvPr id="17" name="Text Box 16">
            <a:extLst>
              <a:ext uri="{FF2B5EF4-FFF2-40B4-BE49-F238E27FC236}">
                <a16:creationId xmlns:a16="http://schemas.microsoft.com/office/drawing/2014/main" id="{B98B0A67-1438-4E4E-AAAD-E52BAE524028}"/>
              </a:ext>
            </a:extLst>
          </p:cNvPr>
          <p:cNvSpPr txBox="1">
            <a:spLocks noChangeArrowheads="1"/>
          </p:cNvSpPr>
          <p:nvPr/>
        </p:nvSpPr>
        <p:spPr bwMode="auto">
          <a:xfrm>
            <a:off x="3201829" y="5099549"/>
            <a:ext cx="5905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chemeClr val="bg1"/>
                </a:solidFill>
                <a:latin typeface="Verdana" pitchFamily="34" charset="0"/>
              </a:rPr>
              <a:t>Calcium = calculator</a:t>
            </a:r>
          </a:p>
        </p:txBody>
      </p:sp>
      <p:sp>
        <p:nvSpPr>
          <p:cNvPr id="18" name="Text Box 17">
            <a:extLst>
              <a:ext uri="{FF2B5EF4-FFF2-40B4-BE49-F238E27FC236}">
                <a16:creationId xmlns:a16="http://schemas.microsoft.com/office/drawing/2014/main" id="{E2DE635D-EABC-46D0-A6B0-A69560BE94B9}"/>
              </a:ext>
            </a:extLst>
          </p:cNvPr>
          <p:cNvSpPr txBox="1">
            <a:spLocks noChangeArrowheads="1"/>
          </p:cNvSpPr>
          <p:nvPr/>
        </p:nvSpPr>
        <p:spPr bwMode="auto">
          <a:xfrm>
            <a:off x="3703641" y="5623626"/>
            <a:ext cx="568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rgbClr val="00B0F0"/>
                </a:solidFill>
                <a:latin typeface="Verdana" pitchFamily="34" charset="0"/>
              </a:rPr>
              <a:t>Sodium = can of soda water</a:t>
            </a:r>
          </a:p>
        </p:txBody>
      </p:sp>
      <p:sp>
        <p:nvSpPr>
          <p:cNvPr id="19" name="Text Box 18">
            <a:extLst>
              <a:ext uri="{FF2B5EF4-FFF2-40B4-BE49-F238E27FC236}">
                <a16:creationId xmlns:a16="http://schemas.microsoft.com/office/drawing/2014/main" id="{724C8452-224B-4DFB-AEEC-5DE005D003A6}"/>
              </a:ext>
            </a:extLst>
          </p:cNvPr>
          <p:cNvSpPr txBox="1">
            <a:spLocks noChangeArrowheads="1"/>
          </p:cNvSpPr>
          <p:nvPr/>
        </p:nvSpPr>
        <p:spPr bwMode="auto">
          <a:xfrm>
            <a:off x="4049329" y="6118734"/>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chemeClr val="bg1"/>
                </a:solidFill>
                <a:latin typeface="Verdana" pitchFamily="34" charset="0"/>
              </a:rPr>
              <a:t>Potassium	= pot</a:t>
            </a:r>
          </a:p>
        </p:txBody>
      </p:sp>
      <p:sp>
        <p:nvSpPr>
          <p:cNvPr id="20" name="Text Box 19">
            <a:extLst>
              <a:ext uri="{FF2B5EF4-FFF2-40B4-BE49-F238E27FC236}">
                <a16:creationId xmlns:a16="http://schemas.microsoft.com/office/drawing/2014/main" id="{558C2A01-4D3A-4727-B42F-E9EDB0068222}"/>
              </a:ext>
            </a:extLst>
          </p:cNvPr>
          <p:cNvSpPr txBox="1">
            <a:spLocks noChangeArrowheads="1"/>
          </p:cNvSpPr>
          <p:nvPr/>
        </p:nvSpPr>
        <p:spPr bwMode="auto">
          <a:xfrm>
            <a:off x="4481129" y="6613446"/>
            <a:ext cx="561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rgbClr val="00B0F0"/>
                </a:solidFill>
                <a:latin typeface="Verdana" pitchFamily="34" charset="0"/>
              </a:rPr>
              <a:t>Magnesium = magnet</a:t>
            </a:r>
          </a:p>
        </p:txBody>
      </p:sp>
    </p:spTree>
    <p:extLst>
      <p:ext uri="{BB962C8B-B14F-4D97-AF65-F5344CB8AC3E}">
        <p14:creationId xmlns:p14="http://schemas.microsoft.com/office/powerpoint/2010/main" val="735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2B63-42C5-4F32-99B1-5124F9C7BDBD}"/>
              </a:ext>
            </a:extLst>
          </p:cNvPr>
          <p:cNvSpPr>
            <a:spLocks noGrp="1"/>
          </p:cNvSpPr>
          <p:nvPr>
            <p:ph type="title" idx="4294967295"/>
          </p:nvPr>
        </p:nvSpPr>
        <p:spPr>
          <a:xfrm>
            <a:off x="-5122814" y="2822619"/>
            <a:ext cx="4951363" cy="1461188"/>
          </a:xfrm>
        </p:spPr>
        <p:txBody>
          <a:bodyPr/>
          <a:lstStyle/>
          <a:p>
            <a:r>
              <a:rPr lang="en-NZ" dirty="0"/>
              <a:t>Making up a story with your hooks</a:t>
            </a:r>
          </a:p>
        </p:txBody>
      </p:sp>
      <p:sp>
        <p:nvSpPr>
          <p:cNvPr id="21" name="Content Placeholder 2">
            <a:extLst>
              <a:ext uri="{FF2B5EF4-FFF2-40B4-BE49-F238E27FC236}">
                <a16:creationId xmlns:a16="http://schemas.microsoft.com/office/drawing/2014/main" id="{2BBC03EF-4C01-444F-9A3D-596CF24133BA}"/>
              </a:ext>
            </a:extLst>
          </p:cNvPr>
          <p:cNvSpPr txBox="1">
            <a:spLocks/>
          </p:cNvSpPr>
          <p:nvPr/>
        </p:nvSpPr>
        <p:spPr>
          <a:xfrm>
            <a:off x="735557" y="1433084"/>
            <a:ext cx="9299006" cy="764429"/>
          </a:xfr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Font typeface="Arial" panose="020B0604020202020204" pitchFamily="34" charset="0"/>
              <a:buNone/>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Then you make up a story (as absurd as you like) involving the ‘hooks’ in sequence:</a:t>
            </a:r>
          </a:p>
        </p:txBody>
      </p:sp>
      <p:sp>
        <p:nvSpPr>
          <p:cNvPr id="22" name="Text Box 17">
            <a:extLst>
              <a:ext uri="{FF2B5EF4-FFF2-40B4-BE49-F238E27FC236}">
                <a16:creationId xmlns:a16="http://schemas.microsoft.com/office/drawing/2014/main" id="{AEDA67A4-30B4-40A4-90AA-CBCB46E6CDA0}"/>
              </a:ext>
            </a:extLst>
          </p:cNvPr>
          <p:cNvSpPr txBox="1">
            <a:spLocks noChangeArrowheads="1"/>
          </p:cNvSpPr>
          <p:nvPr/>
        </p:nvSpPr>
        <p:spPr bwMode="auto">
          <a:xfrm>
            <a:off x="1093935" y="2353063"/>
            <a:ext cx="828461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ox:		     			an ox is walking along the road</a:t>
            </a:r>
          </a:p>
        </p:txBody>
      </p:sp>
      <p:sp>
        <p:nvSpPr>
          <p:cNvPr id="23" name="Text Box 18">
            <a:extLst>
              <a:ext uri="{FF2B5EF4-FFF2-40B4-BE49-F238E27FC236}">
                <a16:creationId xmlns:a16="http://schemas.microsoft.com/office/drawing/2014/main" id="{3C369F3C-2053-4999-B57F-1AF41EF19A29}"/>
              </a:ext>
            </a:extLst>
          </p:cNvPr>
          <p:cNvSpPr txBox="1">
            <a:spLocks noChangeArrowheads="1"/>
          </p:cNvSpPr>
          <p:nvPr/>
        </p:nvSpPr>
        <p:spPr bwMode="auto">
          <a:xfrm>
            <a:off x="1093934" y="2784863"/>
            <a:ext cx="86721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Anderson:               	riding the ox is Pamela Anderson</a:t>
            </a:r>
          </a:p>
        </p:txBody>
      </p:sp>
      <p:sp>
        <p:nvSpPr>
          <p:cNvPr id="24" name="Text Box 19">
            <a:extLst>
              <a:ext uri="{FF2B5EF4-FFF2-40B4-BE49-F238E27FC236}">
                <a16:creationId xmlns:a16="http://schemas.microsoft.com/office/drawing/2014/main" id="{53138377-2C19-4870-9CE6-E94798600596}"/>
              </a:ext>
            </a:extLst>
          </p:cNvPr>
          <p:cNvSpPr txBox="1">
            <a:spLocks noChangeArrowheads="1"/>
          </p:cNvSpPr>
          <p:nvPr/>
        </p:nvSpPr>
        <p:spPr bwMode="auto">
          <a:xfrm>
            <a:off x="1093935" y="3216663"/>
            <a:ext cx="875066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aluminium foil:       	she is wearing a dress made from aluminium foil </a:t>
            </a:r>
          </a:p>
        </p:txBody>
      </p:sp>
      <p:sp>
        <p:nvSpPr>
          <p:cNvPr id="25" name="Text Box 20">
            <a:extLst>
              <a:ext uri="{FF2B5EF4-FFF2-40B4-BE49-F238E27FC236}">
                <a16:creationId xmlns:a16="http://schemas.microsoft.com/office/drawing/2014/main" id="{FC278623-7D3F-437F-A099-16796A6A45E4}"/>
              </a:ext>
            </a:extLst>
          </p:cNvPr>
          <p:cNvSpPr txBox="1">
            <a:spLocks noChangeArrowheads="1"/>
          </p:cNvSpPr>
          <p:nvPr/>
        </p:nvSpPr>
        <p:spPr bwMode="auto">
          <a:xfrm>
            <a:off x="1093935" y="3656401"/>
            <a:ext cx="851678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clothes iron:	     	the dress is rumpled, so she starts ironing it</a:t>
            </a:r>
          </a:p>
        </p:txBody>
      </p:sp>
      <p:sp>
        <p:nvSpPr>
          <p:cNvPr id="26" name="Text Box 21">
            <a:extLst>
              <a:ext uri="{FF2B5EF4-FFF2-40B4-BE49-F238E27FC236}">
                <a16:creationId xmlns:a16="http://schemas.microsoft.com/office/drawing/2014/main" id="{72EEAE9D-5430-4366-828D-707B74FB8573}"/>
              </a:ext>
            </a:extLst>
          </p:cNvPr>
          <p:cNvSpPr txBox="1">
            <a:spLocks noChangeArrowheads="1"/>
          </p:cNvSpPr>
          <p:nvPr/>
        </p:nvSpPr>
        <p:spPr bwMode="auto">
          <a:xfrm>
            <a:off x="1093935" y="4159638"/>
            <a:ext cx="875066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calculator:	    		a calculator falls out of the dress pocket</a:t>
            </a:r>
          </a:p>
        </p:txBody>
      </p:sp>
      <p:sp>
        <p:nvSpPr>
          <p:cNvPr id="27" name="Text Box 22">
            <a:extLst>
              <a:ext uri="{FF2B5EF4-FFF2-40B4-BE49-F238E27FC236}">
                <a16:creationId xmlns:a16="http://schemas.microsoft.com/office/drawing/2014/main" id="{D9BE58B3-D2E2-4F74-843A-640E05CDA17B}"/>
              </a:ext>
            </a:extLst>
          </p:cNvPr>
          <p:cNvSpPr txBox="1">
            <a:spLocks noChangeArrowheads="1"/>
          </p:cNvSpPr>
          <p:nvPr/>
        </p:nvSpPr>
        <p:spPr bwMode="auto">
          <a:xfrm>
            <a:off x="1093934" y="4591438"/>
            <a:ext cx="89406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soda water:	    		it falls down and lands next to a can of soda water</a:t>
            </a:r>
          </a:p>
        </p:txBody>
      </p:sp>
      <p:sp>
        <p:nvSpPr>
          <p:cNvPr id="28" name="Text Box 23">
            <a:extLst>
              <a:ext uri="{FF2B5EF4-FFF2-40B4-BE49-F238E27FC236}">
                <a16:creationId xmlns:a16="http://schemas.microsoft.com/office/drawing/2014/main" id="{0450B7BF-1D10-4701-8102-AEC1CBE03D33}"/>
              </a:ext>
            </a:extLst>
          </p:cNvPr>
          <p:cNvSpPr txBox="1">
            <a:spLocks noChangeArrowheads="1"/>
          </p:cNvSpPr>
          <p:nvPr/>
        </p:nvSpPr>
        <p:spPr bwMode="auto">
          <a:xfrm>
            <a:off x="1093935" y="5096263"/>
            <a:ext cx="872334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pot:		     		the can of soda water is in a large iron pot</a:t>
            </a:r>
          </a:p>
        </p:txBody>
      </p:sp>
      <p:sp>
        <p:nvSpPr>
          <p:cNvPr id="29" name="Text Box 24">
            <a:extLst>
              <a:ext uri="{FF2B5EF4-FFF2-40B4-BE49-F238E27FC236}">
                <a16:creationId xmlns:a16="http://schemas.microsoft.com/office/drawing/2014/main" id="{FFF817F7-67DE-44A9-9073-E3171CFDF203}"/>
              </a:ext>
            </a:extLst>
          </p:cNvPr>
          <p:cNvSpPr txBox="1">
            <a:spLocks noChangeArrowheads="1"/>
          </p:cNvSpPr>
          <p:nvPr/>
        </p:nvSpPr>
        <p:spPr bwMode="auto">
          <a:xfrm>
            <a:off x="1093935" y="5599501"/>
            <a:ext cx="902038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magnet:	     		stuck on the side of the pot is a huge magnet</a:t>
            </a:r>
          </a:p>
        </p:txBody>
      </p:sp>
      <p:sp>
        <p:nvSpPr>
          <p:cNvPr id="30" name="Content Placeholder 2">
            <a:extLst>
              <a:ext uri="{FF2B5EF4-FFF2-40B4-BE49-F238E27FC236}">
                <a16:creationId xmlns:a16="http://schemas.microsoft.com/office/drawing/2014/main" id="{51F7E90B-9AFA-4599-B4A8-9AD9460F8808}"/>
              </a:ext>
            </a:extLst>
          </p:cNvPr>
          <p:cNvSpPr txBox="1">
            <a:spLocks/>
          </p:cNvSpPr>
          <p:nvPr/>
        </p:nvSpPr>
        <p:spPr bwMode="auto">
          <a:xfrm>
            <a:off x="719931" y="6229961"/>
            <a:ext cx="9215806" cy="764429"/>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Font typeface="Arial" charset="0"/>
              <a:buNone/>
            </a:pPr>
            <a:r>
              <a:rPr lang="en-NZ" sz="18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Close your eyes and visualise the story as you say it – and go over it a few times till you recall it.</a:t>
            </a:r>
          </a:p>
        </p:txBody>
      </p:sp>
    </p:spTree>
    <p:extLst>
      <p:ext uri="{BB962C8B-B14F-4D97-AF65-F5344CB8AC3E}">
        <p14:creationId xmlns:p14="http://schemas.microsoft.com/office/powerpoint/2010/main" val="8302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subTnLst>
                                    <p:animClr clrSpc="rgb" dir="cw">
                                      <p:cBhvr override="childStyle">
                                        <p:cTn dur="1" fill="hold" display="0" masterRel="nextClick" afterEffect="1"/>
                                        <p:tgtEl>
                                          <p:spTgt spid="22"/>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subTnLst>
                                    <p:animClr clrSpc="rgb" dir="cw">
                                      <p:cBhvr override="childStyle">
                                        <p:cTn dur="1" fill="hold" display="0" masterRel="nextClick" afterEffect="1"/>
                                        <p:tgtEl>
                                          <p:spTgt spid="23"/>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subTnLst>
                                    <p:animClr clrSpc="rgb" dir="cw">
                                      <p:cBhvr override="childStyle">
                                        <p:cTn dur="1" fill="hold" display="0" masterRel="nextClick" afterEffect="1"/>
                                        <p:tgtEl>
                                          <p:spTgt spid="24"/>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subTnLst>
                                    <p:animClr clrSpc="rgb" dir="cw">
                                      <p:cBhvr override="childStyle">
                                        <p:cTn dur="1" fill="hold" display="0" masterRel="nextClick" afterEffect="1"/>
                                        <p:tgtEl>
                                          <p:spTgt spid="25"/>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subTnLst>
                                    <p:animClr clrSpc="rgb" dir="cw">
                                      <p:cBhvr override="childStyle">
                                        <p:cTn dur="1" fill="hold" display="0" masterRel="nextClick" afterEffect="1"/>
                                        <p:tgtEl>
                                          <p:spTgt spid="26"/>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subTnLst>
                                    <p:animClr clrSpc="rgb" dir="cw">
                                      <p:cBhvr override="childStyle">
                                        <p:cTn dur="1" fill="hold" display="0" masterRel="nextClick" afterEffect="1"/>
                                        <p:tgtEl>
                                          <p:spTgt spid="27"/>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subTnLst>
                                    <p:animClr clrSpc="rgb" dir="cw">
                                      <p:cBhvr override="childStyle">
                                        <p:cTn dur="1" fill="hold" display="0" masterRel="nextClick" afterEffect="1"/>
                                        <p:tgtEl>
                                          <p:spTgt spid="28"/>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a:extLst>
              <a:ext uri="{FF2B5EF4-FFF2-40B4-BE49-F238E27FC236}">
                <a16:creationId xmlns:a16="http://schemas.microsoft.com/office/drawing/2014/main" id="{189E9738-F70B-4CFD-B722-951667FF4D60}"/>
              </a:ext>
            </a:extLst>
          </p:cNvPr>
          <p:cNvSpPr txBox="1">
            <a:spLocks noGrp="1"/>
          </p:cNvSpPr>
          <p:nvPr>
            <p:ph type="title" idx="4294967295"/>
          </p:nvPr>
        </p:nvSpPr>
        <p:spPr>
          <a:xfrm>
            <a:off x="710108" y="1228422"/>
            <a:ext cx="453650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E4A024"/>
                </a:solidFill>
                <a:effectLst/>
                <a:uLnTx/>
                <a:uFillTx/>
                <a:latin typeface="Verdana" panose="020B0604030504040204" pitchFamily="34" charset="0"/>
                <a:ea typeface="Verdana" panose="020B0604030504040204" pitchFamily="34" charset="0"/>
                <a:cs typeface="Verdana" panose="020B0604030504040204" pitchFamily="34" charset="0"/>
              </a:rPr>
              <a:t>3. LOCI (PLACES)</a:t>
            </a:r>
          </a:p>
        </p:txBody>
      </p:sp>
      <p:sp>
        <p:nvSpPr>
          <p:cNvPr id="76" name="Rectangle 75">
            <a:extLst>
              <a:ext uri="{FF2B5EF4-FFF2-40B4-BE49-F238E27FC236}">
                <a16:creationId xmlns:a16="http://schemas.microsoft.com/office/drawing/2014/main" id="{8D0AFA7C-F3FD-46C2-B1D9-7B334FE4DF14}"/>
              </a:ext>
            </a:extLst>
          </p:cNvPr>
          <p:cNvSpPr/>
          <p:nvPr/>
        </p:nvSpPr>
        <p:spPr>
          <a:xfrm>
            <a:off x="6399136" y="1495530"/>
            <a:ext cx="3680037" cy="2246769"/>
          </a:xfrm>
          <a:prstGeom prst="rect">
            <a:avLst/>
          </a:prstGeom>
        </p:spPr>
        <p:txBody>
          <a:bodyPr wrap="square">
            <a:spAutoFit/>
          </a:bodyPr>
          <a:lstStyle/>
          <a:p>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When doing Loci, instead of a story, you visualise each ‘hook’ in a particular place as you follow a familiar route, like the rooms in your home, in a fixed order. </a:t>
            </a:r>
            <a:endParaRPr lang="en-NZ" sz="2000" dirty="0"/>
          </a:p>
        </p:txBody>
      </p:sp>
      <p:sp>
        <p:nvSpPr>
          <p:cNvPr id="12" name="Line 5">
            <a:extLst>
              <a:ext uri="{FF2B5EF4-FFF2-40B4-BE49-F238E27FC236}">
                <a16:creationId xmlns:a16="http://schemas.microsoft.com/office/drawing/2014/main" id="{7E6FB7DA-AE1F-42F6-AE54-959F5782FE91}"/>
              </a:ext>
              <a:ext uri="{C183D7F6-B498-43B3-948B-1728B52AA6E4}">
                <adec:decorative xmlns:adec="http://schemas.microsoft.com/office/drawing/2017/decorative" val="1"/>
              </a:ext>
            </a:extLst>
          </p:cNvPr>
          <p:cNvSpPr>
            <a:spLocks noChangeShapeType="1"/>
          </p:cNvSpPr>
          <p:nvPr/>
        </p:nvSpPr>
        <p:spPr bwMode="auto">
          <a:xfrm>
            <a:off x="4778586" y="3922480"/>
            <a:ext cx="38163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3" name="Line 6">
            <a:extLst>
              <a:ext uri="{FF2B5EF4-FFF2-40B4-BE49-F238E27FC236}">
                <a16:creationId xmlns:a16="http://schemas.microsoft.com/office/drawing/2014/main" id="{B94DCF96-B382-4C12-9483-A51B17B0D582}"/>
              </a:ext>
              <a:ext uri="{C183D7F6-B498-43B3-948B-1728B52AA6E4}">
                <adec:decorative xmlns:adec="http://schemas.microsoft.com/office/drawing/2017/decorative" val="1"/>
              </a:ext>
            </a:extLst>
          </p:cNvPr>
          <p:cNvSpPr>
            <a:spLocks noChangeShapeType="1"/>
          </p:cNvSpPr>
          <p:nvPr/>
        </p:nvSpPr>
        <p:spPr bwMode="auto">
          <a:xfrm>
            <a:off x="8594936" y="3922480"/>
            <a:ext cx="0" cy="295275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 name="Line 7">
            <a:extLst>
              <a:ext uri="{FF2B5EF4-FFF2-40B4-BE49-F238E27FC236}">
                <a16:creationId xmlns:a16="http://schemas.microsoft.com/office/drawing/2014/main" id="{CA1877B9-FBA0-4688-93C4-FEA37F3EB1E5}"/>
              </a:ext>
              <a:ext uri="{C183D7F6-B498-43B3-948B-1728B52AA6E4}">
                <adec:decorative xmlns:adec="http://schemas.microsoft.com/office/drawing/2017/decorative" val="1"/>
              </a:ext>
            </a:extLst>
          </p:cNvPr>
          <p:cNvSpPr>
            <a:spLocks noChangeShapeType="1"/>
          </p:cNvSpPr>
          <p:nvPr/>
        </p:nvSpPr>
        <p:spPr bwMode="auto">
          <a:xfrm flipH="1">
            <a:off x="6434348" y="6875230"/>
            <a:ext cx="21605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5" name="Line 8">
            <a:extLst>
              <a:ext uri="{FF2B5EF4-FFF2-40B4-BE49-F238E27FC236}">
                <a16:creationId xmlns:a16="http://schemas.microsoft.com/office/drawing/2014/main" id="{504A99AD-F5D5-4916-BF32-C3EDFEF1FFF1}"/>
              </a:ext>
              <a:ext uri="{C183D7F6-B498-43B3-948B-1728B52AA6E4}">
                <adec:decorative xmlns:adec="http://schemas.microsoft.com/office/drawing/2017/decorative" val="1"/>
              </a:ext>
            </a:extLst>
          </p:cNvPr>
          <p:cNvSpPr>
            <a:spLocks noChangeShapeType="1"/>
          </p:cNvSpPr>
          <p:nvPr/>
        </p:nvSpPr>
        <p:spPr bwMode="auto">
          <a:xfrm flipV="1">
            <a:off x="6434348" y="6154505"/>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6" name="Line 9">
            <a:extLst>
              <a:ext uri="{FF2B5EF4-FFF2-40B4-BE49-F238E27FC236}">
                <a16:creationId xmlns:a16="http://schemas.microsoft.com/office/drawing/2014/main" id="{E2B6CFE0-D8E7-4700-AD95-866483027456}"/>
              </a:ext>
              <a:ext uri="{C183D7F6-B498-43B3-948B-1728B52AA6E4}">
                <adec:decorative xmlns:adec="http://schemas.microsoft.com/office/drawing/2017/decorative" val="1"/>
              </a:ext>
            </a:extLst>
          </p:cNvPr>
          <p:cNvSpPr>
            <a:spLocks noChangeShapeType="1"/>
          </p:cNvSpPr>
          <p:nvPr/>
        </p:nvSpPr>
        <p:spPr bwMode="auto">
          <a:xfrm flipV="1">
            <a:off x="6434348" y="5146443"/>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7" name="Line 11">
            <a:extLst>
              <a:ext uri="{FF2B5EF4-FFF2-40B4-BE49-F238E27FC236}">
                <a16:creationId xmlns:a16="http://schemas.microsoft.com/office/drawing/2014/main" id="{24016195-434E-4DFE-A61C-A90904925345}"/>
              </a:ext>
              <a:ext uri="{C183D7F6-B498-43B3-948B-1728B52AA6E4}">
                <adec:decorative xmlns:adec="http://schemas.microsoft.com/office/drawing/2017/decorative" val="1"/>
              </a:ext>
            </a:extLst>
          </p:cNvPr>
          <p:cNvSpPr>
            <a:spLocks noChangeShapeType="1"/>
          </p:cNvSpPr>
          <p:nvPr/>
        </p:nvSpPr>
        <p:spPr bwMode="auto">
          <a:xfrm flipV="1">
            <a:off x="5858086" y="2050818"/>
            <a:ext cx="0" cy="187166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8" name="Line 12">
            <a:extLst>
              <a:ext uri="{FF2B5EF4-FFF2-40B4-BE49-F238E27FC236}">
                <a16:creationId xmlns:a16="http://schemas.microsoft.com/office/drawing/2014/main" id="{C832BD71-A8D3-4B61-BF33-6B89DB805FEE}"/>
              </a:ext>
              <a:ext uri="{C183D7F6-B498-43B3-948B-1728B52AA6E4}">
                <adec:decorative xmlns:adec="http://schemas.microsoft.com/office/drawing/2017/decorative" val="1"/>
              </a:ext>
            </a:extLst>
          </p:cNvPr>
          <p:cNvSpPr>
            <a:spLocks noChangeShapeType="1"/>
          </p:cNvSpPr>
          <p:nvPr/>
        </p:nvSpPr>
        <p:spPr bwMode="auto">
          <a:xfrm flipH="1">
            <a:off x="3553036" y="2050818"/>
            <a:ext cx="23050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9" name="Line 13">
            <a:extLst>
              <a:ext uri="{FF2B5EF4-FFF2-40B4-BE49-F238E27FC236}">
                <a16:creationId xmlns:a16="http://schemas.microsoft.com/office/drawing/2014/main" id="{48F93C6C-7ABB-47EC-97D6-A6686EE6D04C}"/>
              </a:ext>
              <a:ext uri="{C183D7F6-B498-43B3-948B-1728B52AA6E4}">
                <adec:decorative xmlns:adec="http://schemas.microsoft.com/office/drawing/2017/decorative" val="1"/>
              </a:ext>
            </a:extLst>
          </p:cNvPr>
          <p:cNvSpPr>
            <a:spLocks noChangeShapeType="1"/>
          </p:cNvSpPr>
          <p:nvPr/>
        </p:nvSpPr>
        <p:spPr bwMode="auto">
          <a:xfrm>
            <a:off x="3553036" y="2050818"/>
            <a:ext cx="0" cy="22320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0" name="Line 18">
            <a:extLst>
              <a:ext uri="{FF2B5EF4-FFF2-40B4-BE49-F238E27FC236}">
                <a16:creationId xmlns:a16="http://schemas.microsoft.com/office/drawing/2014/main" id="{AADDD20E-7460-47B9-82F8-2677538F57E2}"/>
              </a:ext>
              <a:ext uri="{C183D7F6-B498-43B3-948B-1728B52AA6E4}">
                <adec:decorative xmlns:adec="http://schemas.microsoft.com/office/drawing/2017/decorative" val="1"/>
              </a:ext>
            </a:extLst>
          </p:cNvPr>
          <p:cNvSpPr>
            <a:spLocks noChangeShapeType="1"/>
          </p:cNvSpPr>
          <p:nvPr/>
        </p:nvSpPr>
        <p:spPr bwMode="auto">
          <a:xfrm>
            <a:off x="3553036" y="3058880"/>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1" name="Line 21">
            <a:extLst>
              <a:ext uri="{FF2B5EF4-FFF2-40B4-BE49-F238E27FC236}">
                <a16:creationId xmlns:a16="http://schemas.microsoft.com/office/drawing/2014/main" id="{B43A077C-4820-41ED-B40C-3AF0D2262422}"/>
              </a:ext>
              <a:ext uri="{C183D7F6-B498-43B3-948B-1728B52AA6E4}">
                <adec:decorative xmlns:adec="http://schemas.microsoft.com/office/drawing/2017/decorative" val="1"/>
              </a:ext>
            </a:extLst>
          </p:cNvPr>
          <p:cNvSpPr>
            <a:spLocks noChangeShapeType="1"/>
          </p:cNvSpPr>
          <p:nvPr/>
        </p:nvSpPr>
        <p:spPr bwMode="auto">
          <a:xfrm>
            <a:off x="3553036" y="4570180"/>
            <a:ext cx="0" cy="12239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 name="Line 22">
            <a:extLst>
              <a:ext uri="{FF2B5EF4-FFF2-40B4-BE49-F238E27FC236}">
                <a16:creationId xmlns:a16="http://schemas.microsoft.com/office/drawing/2014/main" id="{F33F8C3F-C089-4257-9CF0-8745E5B8A5FA}"/>
              </a:ext>
              <a:ext uri="{C183D7F6-B498-43B3-948B-1728B52AA6E4}">
                <adec:decorative xmlns:adec="http://schemas.microsoft.com/office/drawing/2017/decorative" val="1"/>
              </a:ext>
            </a:extLst>
          </p:cNvPr>
          <p:cNvSpPr>
            <a:spLocks noChangeShapeType="1"/>
          </p:cNvSpPr>
          <p:nvPr/>
        </p:nvSpPr>
        <p:spPr bwMode="auto">
          <a:xfrm>
            <a:off x="3553036" y="5794143"/>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3" name="Line 23">
            <a:extLst>
              <a:ext uri="{FF2B5EF4-FFF2-40B4-BE49-F238E27FC236}">
                <a16:creationId xmlns:a16="http://schemas.microsoft.com/office/drawing/2014/main" id="{0BF5630D-EBE0-491B-8963-2713FC59260D}"/>
              </a:ext>
              <a:ext uri="{C183D7F6-B498-43B3-948B-1728B52AA6E4}">
                <adec:decorative xmlns:adec="http://schemas.microsoft.com/office/drawing/2017/decorative" val="1"/>
              </a:ext>
            </a:extLst>
          </p:cNvPr>
          <p:cNvSpPr>
            <a:spLocks noChangeShapeType="1"/>
          </p:cNvSpPr>
          <p:nvPr/>
        </p:nvSpPr>
        <p:spPr bwMode="auto">
          <a:xfrm flipV="1">
            <a:off x="4345198" y="4786080"/>
            <a:ext cx="0" cy="10080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4" name="Line 25">
            <a:extLst>
              <a:ext uri="{FF2B5EF4-FFF2-40B4-BE49-F238E27FC236}">
                <a16:creationId xmlns:a16="http://schemas.microsoft.com/office/drawing/2014/main" id="{A7C919E9-1D35-46D4-BE65-9FED4BFCB7B1}"/>
              </a:ext>
              <a:ext uri="{C183D7F6-B498-43B3-948B-1728B52AA6E4}">
                <adec:decorative xmlns:adec="http://schemas.microsoft.com/office/drawing/2017/decorative" val="1"/>
              </a:ext>
            </a:extLst>
          </p:cNvPr>
          <p:cNvSpPr>
            <a:spLocks noChangeShapeType="1"/>
          </p:cNvSpPr>
          <p:nvPr/>
        </p:nvSpPr>
        <p:spPr bwMode="auto">
          <a:xfrm>
            <a:off x="4345198" y="5146443"/>
            <a:ext cx="15843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68" name="Text Box 34">
            <a:extLst>
              <a:ext uri="{FF2B5EF4-FFF2-40B4-BE49-F238E27FC236}">
                <a16:creationId xmlns:a16="http://schemas.microsoft.com/office/drawing/2014/main" id="{65A37AAD-57B0-4750-9F17-EACE2BE577E9}"/>
              </a:ext>
              <a:ext uri="{C183D7F6-B498-43B3-948B-1728B52AA6E4}">
                <adec:decorative xmlns:adec="http://schemas.microsoft.com/office/drawing/2017/decorative" val="1"/>
              </a:ext>
            </a:extLst>
          </p:cNvPr>
          <p:cNvSpPr txBox="1">
            <a:spLocks noChangeArrowheads="1"/>
          </p:cNvSpPr>
          <p:nvPr/>
        </p:nvSpPr>
        <p:spPr bwMode="auto">
          <a:xfrm>
            <a:off x="5281972" y="5794143"/>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Front door</a:t>
            </a:r>
          </a:p>
        </p:txBody>
      </p:sp>
      <p:sp>
        <p:nvSpPr>
          <p:cNvPr id="63" name="Text Box 26">
            <a:extLst>
              <a:ext uri="{FF2B5EF4-FFF2-40B4-BE49-F238E27FC236}">
                <a16:creationId xmlns:a16="http://schemas.microsoft.com/office/drawing/2014/main" id="{11676BF6-0276-4085-8BD5-7CF73A071DE4}"/>
              </a:ext>
              <a:ext uri="{C183D7F6-B498-43B3-948B-1728B52AA6E4}">
                <adec:decorative xmlns:adec="http://schemas.microsoft.com/office/drawing/2017/decorative" val="1"/>
              </a:ext>
            </a:extLst>
          </p:cNvPr>
          <p:cNvSpPr txBox="1">
            <a:spLocks noChangeArrowheads="1"/>
          </p:cNvSpPr>
          <p:nvPr/>
        </p:nvSpPr>
        <p:spPr bwMode="auto">
          <a:xfrm>
            <a:off x="6866148" y="5578243"/>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Lounge</a:t>
            </a:r>
          </a:p>
        </p:txBody>
      </p:sp>
      <p:sp>
        <p:nvSpPr>
          <p:cNvPr id="64" name="Text Box 27">
            <a:extLst>
              <a:ext uri="{FF2B5EF4-FFF2-40B4-BE49-F238E27FC236}">
                <a16:creationId xmlns:a16="http://schemas.microsoft.com/office/drawing/2014/main" id="{59FB068B-1998-439F-B098-788A3231CA7C}"/>
              </a:ext>
              <a:ext uri="{C183D7F6-B498-43B3-948B-1728B52AA6E4}">
                <adec:decorative xmlns:adec="http://schemas.microsoft.com/office/drawing/2017/decorative" val="1"/>
              </a:ext>
            </a:extLst>
          </p:cNvPr>
          <p:cNvSpPr txBox="1">
            <a:spLocks noChangeArrowheads="1"/>
          </p:cNvSpPr>
          <p:nvPr/>
        </p:nvSpPr>
        <p:spPr bwMode="auto">
          <a:xfrm>
            <a:off x="5137361" y="4427305"/>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dirty="0">
                <a:solidFill>
                  <a:schemeClr val="bg1"/>
                </a:solidFill>
              </a:rPr>
              <a:t>Dining Room</a:t>
            </a:r>
          </a:p>
        </p:txBody>
      </p:sp>
      <p:sp>
        <p:nvSpPr>
          <p:cNvPr id="69" name="Text Box 27">
            <a:extLst>
              <a:ext uri="{FF2B5EF4-FFF2-40B4-BE49-F238E27FC236}">
                <a16:creationId xmlns:a16="http://schemas.microsoft.com/office/drawing/2014/main" id="{662698A2-C1EF-4635-A1A3-AE53EB9C12AC}"/>
              </a:ext>
              <a:ext uri="{C183D7F6-B498-43B3-948B-1728B52AA6E4}">
                <adec:decorative xmlns:adec="http://schemas.microsoft.com/office/drawing/2017/decorative" val="1"/>
              </a:ext>
            </a:extLst>
          </p:cNvPr>
          <p:cNvSpPr txBox="1">
            <a:spLocks noChangeArrowheads="1"/>
          </p:cNvSpPr>
          <p:nvPr/>
        </p:nvSpPr>
        <p:spPr bwMode="auto">
          <a:xfrm rot="16200000">
            <a:off x="3975410" y="3728465"/>
            <a:ext cx="12239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dirty="0">
                <a:solidFill>
                  <a:schemeClr val="bg1"/>
                </a:solidFill>
              </a:rPr>
              <a:t>Hallway</a:t>
            </a:r>
          </a:p>
        </p:txBody>
      </p:sp>
      <p:sp>
        <p:nvSpPr>
          <p:cNvPr id="66" name="Text Box 31">
            <a:extLst>
              <a:ext uri="{FF2B5EF4-FFF2-40B4-BE49-F238E27FC236}">
                <a16:creationId xmlns:a16="http://schemas.microsoft.com/office/drawing/2014/main" id="{EE372486-57D4-4BAA-B1C5-5C18FFC6EC08}"/>
              </a:ext>
              <a:ext uri="{C183D7F6-B498-43B3-948B-1728B52AA6E4}">
                <adec:decorative xmlns:adec="http://schemas.microsoft.com/office/drawing/2017/decorative" val="1"/>
              </a:ext>
            </a:extLst>
          </p:cNvPr>
          <p:cNvSpPr txBox="1">
            <a:spLocks noChangeArrowheads="1"/>
          </p:cNvSpPr>
          <p:nvPr/>
        </p:nvSpPr>
        <p:spPr bwMode="auto">
          <a:xfrm>
            <a:off x="4705561" y="3201755"/>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Bed 1</a:t>
            </a:r>
          </a:p>
        </p:txBody>
      </p:sp>
      <p:sp>
        <p:nvSpPr>
          <p:cNvPr id="67" name="Text Box 32">
            <a:extLst>
              <a:ext uri="{FF2B5EF4-FFF2-40B4-BE49-F238E27FC236}">
                <a16:creationId xmlns:a16="http://schemas.microsoft.com/office/drawing/2014/main" id="{E1280FD1-147C-488C-95FE-81ECFCD8AB29}"/>
              </a:ext>
              <a:ext uri="{C183D7F6-B498-43B3-948B-1728B52AA6E4}">
                <adec:decorative xmlns:adec="http://schemas.microsoft.com/office/drawing/2017/decorative" val="1"/>
              </a:ext>
            </a:extLst>
          </p:cNvPr>
          <p:cNvSpPr txBox="1">
            <a:spLocks noChangeArrowheads="1"/>
          </p:cNvSpPr>
          <p:nvPr/>
        </p:nvSpPr>
        <p:spPr bwMode="auto">
          <a:xfrm>
            <a:off x="4705561" y="2266718"/>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dirty="0">
                <a:solidFill>
                  <a:schemeClr val="bg1"/>
                </a:solidFill>
              </a:rPr>
              <a:t>Bed 2</a:t>
            </a:r>
          </a:p>
        </p:txBody>
      </p:sp>
      <p:sp>
        <p:nvSpPr>
          <p:cNvPr id="37" name="Text Box 33">
            <a:extLst>
              <a:ext uri="{FF2B5EF4-FFF2-40B4-BE49-F238E27FC236}">
                <a16:creationId xmlns:a16="http://schemas.microsoft.com/office/drawing/2014/main" id="{65F69C83-B871-4186-9ADD-3A6179F0D5F6}"/>
              </a:ext>
              <a:ext uri="{C183D7F6-B498-43B3-948B-1728B52AA6E4}">
                <adec:decorative xmlns:adec="http://schemas.microsoft.com/office/drawing/2017/decorative" val="1"/>
              </a:ext>
            </a:extLst>
          </p:cNvPr>
          <p:cNvSpPr txBox="1">
            <a:spLocks noChangeArrowheads="1"/>
          </p:cNvSpPr>
          <p:nvPr/>
        </p:nvSpPr>
        <p:spPr bwMode="auto">
          <a:xfrm>
            <a:off x="3481598" y="2266718"/>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dirty="0">
                <a:solidFill>
                  <a:schemeClr val="bg1"/>
                </a:solidFill>
              </a:rPr>
              <a:t>Bed 3</a:t>
            </a:r>
          </a:p>
        </p:txBody>
      </p:sp>
      <p:sp>
        <p:nvSpPr>
          <p:cNvPr id="36" name="Text Box 30">
            <a:extLst>
              <a:ext uri="{FF2B5EF4-FFF2-40B4-BE49-F238E27FC236}">
                <a16:creationId xmlns:a16="http://schemas.microsoft.com/office/drawing/2014/main" id="{218EE9ED-1328-4D17-967A-682367F397F9}"/>
              </a:ext>
              <a:ext uri="{C183D7F6-B498-43B3-948B-1728B52AA6E4}">
                <adec:decorative xmlns:adec="http://schemas.microsoft.com/office/drawing/2017/decorative" val="1"/>
              </a:ext>
            </a:extLst>
          </p:cNvPr>
          <p:cNvSpPr txBox="1">
            <a:spLocks noChangeArrowheads="1"/>
          </p:cNvSpPr>
          <p:nvPr/>
        </p:nvSpPr>
        <p:spPr bwMode="auto">
          <a:xfrm>
            <a:off x="3265748" y="2698518"/>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dirty="0">
                <a:solidFill>
                  <a:schemeClr val="bg1"/>
                </a:solidFill>
              </a:rPr>
              <a:t>Toilet</a:t>
            </a:r>
          </a:p>
        </p:txBody>
      </p:sp>
      <p:sp>
        <p:nvSpPr>
          <p:cNvPr id="35" name="Text Box 29">
            <a:extLst>
              <a:ext uri="{FF2B5EF4-FFF2-40B4-BE49-F238E27FC236}">
                <a16:creationId xmlns:a16="http://schemas.microsoft.com/office/drawing/2014/main" id="{843B21FF-D2BD-4253-AFC4-E277C8DA7E47}"/>
              </a:ext>
              <a:ext uri="{C183D7F6-B498-43B3-948B-1728B52AA6E4}">
                <adec:decorative xmlns:adec="http://schemas.microsoft.com/office/drawing/2017/decorative" val="1"/>
              </a:ext>
            </a:extLst>
          </p:cNvPr>
          <p:cNvSpPr txBox="1">
            <a:spLocks noChangeArrowheads="1"/>
          </p:cNvSpPr>
          <p:nvPr/>
        </p:nvSpPr>
        <p:spPr bwMode="auto">
          <a:xfrm rot="-5400000">
            <a:off x="3310942" y="3373999"/>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Bathroom</a:t>
            </a:r>
          </a:p>
        </p:txBody>
      </p:sp>
      <p:sp>
        <p:nvSpPr>
          <p:cNvPr id="65" name="Text Box 28">
            <a:extLst>
              <a:ext uri="{FF2B5EF4-FFF2-40B4-BE49-F238E27FC236}">
                <a16:creationId xmlns:a16="http://schemas.microsoft.com/office/drawing/2014/main" id="{D9AA5038-907F-438B-9C39-4CC222DC15A5}"/>
              </a:ext>
              <a:ext uri="{C183D7F6-B498-43B3-948B-1728B52AA6E4}">
                <adec:decorative xmlns:adec="http://schemas.microsoft.com/office/drawing/2017/decorative" val="1"/>
              </a:ext>
            </a:extLst>
          </p:cNvPr>
          <p:cNvSpPr txBox="1">
            <a:spLocks noChangeArrowheads="1"/>
          </p:cNvSpPr>
          <p:nvPr/>
        </p:nvSpPr>
        <p:spPr bwMode="auto">
          <a:xfrm rot="-5400000">
            <a:off x="3382379" y="4569387"/>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Kitchen</a:t>
            </a:r>
          </a:p>
        </p:txBody>
      </p:sp>
      <p:sp>
        <p:nvSpPr>
          <p:cNvPr id="70" name="Text Box 56">
            <a:extLst>
              <a:ext uri="{FF2B5EF4-FFF2-40B4-BE49-F238E27FC236}">
                <a16:creationId xmlns:a16="http://schemas.microsoft.com/office/drawing/2014/main" id="{8B648D47-112C-4FF5-81C2-862DA8B73FFD}"/>
              </a:ext>
              <a:ext uri="{C183D7F6-B498-43B3-948B-1728B52AA6E4}">
                <adec:decorative xmlns:adec="http://schemas.microsoft.com/office/drawing/2017/decorative" val="1"/>
              </a:ext>
            </a:extLst>
          </p:cNvPr>
          <p:cNvSpPr txBox="1">
            <a:spLocks noChangeArrowheads="1"/>
          </p:cNvSpPr>
          <p:nvPr/>
        </p:nvSpPr>
        <p:spPr bwMode="auto">
          <a:xfrm rot="-5400000">
            <a:off x="2518779" y="4597962"/>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00" dirty="0">
                <a:solidFill>
                  <a:schemeClr val="bg1"/>
                </a:solidFill>
              </a:rPr>
              <a:t>Garage</a:t>
            </a:r>
          </a:p>
        </p:txBody>
      </p:sp>
      <p:sp>
        <p:nvSpPr>
          <p:cNvPr id="2" name="TextBox 1">
            <a:extLst>
              <a:ext uri="{FF2B5EF4-FFF2-40B4-BE49-F238E27FC236}">
                <a16:creationId xmlns:a16="http://schemas.microsoft.com/office/drawing/2014/main" id="{443AAF98-025B-4375-BE5D-3117F76288AD}"/>
              </a:ext>
              <a:ext uri="{C183D7F6-B498-43B3-948B-1728B52AA6E4}">
                <adec:decorative xmlns:adec="http://schemas.microsoft.com/office/drawing/2017/decorative" val="1"/>
              </a:ext>
            </a:extLst>
          </p:cNvPr>
          <p:cNvSpPr txBox="1"/>
          <p:nvPr/>
        </p:nvSpPr>
        <p:spPr>
          <a:xfrm>
            <a:off x="2689436" y="6341609"/>
            <a:ext cx="863598" cy="276999"/>
          </a:xfrm>
          <a:prstGeom prst="rect">
            <a:avLst/>
          </a:prstGeom>
          <a:noFill/>
        </p:spPr>
        <p:txBody>
          <a:bodyPr wrap="square" rtlCol="0">
            <a:spAutoFit/>
          </a:bodyPr>
          <a:lstStyle/>
          <a:p>
            <a:r>
              <a:rPr lang="mi-NZ" sz="1200" b="1" dirty="0" err="1">
                <a:solidFill>
                  <a:schemeClr val="bg1"/>
                </a:solidFill>
                <a:latin typeface="Times New Roman" panose="02020603050405020304" pitchFamily="18" charset="0"/>
                <a:cs typeface="Times New Roman" panose="02020603050405020304" pitchFamily="18" charset="0"/>
              </a:rPr>
              <a:t>Driveway</a:t>
            </a:r>
            <a:endParaRPr lang="en-NZ" sz="1200" b="1" dirty="0">
              <a:solidFill>
                <a:schemeClr val="bg1"/>
              </a:solidFill>
              <a:latin typeface="Times New Roman" panose="02020603050405020304" pitchFamily="18" charset="0"/>
              <a:cs typeface="Times New Roman" panose="02020603050405020304" pitchFamily="18" charset="0"/>
            </a:endParaRPr>
          </a:p>
        </p:txBody>
      </p:sp>
      <p:sp>
        <p:nvSpPr>
          <p:cNvPr id="38" name="AutoShape 40">
            <a:extLst>
              <a:ext uri="{FF2B5EF4-FFF2-40B4-BE49-F238E27FC236}">
                <a16:creationId xmlns:a16="http://schemas.microsoft.com/office/drawing/2014/main" id="{802A414E-53DF-4394-9F92-A4874FF7C971}"/>
              </a:ext>
              <a:ext uri="{C183D7F6-B498-43B3-948B-1728B52AA6E4}">
                <adec:decorative xmlns:adec="http://schemas.microsoft.com/office/drawing/2017/decorative" val="1"/>
              </a:ext>
            </a:extLst>
          </p:cNvPr>
          <p:cNvSpPr>
            <a:spLocks noChangeArrowheads="1"/>
          </p:cNvSpPr>
          <p:nvPr/>
        </p:nvSpPr>
        <p:spPr bwMode="auto">
          <a:xfrm>
            <a:off x="6002548" y="5794143"/>
            <a:ext cx="936625" cy="431800"/>
          </a:xfrm>
          <a:prstGeom prst="rightArrow">
            <a:avLst>
              <a:gd name="adj1" fmla="val 50000"/>
              <a:gd name="adj2" fmla="val 54228"/>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39" name="AutoShape 41">
            <a:extLst>
              <a:ext uri="{FF2B5EF4-FFF2-40B4-BE49-F238E27FC236}">
                <a16:creationId xmlns:a16="http://schemas.microsoft.com/office/drawing/2014/main" id="{C52DE7E0-AF77-4B92-89A6-A8626DC6928E}"/>
              </a:ext>
              <a:ext uri="{C183D7F6-B498-43B3-948B-1728B52AA6E4}">
                <adec:decorative xmlns:adec="http://schemas.microsoft.com/office/drawing/2017/decorative" val="1"/>
              </a:ext>
            </a:extLst>
          </p:cNvPr>
          <p:cNvSpPr>
            <a:spLocks noChangeArrowheads="1"/>
          </p:cNvSpPr>
          <p:nvPr/>
        </p:nvSpPr>
        <p:spPr bwMode="auto">
          <a:xfrm flipH="1">
            <a:off x="6578811" y="4282843"/>
            <a:ext cx="1008062" cy="86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40" name="AutoShape 42">
            <a:extLst>
              <a:ext uri="{FF2B5EF4-FFF2-40B4-BE49-F238E27FC236}">
                <a16:creationId xmlns:a16="http://schemas.microsoft.com/office/drawing/2014/main" id="{1D3C6945-FDBA-45F8-8147-DFD6168A2B30}"/>
              </a:ext>
              <a:ext uri="{C183D7F6-B498-43B3-948B-1728B52AA6E4}">
                <adec:decorative xmlns:adec="http://schemas.microsoft.com/office/drawing/2017/decorative" val="1"/>
              </a:ext>
            </a:extLst>
          </p:cNvPr>
          <p:cNvSpPr>
            <a:spLocks noChangeArrowheads="1"/>
          </p:cNvSpPr>
          <p:nvPr/>
        </p:nvSpPr>
        <p:spPr bwMode="auto">
          <a:xfrm flipH="1">
            <a:off x="4345198" y="3778018"/>
            <a:ext cx="863600" cy="720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41" name="AutoShape 43">
            <a:extLst>
              <a:ext uri="{FF2B5EF4-FFF2-40B4-BE49-F238E27FC236}">
                <a16:creationId xmlns:a16="http://schemas.microsoft.com/office/drawing/2014/main" id="{036BC9B0-BD62-439E-BA90-8CA87C8CE3FC}"/>
              </a:ext>
              <a:ext uri="{C183D7F6-B498-43B3-948B-1728B52AA6E4}">
                <adec:decorative xmlns:adec="http://schemas.microsoft.com/office/drawing/2017/decorative" val="1"/>
              </a:ext>
            </a:extLst>
          </p:cNvPr>
          <p:cNvSpPr>
            <a:spLocks noChangeArrowheads="1"/>
          </p:cNvSpPr>
          <p:nvPr/>
        </p:nvSpPr>
        <p:spPr bwMode="auto">
          <a:xfrm rot="5400000" flipH="1">
            <a:off x="4419017" y="2913624"/>
            <a:ext cx="574675" cy="5762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42" name="AutoShape 44">
            <a:extLst>
              <a:ext uri="{FF2B5EF4-FFF2-40B4-BE49-F238E27FC236}">
                <a16:creationId xmlns:a16="http://schemas.microsoft.com/office/drawing/2014/main" id="{A874C4FA-C9A4-4669-9578-018A2F2394BF}"/>
              </a:ext>
              <a:ext uri="{C183D7F6-B498-43B3-948B-1728B52AA6E4}">
                <adec:decorative xmlns:adec="http://schemas.microsoft.com/office/drawing/2017/decorative" val="1"/>
              </a:ext>
            </a:extLst>
          </p:cNvPr>
          <p:cNvSpPr>
            <a:spLocks noChangeArrowheads="1"/>
          </p:cNvSpPr>
          <p:nvPr/>
        </p:nvSpPr>
        <p:spPr bwMode="auto">
          <a:xfrm rot="-5400000">
            <a:off x="4488867" y="2627874"/>
            <a:ext cx="504825" cy="503237"/>
          </a:xfrm>
          <a:custGeom>
            <a:avLst/>
            <a:gdLst>
              <a:gd name="T0" fmla="*/ 2147483647 w 21600"/>
              <a:gd name="T1" fmla="*/ 0 h 21600"/>
              <a:gd name="T2" fmla="*/ 91150592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43" name="AutoShape 45">
            <a:extLst>
              <a:ext uri="{FF2B5EF4-FFF2-40B4-BE49-F238E27FC236}">
                <a16:creationId xmlns:a16="http://schemas.microsoft.com/office/drawing/2014/main" id="{C14F67E4-8DAD-405D-8047-761A2935323D}"/>
              </a:ext>
              <a:ext uri="{C183D7F6-B498-43B3-948B-1728B52AA6E4}">
                <adec:decorative xmlns:adec="http://schemas.microsoft.com/office/drawing/2017/decorative" val="1"/>
              </a:ext>
            </a:extLst>
          </p:cNvPr>
          <p:cNvSpPr>
            <a:spLocks noChangeArrowheads="1"/>
          </p:cNvSpPr>
          <p:nvPr/>
        </p:nvSpPr>
        <p:spPr bwMode="auto">
          <a:xfrm flipH="1">
            <a:off x="4418223" y="2482618"/>
            <a:ext cx="504825" cy="431800"/>
          </a:xfrm>
          <a:custGeom>
            <a:avLst/>
            <a:gdLst>
              <a:gd name="T0" fmla="*/ 2147483647 w 21600"/>
              <a:gd name="T1" fmla="*/ 0 h 21600"/>
              <a:gd name="T2" fmla="*/ 2147483647 w 21600"/>
              <a:gd name="T3" fmla="*/ 1149865368 h 21600"/>
              <a:gd name="T4" fmla="*/ 0 w 21600"/>
              <a:gd name="T5" fmla="*/ 2147483647 h 21600"/>
              <a:gd name="T6" fmla="*/ 2147483647 w 21600"/>
              <a:gd name="T7" fmla="*/ 2147483647 h 21600"/>
              <a:gd name="T8" fmla="*/ 2147483647 w 21600"/>
              <a:gd name="T9" fmla="*/ 2147483647 h 21600"/>
              <a:gd name="T10" fmla="*/ 2147483647 w 21600"/>
              <a:gd name="T11" fmla="*/ 114986536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grpSp>
        <p:nvGrpSpPr>
          <p:cNvPr id="44" name="Group 51">
            <a:extLst>
              <a:ext uri="{FF2B5EF4-FFF2-40B4-BE49-F238E27FC236}">
                <a16:creationId xmlns:a16="http://schemas.microsoft.com/office/drawing/2014/main" id="{FCAC7CE8-E899-481C-A38E-FEE9D23BBA52}"/>
              </a:ext>
              <a:ext uri="{C183D7F6-B498-43B3-948B-1728B52AA6E4}">
                <adec:decorative xmlns:adec="http://schemas.microsoft.com/office/drawing/2017/decorative" val="1"/>
              </a:ext>
            </a:extLst>
          </p:cNvPr>
          <p:cNvGrpSpPr>
            <a:grpSpLocks/>
          </p:cNvGrpSpPr>
          <p:nvPr/>
        </p:nvGrpSpPr>
        <p:grpSpPr bwMode="auto">
          <a:xfrm>
            <a:off x="3841962" y="3346218"/>
            <a:ext cx="792162" cy="1439862"/>
            <a:chOff x="1156" y="1933"/>
            <a:chExt cx="318" cy="907"/>
          </a:xfrm>
        </p:grpSpPr>
        <p:sp>
          <p:nvSpPr>
            <p:cNvPr id="45" name="Rectangle 49">
              <a:extLst>
                <a:ext uri="{FF2B5EF4-FFF2-40B4-BE49-F238E27FC236}">
                  <a16:creationId xmlns:a16="http://schemas.microsoft.com/office/drawing/2014/main" id="{98CD418A-E4F5-4C2B-B334-C56D26DB15C4}"/>
                </a:ext>
              </a:extLst>
            </p:cNvPr>
            <p:cNvSpPr>
              <a:spLocks noChangeArrowheads="1"/>
            </p:cNvSpPr>
            <p:nvPr/>
          </p:nvSpPr>
          <p:spPr bwMode="auto">
            <a:xfrm>
              <a:off x="1338" y="1933"/>
              <a:ext cx="136" cy="862"/>
            </a:xfrm>
            <a:prstGeom prst="rect">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46" name="AutoShape 50">
              <a:extLst>
                <a:ext uri="{FF2B5EF4-FFF2-40B4-BE49-F238E27FC236}">
                  <a16:creationId xmlns:a16="http://schemas.microsoft.com/office/drawing/2014/main" id="{A61F27DC-5354-4C82-90A8-B2D114EAEFAF}"/>
                </a:ext>
              </a:extLst>
            </p:cNvPr>
            <p:cNvSpPr>
              <a:spLocks noChangeArrowheads="1"/>
            </p:cNvSpPr>
            <p:nvPr/>
          </p:nvSpPr>
          <p:spPr bwMode="auto">
            <a:xfrm flipH="1">
              <a:off x="1156" y="2659"/>
              <a:ext cx="318" cy="181"/>
            </a:xfrm>
            <a:prstGeom prst="rightArrow">
              <a:avLst>
                <a:gd name="adj1" fmla="val 50000"/>
                <a:gd name="adj2" fmla="val 43923"/>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grpSp>
      <p:sp>
        <p:nvSpPr>
          <p:cNvPr id="47" name="AutoShape 52">
            <a:extLst>
              <a:ext uri="{FF2B5EF4-FFF2-40B4-BE49-F238E27FC236}">
                <a16:creationId xmlns:a16="http://schemas.microsoft.com/office/drawing/2014/main" id="{2B2EF0D9-83D5-4FE0-BEDF-616A4DF89BC3}"/>
              </a:ext>
              <a:ext uri="{C183D7F6-B498-43B3-948B-1728B52AA6E4}">
                <adec:decorative xmlns:adec="http://schemas.microsoft.com/office/drawing/2017/decorative" val="1"/>
              </a:ext>
            </a:extLst>
          </p:cNvPr>
          <p:cNvSpPr>
            <a:spLocks noChangeArrowheads="1"/>
          </p:cNvSpPr>
          <p:nvPr/>
        </p:nvSpPr>
        <p:spPr bwMode="auto">
          <a:xfrm flipH="1">
            <a:off x="3121236" y="4282843"/>
            <a:ext cx="720725" cy="287337"/>
          </a:xfrm>
          <a:prstGeom prst="rightArrow">
            <a:avLst>
              <a:gd name="adj1" fmla="val 50000"/>
              <a:gd name="adj2" fmla="val 62707"/>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grpSp>
        <p:nvGrpSpPr>
          <p:cNvPr id="48" name="Group 53">
            <a:extLst>
              <a:ext uri="{FF2B5EF4-FFF2-40B4-BE49-F238E27FC236}">
                <a16:creationId xmlns:a16="http://schemas.microsoft.com/office/drawing/2014/main" id="{29A1AE6D-957E-4721-AA3B-401463E41AB1}"/>
              </a:ext>
              <a:ext uri="{C183D7F6-B498-43B3-948B-1728B52AA6E4}">
                <adec:decorative xmlns:adec="http://schemas.microsoft.com/office/drawing/2017/decorative" val="1"/>
              </a:ext>
            </a:extLst>
          </p:cNvPr>
          <p:cNvGrpSpPr>
            <a:grpSpLocks/>
          </p:cNvGrpSpPr>
          <p:nvPr/>
        </p:nvGrpSpPr>
        <p:grpSpPr bwMode="auto">
          <a:xfrm>
            <a:off x="2689436" y="3993918"/>
            <a:ext cx="863600" cy="1800225"/>
            <a:chOff x="249" y="2341"/>
            <a:chExt cx="544" cy="1134"/>
          </a:xfrm>
        </p:grpSpPr>
        <p:sp>
          <p:nvSpPr>
            <p:cNvPr id="49" name="Line 54">
              <a:extLst>
                <a:ext uri="{FF2B5EF4-FFF2-40B4-BE49-F238E27FC236}">
                  <a16:creationId xmlns:a16="http://schemas.microsoft.com/office/drawing/2014/main" id="{5E540795-BDAA-4B06-BF54-AF4200A1FC55}"/>
                </a:ext>
              </a:extLst>
            </p:cNvPr>
            <p:cNvSpPr>
              <a:spLocks noChangeShapeType="1"/>
            </p:cNvSpPr>
            <p:nvPr/>
          </p:nvSpPr>
          <p:spPr bwMode="auto">
            <a:xfrm flipH="1">
              <a:off x="249" y="2341"/>
              <a:ext cx="54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0" name="Line 55">
              <a:extLst>
                <a:ext uri="{FF2B5EF4-FFF2-40B4-BE49-F238E27FC236}">
                  <a16:creationId xmlns:a16="http://schemas.microsoft.com/office/drawing/2014/main" id="{739E6635-E9F3-4525-BD4B-1764604BC433}"/>
                </a:ext>
              </a:extLst>
            </p:cNvPr>
            <p:cNvSpPr>
              <a:spLocks noChangeShapeType="1"/>
            </p:cNvSpPr>
            <p:nvPr/>
          </p:nvSpPr>
          <p:spPr bwMode="auto">
            <a:xfrm>
              <a:off x="249" y="2341"/>
              <a:ext cx="0" cy="113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grpSp>
        <p:nvGrpSpPr>
          <p:cNvPr id="51" name="Group 58">
            <a:extLst>
              <a:ext uri="{FF2B5EF4-FFF2-40B4-BE49-F238E27FC236}">
                <a16:creationId xmlns:a16="http://schemas.microsoft.com/office/drawing/2014/main" id="{904E232B-87E2-4243-B6EC-ED5B1811EEF2}"/>
              </a:ext>
              <a:ext uri="{C183D7F6-B498-43B3-948B-1728B52AA6E4}">
                <adec:decorative xmlns:adec="http://schemas.microsoft.com/office/drawing/2017/decorative" val="1"/>
              </a:ext>
            </a:extLst>
          </p:cNvPr>
          <p:cNvGrpSpPr>
            <a:grpSpLocks/>
          </p:cNvGrpSpPr>
          <p:nvPr/>
        </p:nvGrpSpPr>
        <p:grpSpPr bwMode="auto">
          <a:xfrm>
            <a:off x="5786648" y="5578243"/>
            <a:ext cx="647700" cy="936625"/>
            <a:chOff x="2200" y="3339"/>
            <a:chExt cx="408" cy="590"/>
          </a:xfrm>
        </p:grpSpPr>
        <p:sp>
          <p:nvSpPr>
            <p:cNvPr id="52" name="Line 59">
              <a:extLst>
                <a:ext uri="{FF2B5EF4-FFF2-40B4-BE49-F238E27FC236}">
                  <a16:creationId xmlns:a16="http://schemas.microsoft.com/office/drawing/2014/main" id="{09257D67-FF01-4B03-BBA5-C5C3DF077A0E}"/>
                </a:ext>
              </a:extLst>
            </p:cNvPr>
            <p:cNvSpPr>
              <a:spLocks noChangeShapeType="1"/>
            </p:cNvSpPr>
            <p:nvPr/>
          </p:nvSpPr>
          <p:spPr bwMode="auto">
            <a:xfrm flipH="1">
              <a:off x="2200" y="3339"/>
              <a:ext cx="40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3" name="Line 60">
              <a:extLst>
                <a:ext uri="{FF2B5EF4-FFF2-40B4-BE49-F238E27FC236}">
                  <a16:creationId xmlns:a16="http://schemas.microsoft.com/office/drawing/2014/main" id="{FF73D585-DF52-48AC-8830-A76270D37F44}"/>
                </a:ext>
              </a:extLst>
            </p:cNvPr>
            <p:cNvSpPr>
              <a:spLocks noChangeShapeType="1"/>
            </p:cNvSpPr>
            <p:nvPr/>
          </p:nvSpPr>
          <p:spPr bwMode="auto">
            <a:xfrm>
              <a:off x="2200" y="3339"/>
              <a:ext cx="0" cy="59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4" name="Line 61">
              <a:extLst>
                <a:ext uri="{FF2B5EF4-FFF2-40B4-BE49-F238E27FC236}">
                  <a16:creationId xmlns:a16="http://schemas.microsoft.com/office/drawing/2014/main" id="{65AFD747-4BB8-4085-B91C-6B1D86D19D23}"/>
                </a:ext>
              </a:extLst>
            </p:cNvPr>
            <p:cNvSpPr>
              <a:spLocks noChangeShapeType="1"/>
            </p:cNvSpPr>
            <p:nvPr/>
          </p:nvSpPr>
          <p:spPr bwMode="auto">
            <a:xfrm>
              <a:off x="2200" y="3929"/>
              <a:ext cx="40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sp>
        <p:nvSpPr>
          <p:cNvPr id="55" name="Line 10">
            <a:extLst>
              <a:ext uri="{FF2B5EF4-FFF2-40B4-BE49-F238E27FC236}">
                <a16:creationId xmlns:a16="http://schemas.microsoft.com/office/drawing/2014/main" id="{2D6F2DE4-B5E4-4702-800B-6DE969E32C43}"/>
              </a:ext>
              <a:ext uri="{C183D7F6-B498-43B3-948B-1728B52AA6E4}">
                <adec:decorative xmlns:adec="http://schemas.microsoft.com/office/drawing/2017/decorative" val="1"/>
              </a:ext>
            </a:extLst>
          </p:cNvPr>
          <p:cNvSpPr>
            <a:spLocks noChangeShapeType="1"/>
          </p:cNvSpPr>
          <p:nvPr/>
        </p:nvSpPr>
        <p:spPr bwMode="auto">
          <a:xfrm flipH="1">
            <a:off x="5858086" y="5146443"/>
            <a:ext cx="5762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56" name="Line 14">
            <a:extLst>
              <a:ext uri="{FF2B5EF4-FFF2-40B4-BE49-F238E27FC236}">
                <a16:creationId xmlns:a16="http://schemas.microsoft.com/office/drawing/2014/main" id="{E9B8A434-77C9-4AF7-89CE-6BAA24485954}"/>
              </a:ext>
              <a:ext uri="{C183D7F6-B498-43B3-948B-1728B52AA6E4}">
                <adec:decorative xmlns:adec="http://schemas.microsoft.com/office/drawing/2017/decorative" val="1"/>
              </a:ext>
            </a:extLst>
          </p:cNvPr>
          <p:cNvSpPr>
            <a:spLocks noChangeShapeType="1"/>
          </p:cNvSpPr>
          <p:nvPr/>
        </p:nvSpPr>
        <p:spPr bwMode="auto">
          <a:xfrm>
            <a:off x="4778586" y="2914418"/>
            <a:ext cx="10795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57" name="Line 15">
            <a:extLst>
              <a:ext uri="{FF2B5EF4-FFF2-40B4-BE49-F238E27FC236}">
                <a16:creationId xmlns:a16="http://schemas.microsoft.com/office/drawing/2014/main" id="{61815FD6-6352-461E-A435-3BABB8F0E69F}"/>
              </a:ext>
              <a:ext uri="{C183D7F6-B498-43B3-948B-1728B52AA6E4}">
                <adec:decorative xmlns:adec="http://schemas.microsoft.com/office/drawing/2017/decorative" val="1"/>
              </a:ext>
            </a:extLst>
          </p:cNvPr>
          <p:cNvSpPr>
            <a:spLocks noChangeShapeType="1"/>
          </p:cNvSpPr>
          <p:nvPr/>
        </p:nvSpPr>
        <p:spPr bwMode="auto">
          <a:xfrm flipV="1">
            <a:off x="4778586" y="3130318"/>
            <a:ext cx="0" cy="7921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58" name="Line 16">
            <a:extLst>
              <a:ext uri="{FF2B5EF4-FFF2-40B4-BE49-F238E27FC236}">
                <a16:creationId xmlns:a16="http://schemas.microsoft.com/office/drawing/2014/main" id="{06F573AB-A348-4B80-99E3-611541E05856}"/>
              </a:ext>
              <a:ext uri="{C183D7F6-B498-43B3-948B-1728B52AA6E4}">
                <adec:decorative xmlns:adec="http://schemas.microsoft.com/office/drawing/2017/decorative" val="1"/>
              </a:ext>
            </a:extLst>
          </p:cNvPr>
          <p:cNvSpPr>
            <a:spLocks noChangeShapeType="1"/>
          </p:cNvSpPr>
          <p:nvPr/>
        </p:nvSpPr>
        <p:spPr bwMode="auto">
          <a:xfrm>
            <a:off x="4778586" y="2050818"/>
            <a:ext cx="0" cy="5762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59" name="Line 17">
            <a:extLst>
              <a:ext uri="{FF2B5EF4-FFF2-40B4-BE49-F238E27FC236}">
                <a16:creationId xmlns:a16="http://schemas.microsoft.com/office/drawing/2014/main" id="{78582E27-3041-4482-8B6B-15045434BD69}"/>
              </a:ext>
              <a:ext uri="{C183D7F6-B498-43B3-948B-1728B52AA6E4}">
                <adec:decorative xmlns:adec="http://schemas.microsoft.com/office/drawing/2017/decorative" val="1"/>
              </a:ext>
            </a:extLst>
          </p:cNvPr>
          <p:cNvSpPr>
            <a:spLocks noChangeShapeType="1"/>
          </p:cNvSpPr>
          <p:nvPr/>
        </p:nvSpPr>
        <p:spPr bwMode="auto">
          <a:xfrm>
            <a:off x="3553036" y="2698518"/>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60" name="Line 19">
            <a:extLst>
              <a:ext uri="{FF2B5EF4-FFF2-40B4-BE49-F238E27FC236}">
                <a16:creationId xmlns:a16="http://schemas.microsoft.com/office/drawing/2014/main" id="{90950677-2317-4047-A963-2234551754E6}"/>
              </a:ext>
              <a:ext uri="{C183D7F6-B498-43B3-948B-1728B52AA6E4}">
                <adec:decorative xmlns:adec="http://schemas.microsoft.com/office/drawing/2017/decorative" val="1"/>
              </a:ext>
            </a:extLst>
          </p:cNvPr>
          <p:cNvSpPr>
            <a:spLocks noChangeShapeType="1"/>
          </p:cNvSpPr>
          <p:nvPr/>
        </p:nvSpPr>
        <p:spPr bwMode="auto">
          <a:xfrm>
            <a:off x="3553036" y="3993918"/>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61" name="Line 20">
            <a:extLst>
              <a:ext uri="{FF2B5EF4-FFF2-40B4-BE49-F238E27FC236}">
                <a16:creationId xmlns:a16="http://schemas.microsoft.com/office/drawing/2014/main" id="{1EE602AD-AF71-43DE-82D5-4EA69F6D8C83}"/>
              </a:ext>
              <a:ext uri="{C183D7F6-B498-43B3-948B-1728B52AA6E4}">
                <adec:decorative xmlns:adec="http://schemas.microsoft.com/office/drawing/2017/decorative" val="1"/>
              </a:ext>
            </a:extLst>
          </p:cNvPr>
          <p:cNvSpPr>
            <a:spLocks noChangeShapeType="1"/>
          </p:cNvSpPr>
          <p:nvPr/>
        </p:nvSpPr>
        <p:spPr bwMode="auto">
          <a:xfrm>
            <a:off x="4345198" y="3333518"/>
            <a:ext cx="0" cy="6477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62" name="Line 24">
            <a:extLst>
              <a:ext uri="{FF2B5EF4-FFF2-40B4-BE49-F238E27FC236}">
                <a16:creationId xmlns:a16="http://schemas.microsoft.com/office/drawing/2014/main" id="{9535161C-27B3-4739-91A8-72D535DB9F42}"/>
              </a:ext>
              <a:ext uri="{C183D7F6-B498-43B3-948B-1728B52AA6E4}">
                <adec:decorative xmlns:adec="http://schemas.microsoft.com/office/drawing/2017/decorative" val="1"/>
              </a:ext>
            </a:extLst>
          </p:cNvPr>
          <p:cNvSpPr>
            <a:spLocks noChangeShapeType="1"/>
          </p:cNvSpPr>
          <p:nvPr/>
        </p:nvSpPr>
        <p:spPr bwMode="auto">
          <a:xfrm>
            <a:off x="4345198" y="3993918"/>
            <a:ext cx="0" cy="504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72" name="AutoShape 46">
            <a:extLst>
              <a:ext uri="{FF2B5EF4-FFF2-40B4-BE49-F238E27FC236}">
                <a16:creationId xmlns:a16="http://schemas.microsoft.com/office/drawing/2014/main" id="{52150001-D026-44C4-ACF7-7FCFE99D7ED3}"/>
              </a:ext>
              <a:ext uri="{C183D7F6-B498-43B3-948B-1728B52AA6E4}">
                <adec:decorative xmlns:adec="http://schemas.microsoft.com/office/drawing/2017/decorative" val="1"/>
              </a:ext>
            </a:extLst>
          </p:cNvPr>
          <p:cNvSpPr>
            <a:spLocks noChangeArrowheads="1"/>
          </p:cNvSpPr>
          <p:nvPr/>
        </p:nvSpPr>
        <p:spPr bwMode="auto">
          <a:xfrm rot="5400000" flipV="1">
            <a:off x="4238042" y="2589774"/>
            <a:ext cx="503238" cy="431800"/>
          </a:xfrm>
          <a:custGeom>
            <a:avLst/>
            <a:gdLst>
              <a:gd name="T0" fmla="*/ 2147483647 w 21600"/>
              <a:gd name="T1" fmla="*/ 0 h 21600"/>
              <a:gd name="T2" fmla="*/ 2147483647 w 21600"/>
              <a:gd name="T3" fmla="*/ 1149865368 h 21600"/>
              <a:gd name="T4" fmla="*/ 0 w 21600"/>
              <a:gd name="T5" fmla="*/ 2147483647 h 21600"/>
              <a:gd name="T6" fmla="*/ 2147483647 w 21600"/>
              <a:gd name="T7" fmla="*/ 2147483647 h 21600"/>
              <a:gd name="T8" fmla="*/ 2147483647 w 21600"/>
              <a:gd name="T9" fmla="*/ 2147483647 h 21600"/>
              <a:gd name="T10" fmla="*/ 2147483647 w 21600"/>
              <a:gd name="T11" fmla="*/ 114986536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73" name="AutoShape 47">
            <a:extLst>
              <a:ext uri="{FF2B5EF4-FFF2-40B4-BE49-F238E27FC236}">
                <a16:creationId xmlns:a16="http://schemas.microsoft.com/office/drawing/2014/main" id="{7419D321-A614-4CDD-9BA2-494A82E3DC66}"/>
              </a:ext>
              <a:ext uri="{C183D7F6-B498-43B3-948B-1728B52AA6E4}">
                <adec:decorative xmlns:adec="http://schemas.microsoft.com/office/drawing/2017/decorative" val="1"/>
              </a:ext>
            </a:extLst>
          </p:cNvPr>
          <p:cNvSpPr>
            <a:spLocks noChangeArrowheads="1"/>
          </p:cNvSpPr>
          <p:nvPr/>
        </p:nvSpPr>
        <p:spPr bwMode="auto">
          <a:xfrm rot="5400000">
            <a:off x="4092785" y="2879493"/>
            <a:ext cx="504825" cy="431800"/>
          </a:xfrm>
          <a:custGeom>
            <a:avLst/>
            <a:gdLst>
              <a:gd name="T0" fmla="*/ 2147483647 w 21600"/>
              <a:gd name="T1" fmla="*/ 0 h 21600"/>
              <a:gd name="T2" fmla="*/ 911505920 w 21600"/>
              <a:gd name="T3" fmla="*/ 2147483647 h 21600"/>
              <a:gd name="T4" fmla="*/ 2147483647 w 21600"/>
              <a:gd name="T5" fmla="*/ 1327139119 h 21600"/>
              <a:gd name="T6" fmla="*/ 2147483647 w 21600"/>
              <a:gd name="T7" fmla="*/ 2147483647 h 21600"/>
              <a:gd name="T8" fmla="*/ 2147483647 w 21600"/>
              <a:gd name="T9" fmla="*/ 1327139119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74" name="AutoShape 40">
            <a:extLst>
              <a:ext uri="{FF2B5EF4-FFF2-40B4-BE49-F238E27FC236}">
                <a16:creationId xmlns:a16="http://schemas.microsoft.com/office/drawing/2014/main" id="{76363E0C-B809-4F22-88C1-082E2BF82B1A}"/>
              </a:ext>
              <a:ext uri="{C183D7F6-B498-43B3-948B-1728B52AA6E4}">
                <adec:decorative xmlns:adec="http://schemas.microsoft.com/office/drawing/2017/decorative" val="1"/>
              </a:ext>
            </a:extLst>
          </p:cNvPr>
          <p:cNvSpPr>
            <a:spLocks noChangeArrowheads="1"/>
          </p:cNvSpPr>
          <p:nvPr/>
        </p:nvSpPr>
        <p:spPr bwMode="auto">
          <a:xfrm rot="5400000">
            <a:off x="2707819" y="5657396"/>
            <a:ext cx="936625" cy="431800"/>
          </a:xfrm>
          <a:prstGeom prst="rightArrow">
            <a:avLst>
              <a:gd name="adj1" fmla="val 50000"/>
              <a:gd name="adj2" fmla="val 54228"/>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Tree>
    <p:extLst>
      <p:ext uri="{BB962C8B-B14F-4D97-AF65-F5344CB8AC3E}">
        <p14:creationId xmlns:p14="http://schemas.microsoft.com/office/powerpoint/2010/main" val="156967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right)">
                                      <p:cBhvr>
                                        <p:cTn id="32"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left)">
                                      <p:cBhvr>
                                        <p:cTn id="42"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left)">
                                      <p:cBhvr>
                                        <p:cTn id="57" dur="500"/>
                                        <p:tgtEl>
                                          <p:spTgt spid="74"/>
                                        </p:tgtEl>
                                      </p:cBhvr>
                                    </p:animEffec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7" grpId="0" animBg="1"/>
      <p:bldP spid="72" grpId="0" animBg="1"/>
      <p:bldP spid="73"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79CA5E-32D7-4956-8611-50DDD82B4CEC}"/>
              </a:ext>
            </a:extLst>
          </p:cNvPr>
          <p:cNvSpPr>
            <a:spLocks noGrp="1"/>
          </p:cNvSpPr>
          <p:nvPr>
            <p:ph type="title" idx="4294967295"/>
          </p:nvPr>
        </p:nvSpPr>
        <p:spPr/>
        <p:txBody>
          <a:bodyPr/>
          <a:lstStyle/>
          <a:p>
            <a:r>
              <a:rPr lang="en-NZ" dirty="0"/>
              <a:t>Using Loci to memorise the 12 cranial nerves</a:t>
            </a:r>
          </a:p>
        </p:txBody>
      </p:sp>
      <p:sp>
        <p:nvSpPr>
          <p:cNvPr id="12" name="Content Placeholder 2">
            <a:extLst>
              <a:ext uri="{FF2B5EF4-FFF2-40B4-BE49-F238E27FC236}">
                <a16:creationId xmlns:a16="http://schemas.microsoft.com/office/drawing/2014/main" id="{0218E3D9-7AEA-417F-9BDE-5AC4CF5E7434}"/>
              </a:ext>
            </a:extLst>
          </p:cNvPr>
          <p:cNvSpPr txBox="1">
            <a:spLocks/>
          </p:cNvSpPr>
          <p:nvPr/>
        </p:nvSpPr>
        <p:spPr>
          <a:xfrm>
            <a:off x="705616" y="1461076"/>
            <a:ext cx="9334572" cy="504056"/>
          </a:xfr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Font typeface="Arial" panose="020B0604020202020204" pitchFamily="34" charset="0"/>
              <a:buNone/>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Let’s imagine you have to memorise the 12 cranial nerves…</a:t>
            </a:r>
          </a:p>
        </p:txBody>
      </p:sp>
      <p:sp>
        <p:nvSpPr>
          <p:cNvPr id="13" name="Text Box 13">
            <a:extLst>
              <a:ext uri="{FF2B5EF4-FFF2-40B4-BE49-F238E27FC236}">
                <a16:creationId xmlns:a16="http://schemas.microsoft.com/office/drawing/2014/main" id="{0F97A455-6496-40FA-8346-2E978756E6D8}"/>
              </a:ext>
            </a:extLst>
          </p:cNvPr>
          <p:cNvSpPr txBox="1">
            <a:spLocks noChangeArrowheads="1"/>
          </p:cNvSpPr>
          <p:nvPr/>
        </p:nvSpPr>
        <p:spPr bwMode="auto">
          <a:xfrm>
            <a:off x="798916" y="1983545"/>
            <a:ext cx="91479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olfactory			optic			oculomotor  	 	  trochlear    </a:t>
            </a:r>
          </a:p>
          <a:p>
            <a:endPar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trigeminal  			abducens  			facial		  	 auditory</a:t>
            </a:r>
          </a:p>
          <a:p>
            <a:endPar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glossopharyngeal		</a:t>
            </a:r>
            <a:r>
              <a:rPr lang="en-NZ" alt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vagus</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spinal accessory   		hypoglossal									</a:t>
            </a:r>
          </a:p>
        </p:txBody>
      </p:sp>
      <p:sp>
        <p:nvSpPr>
          <p:cNvPr id="15" name="Content Placeholder 2">
            <a:extLst>
              <a:ext uri="{FF2B5EF4-FFF2-40B4-BE49-F238E27FC236}">
                <a16:creationId xmlns:a16="http://schemas.microsoft.com/office/drawing/2014/main" id="{DA5AF37B-775F-4213-9E6B-99A76BF175CA}"/>
              </a:ext>
            </a:extLst>
          </p:cNvPr>
          <p:cNvSpPr txBox="1">
            <a:spLocks/>
          </p:cNvSpPr>
          <p:nvPr/>
        </p:nvSpPr>
        <p:spPr bwMode="auto">
          <a:xfrm>
            <a:off x="798915" y="3845311"/>
            <a:ext cx="9117489" cy="504056"/>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Font typeface="Arial" charset="0"/>
              <a:buNone/>
            </a:pPr>
            <a:r>
              <a:rPr lang="en-NZ" sz="18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 first step is to create visual ‘hooks’. Write in the text box if any spring to mind.</a:t>
            </a:r>
          </a:p>
        </p:txBody>
      </p:sp>
      <p:sp>
        <p:nvSpPr>
          <p:cNvPr id="16" name="Content Placeholder 2">
            <a:extLst>
              <a:ext uri="{FF2B5EF4-FFF2-40B4-BE49-F238E27FC236}">
                <a16:creationId xmlns:a16="http://schemas.microsoft.com/office/drawing/2014/main" id="{C91B9FA0-BFBA-41E4-918D-FF9F8BF4AE31}"/>
              </a:ext>
            </a:extLst>
          </p:cNvPr>
          <p:cNvSpPr txBox="1">
            <a:spLocks/>
          </p:cNvSpPr>
          <p:nvPr/>
        </p:nvSpPr>
        <p:spPr bwMode="auto">
          <a:xfrm>
            <a:off x="768433" y="4933580"/>
            <a:ext cx="8545219" cy="504056"/>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Font typeface="Arial" charset="0"/>
              <a:buNone/>
            </a:pPr>
            <a:r>
              <a:rPr lang="en-NZ" sz="18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Here are some we prepared earlier!</a:t>
            </a:r>
          </a:p>
        </p:txBody>
      </p:sp>
      <p:sp>
        <p:nvSpPr>
          <p:cNvPr id="14" name="Text Box 13">
            <a:extLst>
              <a:ext uri="{FF2B5EF4-FFF2-40B4-BE49-F238E27FC236}">
                <a16:creationId xmlns:a16="http://schemas.microsoft.com/office/drawing/2014/main" id="{10405AD4-0C3D-4503-910F-5E688A0B0E81}"/>
              </a:ext>
            </a:extLst>
          </p:cNvPr>
          <p:cNvSpPr txBox="1">
            <a:spLocks noChangeArrowheads="1"/>
          </p:cNvSpPr>
          <p:nvPr/>
        </p:nvSpPr>
        <p:spPr bwMode="auto">
          <a:xfrm>
            <a:off x="768433" y="5371995"/>
            <a:ext cx="91479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tabLst>
                <a:tab pos="1436688" algn="l"/>
                <a:tab pos="3406775" algn="l"/>
                <a:tab pos="5743575" algn="l"/>
              </a:tabLst>
            </a:pP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olfactory	</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oil factory</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facial</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 face</a:t>
            </a:r>
          </a:p>
          <a:p>
            <a:pPr>
              <a:tabLst>
                <a:tab pos="1436688" algn="l"/>
                <a:tab pos="3406775" algn="l"/>
                <a:tab pos="5743575" algn="l"/>
              </a:tabLst>
            </a:pP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optic	</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optician</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auditory</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 audio tape</a:t>
            </a:r>
          </a:p>
          <a:p>
            <a:pPr>
              <a:tabLst>
                <a:tab pos="1436688" algn="l"/>
                <a:tab pos="3406775" algn="l"/>
                <a:tab pos="5743575" algn="l"/>
              </a:tabLst>
            </a:pP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oculomotor	</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motor car</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glossopharyngeal</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 </a:t>
            </a:r>
            <a:r>
              <a:rPr lang="en-NZ" altLang="en-US" sz="1600" dirty="0" err="1">
                <a:solidFill>
                  <a:srgbClr val="00B050"/>
                </a:solidFill>
                <a:latin typeface="Verdana" panose="020B0604030504040204" pitchFamily="34" charset="0"/>
                <a:ea typeface="Verdana" panose="020B0604030504040204" pitchFamily="34" charset="0"/>
                <a:cs typeface="Verdana" panose="020B0604030504040204" pitchFamily="34" charset="0"/>
              </a:rPr>
              <a:t>lipgloss</a:t>
            </a:r>
            <a:endPar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a:tabLst>
                <a:tab pos="1436688" algn="l"/>
                <a:tab pos="3406775" algn="l"/>
                <a:tab pos="5743575" algn="l"/>
              </a:tabLst>
            </a:pP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trochlear	</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truck</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alt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vagus</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 veggies  </a:t>
            </a:r>
          </a:p>
          <a:p>
            <a:pPr>
              <a:tabLst>
                <a:tab pos="1436688" algn="l"/>
                <a:tab pos="3406775" algn="l"/>
                <a:tab pos="5743575" algn="l"/>
              </a:tabLst>
            </a:pP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trigeminal	</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three gems</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spinal accessory</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 spine</a:t>
            </a:r>
          </a:p>
          <a:p>
            <a:pPr>
              <a:tabLst>
                <a:tab pos="1436688" algn="l"/>
                <a:tab pos="3406775" algn="l"/>
                <a:tab pos="5743575" algn="l"/>
              </a:tabLst>
            </a:pPr>
            <a:r>
              <a:rPr lang="en-NZ" alt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abducens</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duck</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hypoglossal</a:t>
            </a:r>
            <a:r>
              <a:rPr lang="en-NZ" alt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t>	= hypodermic needle</a:t>
            </a:r>
          </a:p>
        </p:txBody>
      </p:sp>
    </p:spTree>
    <p:extLst>
      <p:ext uri="{BB962C8B-B14F-4D97-AF65-F5344CB8AC3E}">
        <p14:creationId xmlns:p14="http://schemas.microsoft.com/office/powerpoint/2010/main" val="3552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sz="4189" b="0"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Learning Outcomes</a:t>
            </a:r>
          </a:p>
        </p:txBody>
      </p:sp>
      <p:sp>
        <p:nvSpPr>
          <p:cNvPr id="5" name="TextBox 4">
            <a:extLst>
              <a:ext uri="{FF2B5EF4-FFF2-40B4-BE49-F238E27FC236}">
                <a16:creationId xmlns:a16="http://schemas.microsoft.com/office/drawing/2014/main" id="{96498400-FE94-4D3A-9B98-80ED4AFB3356}"/>
              </a:ext>
            </a:extLst>
          </p:cNvPr>
          <p:cNvSpPr txBox="1"/>
          <p:nvPr/>
        </p:nvSpPr>
        <p:spPr>
          <a:xfrm>
            <a:off x="768211" y="3924300"/>
            <a:ext cx="9155391" cy="1631216"/>
          </a:xfrm>
          <a:prstGeom prst="rect">
            <a:avLst/>
          </a:prstGeom>
          <a:noFill/>
        </p:spPr>
        <p:txBody>
          <a:bodyPr wrap="square" rtlCol="0">
            <a:spAutoFit/>
          </a:bodyPr>
          <a:lstStyle/>
          <a:p>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By the end of this session you will be able to: </a:t>
            </a:r>
          </a:p>
          <a:p>
            <a:endParaRPr lang="en-NZ" sz="20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Use associations to reinforce learning and recall</a:t>
            </a:r>
          </a:p>
          <a:p>
            <a:pPr marL="285750" indent="-285750">
              <a:buFont typeface="Arial" panose="020B0604020202020204" pitchFamily="34" charset="0"/>
              <a:buChar char="•"/>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Use memory systems to memorise sets of facts</a:t>
            </a:r>
          </a:p>
        </p:txBody>
      </p:sp>
    </p:spTree>
    <p:extLst>
      <p:ext uri="{BB962C8B-B14F-4D97-AF65-F5344CB8AC3E}">
        <p14:creationId xmlns:p14="http://schemas.microsoft.com/office/powerpoint/2010/main" val="6623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E73D-D162-4308-9B5D-707B69964851}"/>
              </a:ext>
            </a:extLst>
          </p:cNvPr>
          <p:cNvSpPr>
            <a:spLocks noGrp="1"/>
          </p:cNvSpPr>
          <p:nvPr>
            <p:ph type="title" idx="4294967295"/>
          </p:nvPr>
        </p:nvSpPr>
        <p:spPr>
          <a:xfrm>
            <a:off x="-5592031" y="2701141"/>
            <a:ext cx="5050636" cy="1461188"/>
          </a:xfrm>
        </p:spPr>
        <p:txBody>
          <a:bodyPr/>
          <a:lstStyle/>
          <a:p>
            <a:r>
              <a:rPr lang="en-NZ" dirty="0"/>
              <a:t>Applying the hooks to the home layout</a:t>
            </a:r>
          </a:p>
        </p:txBody>
      </p:sp>
      <p:sp>
        <p:nvSpPr>
          <p:cNvPr id="66" name="Content Placeholder 2">
            <a:extLst>
              <a:ext uri="{FF2B5EF4-FFF2-40B4-BE49-F238E27FC236}">
                <a16:creationId xmlns:a16="http://schemas.microsoft.com/office/drawing/2014/main" id="{08B06A29-8602-4888-8A70-45D916BEC4D5}"/>
              </a:ext>
            </a:extLst>
          </p:cNvPr>
          <p:cNvSpPr txBox="1">
            <a:spLocks/>
          </p:cNvSpPr>
          <p:nvPr/>
        </p:nvSpPr>
        <p:spPr bwMode="auto">
          <a:xfrm>
            <a:off x="713680" y="1344417"/>
            <a:ext cx="9416312" cy="542995"/>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ctr">
              <a:buFont typeface="Arial" charset="0"/>
              <a:buNone/>
            </a:pPr>
            <a:r>
              <a:rPr lang="en-NZ" sz="20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Then you visualise one in each room as you go round the house</a:t>
            </a:r>
          </a:p>
        </p:txBody>
      </p:sp>
      <p:sp>
        <p:nvSpPr>
          <p:cNvPr id="90" name="TextBox 89">
            <a:extLst>
              <a:ext uri="{FF2B5EF4-FFF2-40B4-BE49-F238E27FC236}">
                <a16:creationId xmlns:a16="http://schemas.microsoft.com/office/drawing/2014/main" id="{B8D5CFC4-2F60-4D06-806A-3E0E9FEDB21C}"/>
              </a:ext>
              <a:ext uri="{C183D7F6-B498-43B3-948B-1728B52AA6E4}">
                <adec:decorative xmlns:adec="http://schemas.microsoft.com/office/drawing/2017/decorative" val="1"/>
              </a:ext>
            </a:extLst>
          </p:cNvPr>
          <p:cNvSpPr txBox="1"/>
          <p:nvPr/>
        </p:nvSpPr>
        <p:spPr>
          <a:xfrm>
            <a:off x="3059614" y="5159713"/>
            <a:ext cx="1051618" cy="307777"/>
          </a:xfrm>
          <a:prstGeom prst="rect">
            <a:avLst/>
          </a:prstGeom>
          <a:noFill/>
        </p:spPr>
        <p:txBody>
          <a:bodyPr wrap="square" rtlCol="0">
            <a:spAutoFit/>
          </a:bodyPr>
          <a:lstStyle/>
          <a:p>
            <a:r>
              <a:rPr lang="mi-NZ" sz="1400" dirty="0" err="1">
                <a:solidFill>
                  <a:srgbClr val="00B050"/>
                </a:solidFill>
              </a:rPr>
              <a:t>Kitchen</a:t>
            </a:r>
            <a:endParaRPr lang="en-NZ" sz="1400" dirty="0">
              <a:solidFill>
                <a:srgbClr val="00B050"/>
              </a:solidFill>
            </a:endParaRPr>
          </a:p>
        </p:txBody>
      </p:sp>
      <p:pic>
        <p:nvPicPr>
          <p:cNvPr id="14" name="Picture 60">
            <a:extLst>
              <a:ext uri="{FF2B5EF4-FFF2-40B4-BE49-F238E27FC236}">
                <a16:creationId xmlns:a16="http://schemas.microsoft.com/office/drawing/2014/main" id="{CC8B0C77-C513-448A-A45D-01BFCB5894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882" y="5628295"/>
            <a:ext cx="785812" cy="7858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78">
            <a:extLst>
              <a:ext uri="{FF2B5EF4-FFF2-40B4-BE49-F238E27FC236}">
                <a16:creationId xmlns:a16="http://schemas.microsoft.com/office/drawing/2014/main" id="{5AA04504-34CD-4E43-B3A7-56D5B393BB0C}"/>
              </a:ext>
              <a:ext uri="{C183D7F6-B498-43B3-948B-1728B52AA6E4}">
                <adec:decorative xmlns:adec="http://schemas.microsoft.com/office/drawing/2017/decorative" val="1"/>
              </a:ext>
            </a:extLst>
          </p:cNvPr>
          <p:cNvSpPr txBox="1"/>
          <p:nvPr/>
        </p:nvSpPr>
        <p:spPr>
          <a:xfrm>
            <a:off x="6798771" y="4488792"/>
            <a:ext cx="1051618" cy="307777"/>
          </a:xfrm>
          <a:prstGeom prst="rect">
            <a:avLst/>
          </a:prstGeom>
          <a:noFill/>
        </p:spPr>
        <p:txBody>
          <a:bodyPr wrap="square" rtlCol="0">
            <a:spAutoFit/>
          </a:bodyPr>
          <a:lstStyle/>
          <a:p>
            <a:r>
              <a:rPr lang="mi-NZ" sz="1400" dirty="0" err="1">
                <a:solidFill>
                  <a:srgbClr val="00B050"/>
                </a:solidFill>
              </a:rPr>
              <a:t>Lounge</a:t>
            </a:r>
            <a:endParaRPr lang="en-NZ" sz="1400" dirty="0">
              <a:solidFill>
                <a:srgbClr val="00B050"/>
              </a:solidFill>
            </a:endParaRPr>
          </a:p>
        </p:txBody>
      </p:sp>
      <p:pic>
        <p:nvPicPr>
          <p:cNvPr id="15" name="Picture 63">
            <a:extLst>
              <a:ext uri="{FF2B5EF4-FFF2-40B4-BE49-F238E27FC236}">
                <a16:creationId xmlns:a16="http://schemas.microsoft.com/office/drawing/2014/main" id="{72921663-CD9B-4F86-9672-19626716A8E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38161" y="4920592"/>
            <a:ext cx="12192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a16="http://schemas.microsoft.com/office/drawing/2014/main" id="{C295D2E9-7636-4DF7-BD81-A78BF864101B}"/>
              </a:ext>
              <a:ext uri="{C183D7F6-B498-43B3-948B-1728B52AA6E4}">
                <adec:decorative xmlns:adec="http://schemas.microsoft.com/office/drawing/2017/decorative" val="1"/>
              </a:ext>
            </a:extLst>
          </p:cNvPr>
          <p:cNvSpPr txBox="1"/>
          <p:nvPr/>
        </p:nvSpPr>
        <p:spPr>
          <a:xfrm>
            <a:off x="3912974" y="4604073"/>
            <a:ext cx="1051618" cy="523220"/>
          </a:xfrm>
          <a:prstGeom prst="rect">
            <a:avLst/>
          </a:prstGeom>
          <a:noFill/>
        </p:spPr>
        <p:txBody>
          <a:bodyPr wrap="square" rtlCol="0">
            <a:spAutoFit/>
          </a:bodyPr>
          <a:lstStyle/>
          <a:p>
            <a:r>
              <a:rPr lang="mi-NZ" sz="1400" dirty="0" err="1">
                <a:solidFill>
                  <a:srgbClr val="00B050"/>
                </a:solidFill>
              </a:rPr>
              <a:t>Dining</a:t>
            </a:r>
            <a:r>
              <a:rPr lang="mi-NZ" sz="1400" dirty="0">
                <a:solidFill>
                  <a:srgbClr val="00B050"/>
                </a:solidFill>
              </a:rPr>
              <a:t> </a:t>
            </a:r>
            <a:r>
              <a:rPr lang="mi-NZ" sz="1400" dirty="0" err="1">
                <a:solidFill>
                  <a:srgbClr val="00B050"/>
                </a:solidFill>
              </a:rPr>
              <a:t>room</a:t>
            </a:r>
            <a:endParaRPr lang="en-NZ" sz="1400" dirty="0">
              <a:solidFill>
                <a:srgbClr val="00B050"/>
              </a:solidFill>
            </a:endParaRPr>
          </a:p>
        </p:txBody>
      </p:sp>
      <p:pic>
        <p:nvPicPr>
          <p:cNvPr id="16" name="Picture 67">
            <a:extLst>
              <a:ext uri="{FF2B5EF4-FFF2-40B4-BE49-F238E27FC236}">
                <a16:creationId xmlns:a16="http://schemas.microsoft.com/office/drawing/2014/main" id="{21B1F13B-D7EE-4F8C-A00F-9CDC63769E3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566498" y="3912529"/>
            <a:ext cx="12192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Box 88">
            <a:extLst>
              <a:ext uri="{FF2B5EF4-FFF2-40B4-BE49-F238E27FC236}">
                <a16:creationId xmlns:a16="http://schemas.microsoft.com/office/drawing/2014/main" id="{8584CE43-B1D2-4783-B757-6A30A6D8F47C}"/>
              </a:ext>
              <a:ext uri="{C183D7F6-B498-43B3-948B-1728B52AA6E4}">
                <adec:decorative xmlns:adec="http://schemas.microsoft.com/office/drawing/2017/decorative" val="1"/>
              </a:ext>
            </a:extLst>
          </p:cNvPr>
          <p:cNvSpPr txBox="1"/>
          <p:nvPr/>
        </p:nvSpPr>
        <p:spPr>
          <a:xfrm rot="16200000">
            <a:off x="3546531" y="2512875"/>
            <a:ext cx="1051618" cy="307777"/>
          </a:xfrm>
          <a:prstGeom prst="rect">
            <a:avLst/>
          </a:prstGeom>
          <a:noFill/>
        </p:spPr>
        <p:txBody>
          <a:bodyPr wrap="square" rtlCol="0">
            <a:spAutoFit/>
          </a:bodyPr>
          <a:lstStyle/>
          <a:p>
            <a:r>
              <a:rPr lang="mi-NZ" sz="1400" dirty="0" err="1">
                <a:solidFill>
                  <a:srgbClr val="00B050"/>
                </a:solidFill>
              </a:rPr>
              <a:t>Hallway</a:t>
            </a:r>
            <a:endParaRPr lang="en-NZ" sz="1400" dirty="0">
              <a:solidFill>
                <a:srgbClr val="00B050"/>
              </a:solidFill>
            </a:endParaRPr>
          </a:p>
        </p:txBody>
      </p:sp>
      <p:pic>
        <p:nvPicPr>
          <p:cNvPr id="13" name="LP">
            <a:hlinkClick r:id="rId6" tooltip="&quot;Click To Download&quot;"/>
            <a:extLst>
              <a:ext uri="{FF2B5EF4-FFF2-40B4-BE49-F238E27FC236}">
                <a16:creationId xmlns:a16="http://schemas.microsoft.com/office/drawing/2014/main" id="{B90AD072-A8D8-4DF6-867A-CAC1826AFABF}"/>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752111" y="3193392"/>
            <a:ext cx="631825" cy="631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Box 81">
            <a:extLst>
              <a:ext uri="{FF2B5EF4-FFF2-40B4-BE49-F238E27FC236}">
                <a16:creationId xmlns:a16="http://schemas.microsoft.com/office/drawing/2014/main" id="{F47C9EE4-8AAB-4862-8746-0029C66BBF9B}"/>
              </a:ext>
              <a:ext uri="{C183D7F6-B498-43B3-948B-1728B52AA6E4}">
                <adec:decorative xmlns:adec="http://schemas.microsoft.com/office/drawing/2017/decorative" val="1"/>
              </a:ext>
            </a:extLst>
          </p:cNvPr>
          <p:cNvSpPr txBox="1"/>
          <p:nvPr/>
        </p:nvSpPr>
        <p:spPr>
          <a:xfrm>
            <a:off x="5620599" y="3306417"/>
            <a:ext cx="1051618" cy="307777"/>
          </a:xfrm>
          <a:prstGeom prst="rect">
            <a:avLst/>
          </a:prstGeom>
          <a:noFill/>
        </p:spPr>
        <p:txBody>
          <a:bodyPr wrap="square" rtlCol="0">
            <a:spAutoFit/>
          </a:bodyPr>
          <a:lstStyle/>
          <a:p>
            <a:r>
              <a:rPr lang="mi-NZ" sz="1400" dirty="0">
                <a:solidFill>
                  <a:srgbClr val="00B050"/>
                </a:solidFill>
              </a:rPr>
              <a:t>B1</a:t>
            </a:r>
            <a:endParaRPr lang="en-NZ" sz="1400" dirty="0">
              <a:solidFill>
                <a:srgbClr val="00B050"/>
              </a:solidFill>
            </a:endParaRPr>
          </a:p>
        </p:txBody>
      </p:sp>
      <p:pic>
        <p:nvPicPr>
          <p:cNvPr id="57" name="LP">
            <a:hlinkClick r:id="rId8" tooltip="&quot;Click To Download&quot;"/>
            <a:extLst>
              <a:ext uri="{FF2B5EF4-FFF2-40B4-BE49-F238E27FC236}">
                <a16:creationId xmlns:a16="http://schemas.microsoft.com/office/drawing/2014/main" id="{3B779995-B0ED-4BC4-A7F1-FDE659DB440D}"/>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3623" y="2977492"/>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82">
            <a:extLst>
              <a:ext uri="{FF2B5EF4-FFF2-40B4-BE49-F238E27FC236}">
                <a16:creationId xmlns:a16="http://schemas.microsoft.com/office/drawing/2014/main" id="{24836F74-E10C-40F4-8DBA-C03EF5CDD5A3}"/>
              </a:ext>
              <a:ext uri="{C183D7F6-B498-43B3-948B-1728B52AA6E4}">
                <adec:decorative xmlns:adec="http://schemas.microsoft.com/office/drawing/2017/decorative" val="1"/>
              </a:ext>
            </a:extLst>
          </p:cNvPr>
          <p:cNvSpPr txBox="1"/>
          <p:nvPr/>
        </p:nvSpPr>
        <p:spPr>
          <a:xfrm>
            <a:off x="5548119" y="2295850"/>
            <a:ext cx="1051618" cy="307777"/>
          </a:xfrm>
          <a:prstGeom prst="rect">
            <a:avLst/>
          </a:prstGeom>
          <a:noFill/>
        </p:spPr>
        <p:txBody>
          <a:bodyPr wrap="square" rtlCol="0">
            <a:spAutoFit/>
          </a:bodyPr>
          <a:lstStyle/>
          <a:p>
            <a:r>
              <a:rPr lang="mi-NZ" sz="1400" dirty="0">
                <a:solidFill>
                  <a:srgbClr val="00B050"/>
                </a:solidFill>
              </a:rPr>
              <a:t>B2</a:t>
            </a:r>
            <a:endParaRPr lang="en-NZ" sz="1400" dirty="0">
              <a:solidFill>
                <a:srgbClr val="00B050"/>
              </a:solidFill>
            </a:endParaRPr>
          </a:p>
        </p:txBody>
      </p:sp>
      <p:pic>
        <p:nvPicPr>
          <p:cNvPr id="20" name="LP">
            <a:hlinkClick r:id="rId10" tooltip="&quot;Click To Download&quot;"/>
            <a:extLst>
              <a:ext uri="{FF2B5EF4-FFF2-40B4-BE49-F238E27FC236}">
                <a16:creationId xmlns:a16="http://schemas.microsoft.com/office/drawing/2014/main" id="{4C5AC821-40D4-424C-A509-492FD49EB411}"/>
              </a:ext>
              <a:ext uri="{C183D7F6-B498-43B3-948B-1728B52AA6E4}">
                <adec:decorative xmlns:adec="http://schemas.microsoft.com/office/drawing/2017/decorative" val="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6498" y="225676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83">
            <a:extLst>
              <a:ext uri="{FF2B5EF4-FFF2-40B4-BE49-F238E27FC236}">
                <a16:creationId xmlns:a16="http://schemas.microsoft.com/office/drawing/2014/main" id="{3AEE6386-092E-4B47-97D7-63A01DA632BB}"/>
              </a:ext>
              <a:ext uri="{C183D7F6-B498-43B3-948B-1728B52AA6E4}">
                <adec:decorative xmlns:adec="http://schemas.microsoft.com/office/drawing/2017/decorative" val="1"/>
              </a:ext>
            </a:extLst>
          </p:cNvPr>
          <p:cNvSpPr txBox="1"/>
          <p:nvPr/>
        </p:nvSpPr>
        <p:spPr>
          <a:xfrm>
            <a:off x="2565829" y="2189164"/>
            <a:ext cx="442465" cy="307777"/>
          </a:xfrm>
          <a:prstGeom prst="rect">
            <a:avLst/>
          </a:prstGeom>
          <a:noFill/>
        </p:spPr>
        <p:txBody>
          <a:bodyPr wrap="square" rtlCol="0">
            <a:spAutoFit/>
          </a:bodyPr>
          <a:lstStyle/>
          <a:p>
            <a:r>
              <a:rPr lang="mi-NZ" sz="1400" dirty="0">
                <a:solidFill>
                  <a:srgbClr val="00B050"/>
                </a:solidFill>
              </a:rPr>
              <a:t>B3</a:t>
            </a:r>
            <a:endParaRPr lang="en-NZ" sz="1400" dirty="0">
              <a:solidFill>
                <a:srgbClr val="00B050"/>
              </a:solidFill>
            </a:endParaRPr>
          </a:p>
        </p:txBody>
      </p:sp>
      <p:pic>
        <p:nvPicPr>
          <p:cNvPr id="31" name="LP">
            <a:hlinkClick r:id="rId12" tooltip="&quot;Click To Download&quot;"/>
            <a:extLst>
              <a:ext uri="{FF2B5EF4-FFF2-40B4-BE49-F238E27FC236}">
                <a16:creationId xmlns:a16="http://schemas.microsoft.com/office/drawing/2014/main" id="{114E6E5A-2863-43F1-8093-8D7550D0D032}"/>
              </a:ext>
              <a:ext uri="{C183D7F6-B498-43B3-948B-1728B52AA6E4}">
                <adec:decorative xmlns:adec="http://schemas.microsoft.com/office/drawing/2017/decorative" val="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13973" y="2112304"/>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a:extLst>
              <a:ext uri="{FF2B5EF4-FFF2-40B4-BE49-F238E27FC236}">
                <a16:creationId xmlns:a16="http://schemas.microsoft.com/office/drawing/2014/main" id="{AFB22476-80EF-4D80-B3DB-CC6FD9FDA302}"/>
              </a:ext>
              <a:ext uri="{C183D7F6-B498-43B3-948B-1728B52AA6E4}">
                <adec:decorative xmlns:adec="http://schemas.microsoft.com/office/drawing/2017/decorative" val="1"/>
              </a:ext>
            </a:extLst>
          </p:cNvPr>
          <p:cNvSpPr txBox="1"/>
          <p:nvPr/>
        </p:nvSpPr>
        <p:spPr>
          <a:xfrm>
            <a:off x="2229184" y="2688929"/>
            <a:ext cx="1051618" cy="307777"/>
          </a:xfrm>
          <a:prstGeom prst="rect">
            <a:avLst/>
          </a:prstGeom>
          <a:noFill/>
        </p:spPr>
        <p:txBody>
          <a:bodyPr wrap="square" rtlCol="0">
            <a:spAutoFit/>
          </a:bodyPr>
          <a:lstStyle/>
          <a:p>
            <a:r>
              <a:rPr lang="mi-NZ" sz="1400" dirty="0" err="1">
                <a:solidFill>
                  <a:srgbClr val="00B050"/>
                </a:solidFill>
              </a:rPr>
              <a:t>Toilet</a:t>
            </a:r>
            <a:endParaRPr lang="en-NZ" sz="1400" dirty="0">
              <a:solidFill>
                <a:srgbClr val="00B050"/>
              </a:solidFill>
            </a:endParaRPr>
          </a:p>
        </p:txBody>
      </p:sp>
      <p:pic>
        <p:nvPicPr>
          <p:cNvPr id="32" name="LP">
            <a:hlinkClick r:id="rId14" tooltip="&quot;Click To Download&quot;"/>
            <a:extLst>
              <a:ext uri="{FF2B5EF4-FFF2-40B4-BE49-F238E27FC236}">
                <a16:creationId xmlns:a16="http://schemas.microsoft.com/office/drawing/2014/main" id="{CE04919F-4546-48C2-B191-67799B05B05E}"/>
              </a:ext>
              <a:ext uri="{C183D7F6-B498-43B3-948B-1728B52AA6E4}">
                <adec:decorative xmlns:adec="http://schemas.microsoft.com/office/drawing/2017/decorative" val="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13973" y="27600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a:extLst>
              <a:ext uri="{FF2B5EF4-FFF2-40B4-BE49-F238E27FC236}">
                <a16:creationId xmlns:a16="http://schemas.microsoft.com/office/drawing/2014/main" id="{B3F6F52B-2927-4C8F-93D1-559EDD9ABF2D}"/>
              </a:ext>
              <a:ext uri="{C183D7F6-B498-43B3-948B-1728B52AA6E4}">
                <adec:decorative xmlns:adec="http://schemas.microsoft.com/office/drawing/2017/decorative" val="1"/>
              </a:ext>
            </a:extLst>
          </p:cNvPr>
          <p:cNvSpPr txBox="1"/>
          <p:nvPr/>
        </p:nvSpPr>
        <p:spPr>
          <a:xfrm>
            <a:off x="2146455" y="3361170"/>
            <a:ext cx="1051618" cy="307777"/>
          </a:xfrm>
          <a:prstGeom prst="rect">
            <a:avLst/>
          </a:prstGeom>
          <a:noFill/>
        </p:spPr>
        <p:txBody>
          <a:bodyPr wrap="square" rtlCol="0">
            <a:spAutoFit/>
          </a:bodyPr>
          <a:lstStyle/>
          <a:p>
            <a:r>
              <a:rPr lang="mi-NZ" sz="1400" dirty="0" err="1">
                <a:solidFill>
                  <a:srgbClr val="00B050"/>
                </a:solidFill>
              </a:rPr>
              <a:t>Bathroom</a:t>
            </a:r>
            <a:endParaRPr lang="en-NZ" sz="1400" dirty="0">
              <a:solidFill>
                <a:srgbClr val="00B050"/>
              </a:solidFill>
            </a:endParaRPr>
          </a:p>
        </p:txBody>
      </p:sp>
      <p:pic>
        <p:nvPicPr>
          <p:cNvPr id="33" name="LP">
            <a:hlinkClick r:id="rId16" tooltip="&quot;Click To Download&quot;"/>
            <a:extLst>
              <a:ext uri="{FF2B5EF4-FFF2-40B4-BE49-F238E27FC236}">
                <a16:creationId xmlns:a16="http://schemas.microsoft.com/office/drawing/2014/main" id="{B73F42DB-A007-48FC-AEF8-6616B21B3CB4}"/>
              </a:ext>
              <a:ext uri="{C183D7F6-B498-43B3-948B-1728B52AA6E4}">
                <adec:decorative xmlns:adec="http://schemas.microsoft.com/office/drawing/2017/decorative" val="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56866" y="3336267"/>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a:extLst>
              <a:ext uri="{FF2B5EF4-FFF2-40B4-BE49-F238E27FC236}">
                <a16:creationId xmlns:a16="http://schemas.microsoft.com/office/drawing/2014/main" id="{3E63B3F3-9613-4602-A116-4EEA677FC1EA}"/>
              </a:ext>
              <a:ext uri="{C183D7F6-B498-43B3-948B-1728B52AA6E4}">
                <adec:decorative xmlns:adec="http://schemas.microsoft.com/office/drawing/2017/decorative" val="1"/>
              </a:ext>
            </a:extLst>
          </p:cNvPr>
          <p:cNvSpPr txBox="1"/>
          <p:nvPr/>
        </p:nvSpPr>
        <p:spPr>
          <a:xfrm>
            <a:off x="5153105" y="6443833"/>
            <a:ext cx="1051618" cy="307777"/>
          </a:xfrm>
          <a:prstGeom prst="rect">
            <a:avLst/>
          </a:prstGeom>
          <a:noFill/>
        </p:spPr>
        <p:txBody>
          <a:bodyPr wrap="square" rtlCol="0">
            <a:spAutoFit/>
          </a:bodyPr>
          <a:lstStyle/>
          <a:p>
            <a:r>
              <a:rPr lang="mi-NZ" sz="1400" dirty="0" err="1">
                <a:solidFill>
                  <a:srgbClr val="00B050"/>
                </a:solidFill>
              </a:rPr>
              <a:t>Kitchen</a:t>
            </a:r>
            <a:endParaRPr lang="en-NZ" sz="1400" dirty="0">
              <a:solidFill>
                <a:srgbClr val="00B050"/>
              </a:solidFill>
            </a:endParaRPr>
          </a:p>
        </p:txBody>
      </p:sp>
      <p:pic>
        <p:nvPicPr>
          <p:cNvPr id="34" name="LP">
            <a:hlinkClick r:id="rId18" tooltip="&quot;Click To Download&quot;"/>
            <a:extLst>
              <a:ext uri="{FF2B5EF4-FFF2-40B4-BE49-F238E27FC236}">
                <a16:creationId xmlns:a16="http://schemas.microsoft.com/office/drawing/2014/main" id="{C504004D-4D14-4221-BBC6-6D66BEC88FCB}"/>
              </a:ext>
              <a:ext uri="{C183D7F6-B498-43B3-948B-1728B52AA6E4}">
                <adec:decorative xmlns:adec="http://schemas.microsoft.com/office/drawing/2017/decorative" val="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98073" y="4488792"/>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74BDA350-C701-41C3-8A77-F05B6BFBCBCE}"/>
              </a:ext>
              <a:ext uri="{C183D7F6-B498-43B3-948B-1728B52AA6E4}">
                <adec:decorative xmlns:adec="http://schemas.microsoft.com/office/drawing/2017/decorative" val="1"/>
              </a:ext>
            </a:extLst>
          </p:cNvPr>
          <p:cNvSpPr txBox="1"/>
          <p:nvPr/>
        </p:nvSpPr>
        <p:spPr>
          <a:xfrm>
            <a:off x="2146455" y="4007189"/>
            <a:ext cx="1051618" cy="307777"/>
          </a:xfrm>
          <a:prstGeom prst="rect">
            <a:avLst/>
          </a:prstGeom>
          <a:noFill/>
        </p:spPr>
        <p:txBody>
          <a:bodyPr wrap="square" rtlCol="0">
            <a:spAutoFit/>
          </a:bodyPr>
          <a:lstStyle/>
          <a:p>
            <a:r>
              <a:rPr lang="mi-NZ" sz="1400" dirty="0" err="1">
                <a:solidFill>
                  <a:srgbClr val="00B050"/>
                </a:solidFill>
              </a:rPr>
              <a:t>Garage</a:t>
            </a:r>
            <a:endParaRPr lang="en-NZ" sz="1400" dirty="0">
              <a:solidFill>
                <a:srgbClr val="00B050"/>
              </a:solidFill>
            </a:endParaRPr>
          </a:p>
        </p:txBody>
      </p:sp>
      <p:pic>
        <p:nvPicPr>
          <p:cNvPr id="60" name="LP">
            <a:hlinkClick r:id="rId20" tooltip="&quot;Click To Download&quot;"/>
            <a:extLst>
              <a:ext uri="{FF2B5EF4-FFF2-40B4-BE49-F238E27FC236}">
                <a16:creationId xmlns:a16="http://schemas.microsoft.com/office/drawing/2014/main" id="{488F3C94-BCAA-4EE7-A745-971985B287F4}"/>
              </a:ext>
              <a:ext uri="{C183D7F6-B498-43B3-948B-1728B52AA6E4}">
                <adec:decorative xmlns:adec="http://schemas.microsoft.com/office/drawing/2017/decorative" val="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34473" y="456022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a:extLst>
              <a:ext uri="{FF2B5EF4-FFF2-40B4-BE49-F238E27FC236}">
                <a16:creationId xmlns:a16="http://schemas.microsoft.com/office/drawing/2014/main" id="{60E7B8A9-09B8-4CA9-9AAA-26BB56C03C78}"/>
              </a:ext>
              <a:ext uri="{C183D7F6-B498-43B3-948B-1728B52AA6E4}">
                <adec:decorative xmlns:adec="http://schemas.microsoft.com/office/drawing/2017/decorative" val="1"/>
              </a:ext>
            </a:extLst>
          </p:cNvPr>
          <p:cNvSpPr txBox="1"/>
          <p:nvPr/>
        </p:nvSpPr>
        <p:spPr>
          <a:xfrm>
            <a:off x="1526090" y="5925678"/>
            <a:ext cx="1051618" cy="307777"/>
          </a:xfrm>
          <a:prstGeom prst="rect">
            <a:avLst/>
          </a:prstGeom>
          <a:noFill/>
        </p:spPr>
        <p:txBody>
          <a:bodyPr wrap="square" rtlCol="0">
            <a:spAutoFit/>
          </a:bodyPr>
          <a:lstStyle/>
          <a:p>
            <a:r>
              <a:rPr lang="mi-NZ" sz="1400" dirty="0" err="1">
                <a:solidFill>
                  <a:srgbClr val="00B050"/>
                </a:solidFill>
              </a:rPr>
              <a:t>Driveway</a:t>
            </a:r>
            <a:endParaRPr lang="en-NZ" sz="1400" dirty="0">
              <a:solidFill>
                <a:srgbClr val="00B050"/>
              </a:solidFill>
            </a:endParaRPr>
          </a:p>
        </p:txBody>
      </p:sp>
      <p:pic>
        <p:nvPicPr>
          <p:cNvPr id="12" name="LP">
            <a:hlinkClick r:id="rId22" tooltip="&quot;Click To Download&quot;"/>
            <a:extLst>
              <a:ext uri="{FF2B5EF4-FFF2-40B4-BE49-F238E27FC236}">
                <a16:creationId xmlns:a16="http://schemas.microsoft.com/office/drawing/2014/main" id="{1AE91F99-424C-4571-8D5A-CC908E097C94}"/>
              </a:ext>
              <a:ext uri="{C183D7F6-B498-43B3-948B-1728B52AA6E4}">
                <adec:decorative xmlns:adec="http://schemas.microsoft.com/office/drawing/2017/decorative" val="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85273" y="628901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51">
            <a:extLst>
              <a:ext uri="{FF2B5EF4-FFF2-40B4-BE49-F238E27FC236}">
                <a16:creationId xmlns:a16="http://schemas.microsoft.com/office/drawing/2014/main" id="{EB2FD239-2068-4CDB-A773-1BCEC4E1E36B}"/>
              </a:ext>
              <a:ext uri="{C183D7F6-B498-43B3-948B-1728B52AA6E4}">
                <adec:decorative xmlns:adec="http://schemas.microsoft.com/office/drawing/2017/decorative" val="1"/>
              </a:ext>
            </a:extLst>
          </p:cNvPr>
          <p:cNvSpPr>
            <a:spLocks noChangeShapeType="1"/>
          </p:cNvSpPr>
          <p:nvPr/>
        </p:nvSpPr>
        <p:spPr bwMode="auto">
          <a:xfrm flipH="1">
            <a:off x="2190011" y="3983967"/>
            <a:ext cx="863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9" name="Line 52">
            <a:extLst>
              <a:ext uri="{FF2B5EF4-FFF2-40B4-BE49-F238E27FC236}">
                <a16:creationId xmlns:a16="http://schemas.microsoft.com/office/drawing/2014/main" id="{A9C9370F-6D8D-42B9-A278-96EE3CC61EBB}"/>
              </a:ext>
              <a:ext uri="{C183D7F6-B498-43B3-948B-1728B52AA6E4}">
                <adec:decorative xmlns:adec="http://schemas.microsoft.com/office/drawing/2017/decorative" val="1"/>
              </a:ext>
            </a:extLst>
          </p:cNvPr>
          <p:cNvSpPr>
            <a:spLocks noChangeShapeType="1"/>
          </p:cNvSpPr>
          <p:nvPr/>
        </p:nvSpPr>
        <p:spPr bwMode="auto">
          <a:xfrm>
            <a:off x="2190011" y="3983967"/>
            <a:ext cx="0" cy="18002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5" name="Line 5">
            <a:extLst>
              <a:ext uri="{FF2B5EF4-FFF2-40B4-BE49-F238E27FC236}">
                <a16:creationId xmlns:a16="http://schemas.microsoft.com/office/drawing/2014/main" id="{F60353D0-E0F7-4465-BC7E-89A578AB1191}"/>
              </a:ext>
              <a:ext uri="{C183D7F6-B498-43B3-948B-1728B52AA6E4}">
                <adec:decorative xmlns:adec="http://schemas.microsoft.com/office/drawing/2017/decorative" val="1"/>
              </a:ext>
            </a:extLst>
          </p:cNvPr>
          <p:cNvSpPr>
            <a:spLocks noChangeShapeType="1"/>
          </p:cNvSpPr>
          <p:nvPr/>
        </p:nvSpPr>
        <p:spPr bwMode="auto">
          <a:xfrm>
            <a:off x="4279161" y="3912529"/>
            <a:ext cx="38163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6" name="Line 6">
            <a:extLst>
              <a:ext uri="{FF2B5EF4-FFF2-40B4-BE49-F238E27FC236}">
                <a16:creationId xmlns:a16="http://schemas.microsoft.com/office/drawing/2014/main" id="{71BEC6DB-54A5-424A-96EC-7B9EF4495359}"/>
              </a:ext>
              <a:ext uri="{C183D7F6-B498-43B3-948B-1728B52AA6E4}">
                <adec:decorative xmlns:adec="http://schemas.microsoft.com/office/drawing/2017/decorative" val="1"/>
              </a:ext>
            </a:extLst>
          </p:cNvPr>
          <p:cNvSpPr>
            <a:spLocks noChangeShapeType="1"/>
          </p:cNvSpPr>
          <p:nvPr/>
        </p:nvSpPr>
        <p:spPr bwMode="auto">
          <a:xfrm>
            <a:off x="8095511" y="3912529"/>
            <a:ext cx="0" cy="295275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7" name="Line 7">
            <a:extLst>
              <a:ext uri="{FF2B5EF4-FFF2-40B4-BE49-F238E27FC236}">
                <a16:creationId xmlns:a16="http://schemas.microsoft.com/office/drawing/2014/main" id="{985E1A30-4DFC-480B-89C0-1713EC232201}"/>
              </a:ext>
              <a:ext uri="{C183D7F6-B498-43B3-948B-1728B52AA6E4}">
                <adec:decorative xmlns:adec="http://schemas.microsoft.com/office/drawing/2017/decorative" val="1"/>
              </a:ext>
            </a:extLst>
          </p:cNvPr>
          <p:cNvSpPr>
            <a:spLocks noChangeShapeType="1"/>
          </p:cNvSpPr>
          <p:nvPr/>
        </p:nvSpPr>
        <p:spPr bwMode="auto">
          <a:xfrm flipH="1">
            <a:off x="5934923" y="6865279"/>
            <a:ext cx="21605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8" name="Line 8">
            <a:extLst>
              <a:ext uri="{FF2B5EF4-FFF2-40B4-BE49-F238E27FC236}">
                <a16:creationId xmlns:a16="http://schemas.microsoft.com/office/drawing/2014/main" id="{EE2DA39F-9C8E-481D-8849-041C60F68E5A}"/>
              </a:ext>
              <a:ext uri="{C183D7F6-B498-43B3-948B-1728B52AA6E4}">
                <adec:decorative xmlns:adec="http://schemas.microsoft.com/office/drawing/2017/decorative" val="1"/>
              </a:ext>
            </a:extLst>
          </p:cNvPr>
          <p:cNvSpPr>
            <a:spLocks noChangeShapeType="1"/>
          </p:cNvSpPr>
          <p:nvPr/>
        </p:nvSpPr>
        <p:spPr bwMode="auto">
          <a:xfrm flipV="1">
            <a:off x="5934923" y="6144554"/>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9" name="Line 9">
            <a:extLst>
              <a:ext uri="{FF2B5EF4-FFF2-40B4-BE49-F238E27FC236}">
                <a16:creationId xmlns:a16="http://schemas.microsoft.com/office/drawing/2014/main" id="{35B2220B-9189-476B-B7F2-18524C5AD5AF}"/>
              </a:ext>
              <a:ext uri="{C183D7F6-B498-43B3-948B-1728B52AA6E4}">
                <adec:decorative xmlns:adec="http://schemas.microsoft.com/office/drawing/2017/decorative" val="1"/>
              </a:ext>
            </a:extLst>
          </p:cNvPr>
          <p:cNvSpPr>
            <a:spLocks noChangeShapeType="1"/>
          </p:cNvSpPr>
          <p:nvPr/>
        </p:nvSpPr>
        <p:spPr bwMode="auto">
          <a:xfrm flipV="1">
            <a:off x="5934923" y="5136492"/>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0" name="Line 11">
            <a:extLst>
              <a:ext uri="{FF2B5EF4-FFF2-40B4-BE49-F238E27FC236}">
                <a16:creationId xmlns:a16="http://schemas.microsoft.com/office/drawing/2014/main" id="{9FBDE6E6-6B5E-4513-AAEA-D23A36A58F42}"/>
              </a:ext>
              <a:ext uri="{C183D7F6-B498-43B3-948B-1728B52AA6E4}">
                <adec:decorative xmlns:adec="http://schemas.microsoft.com/office/drawing/2017/decorative" val="1"/>
              </a:ext>
            </a:extLst>
          </p:cNvPr>
          <p:cNvSpPr>
            <a:spLocks noChangeShapeType="1"/>
          </p:cNvSpPr>
          <p:nvPr/>
        </p:nvSpPr>
        <p:spPr bwMode="auto">
          <a:xfrm flipV="1">
            <a:off x="5358661" y="2040867"/>
            <a:ext cx="0" cy="187166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1" name="Line 12">
            <a:extLst>
              <a:ext uri="{FF2B5EF4-FFF2-40B4-BE49-F238E27FC236}">
                <a16:creationId xmlns:a16="http://schemas.microsoft.com/office/drawing/2014/main" id="{13E84CD6-FD97-413E-BD74-C4DE257FEAC4}"/>
              </a:ext>
              <a:ext uri="{C183D7F6-B498-43B3-948B-1728B52AA6E4}">
                <adec:decorative xmlns:adec="http://schemas.microsoft.com/office/drawing/2017/decorative" val="1"/>
              </a:ext>
            </a:extLst>
          </p:cNvPr>
          <p:cNvSpPr>
            <a:spLocks noChangeShapeType="1"/>
          </p:cNvSpPr>
          <p:nvPr/>
        </p:nvSpPr>
        <p:spPr bwMode="auto">
          <a:xfrm flipH="1">
            <a:off x="3053611" y="2040867"/>
            <a:ext cx="23050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2" name="Line 13">
            <a:extLst>
              <a:ext uri="{FF2B5EF4-FFF2-40B4-BE49-F238E27FC236}">
                <a16:creationId xmlns:a16="http://schemas.microsoft.com/office/drawing/2014/main" id="{53669BD1-1B0A-4E0E-A85C-F2E724CFFAB1}"/>
              </a:ext>
              <a:ext uri="{C183D7F6-B498-43B3-948B-1728B52AA6E4}">
                <adec:decorative xmlns:adec="http://schemas.microsoft.com/office/drawing/2017/decorative" val="1"/>
              </a:ext>
            </a:extLst>
          </p:cNvPr>
          <p:cNvSpPr>
            <a:spLocks noChangeShapeType="1"/>
          </p:cNvSpPr>
          <p:nvPr/>
        </p:nvSpPr>
        <p:spPr bwMode="auto">
          <a:xfrm>
            <a:off x="3053611" y="2040867"/>
            <a:ext cx="0" cy="22320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3" name="Line 16">
            <a:extLst>
              <a:ext uri="{FF2B5EF4-FFF2-40B4-BE49-F238E27FC236}">
                <a16:creationId xmlns:a16="http://schemas.microsoft.com/office/drawing/2014/main" id="{F7C215FD-52CD-420C-9160-6114D81DC9FC}"/>
              </a:ext>
              <a:ext uri="{C183D7F6-B498-43B3-948B-1728B52AA6E4}">
                <adec:decorative xmlns:adec="http://schemas.microsoft.com/office/drawing/2017/decorative" val="1"/>
              </a:ext>
            </a:extLst>
          </p:cNvPr>
          <p:cNvSpPr>
            <a:spLocks noChangeShapeType="1"/>
          </p:cNvSpPr>
          <p:nvPr/>
        </p:nvSpPr>
        <p:spPr bwMode="auto">
          <a:xfrm>
            <a:off x="4279161" y="2040867"/>
            <a:ext cx="0" cy="5762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4" name="Line 17">
            <a:extLst>
              <a:ext uri="{FF2B5EF4-FFF2-40B4-BE49-F238E27FC236}">
                <a16:creationId xmlns:a16="http://schemas.microsoft.com/office/drawing/2014/main" id="{C28F9038-6D75-4CF3-8F91-F87CB298527E}"/>
              </a:ext>
              <a:ext uri="{C183D7F6-B498-43B3-948B-1728B52AA6E4}">
                <adec:decorative xmlns:adec="http://schemas.microsoft.com/office/drawing/2017/decorative" val="1"/>
              </a:ext>
            </a:extLst>
          </p:cNvPr>
          <p:cNvSpPr>
            <a:spLocks noChangeShapeType="1"/>
          </p:cNvSpPr>
          <p:nvPr/>
        </p:nvSpPr>
        <p:spPr bwMode="auto">
          <a:xfrm>
            <a:off x="3053611" y="2688567"/>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5" name="Line 18">
            <a:extLst>
              <a:ext uri="{FF2B5EF4-FFF2-40B4-BE49-F238E27FC236}">
                <a16:creationId xmlns:a16="http://schemas.microsoft.com/office/drawing/2014/main" id="{80B0BFEC-DA75-48B9-B61C-C46DFBB4AADE}"/>
              </a:ext>
              <a:ext uri="{C183D7F6-B498-43B3-948B-1728B52AA6E4}">
                <adec:decorative xmlns:adec="http://schemas.microsoft.com/office/drawing/2017/decorative" val="1"/>
              </a:ext>
            </a:extLst>
          </p:cNvPr>
          <p:cNvSpPr>
            <a:spLocks noChangeShapeType="1"/>
          </p:cNvSpPr>
          <p:nvPr/>
        </p:nvSpPr>
        <p:spPr bwMode="auto">
          <a:xfrm>
            <a:off x="3053611" y="3048929"/>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6" name="Line 19">
            <a:extLst>
              <a:ext uri="{FF2B5EF4-FFF2-40B4-BE49-F238E27FC236}">
                <a16:creationId xmlns:a16="http://schemas.microsoft.com/office/drawing/2014/main" id="{EA11675F-63FB-46BF-90D3-3CCAE448AF48}"/>
              </a:ext>
              <a:ext uri="{C183D7F6-B498-43B3-948B-1728B52AA6E4}">
                <adec:decorative xmlns:adec="http://schemas.microsoft.com/office/drawing/2017/decorative" val="1"/>
              </a:ext>
            </a:extLst>
          </p:cNvPr>
          <p:cNvSpPr>
            <a:spLocks noChangeShapeType="1"/>
          </p:cNvSpPr>
          <p:nvPr/>
        </p:nvSpPr>
        <p:spPr bwMode="auto">
          <a:xfrm>
            <a:off x="3053611" y="3983967"/>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7" name="Line 20">
            <a:extLst>
              <a:ext uri="{FF2B5EF4-FFF2-40B4-BE49-F238E27FC236}">
                <a16:creationId xmlns:a16="http://schemas.microsoft.com/office/drawing/2014/main" id="{8521D4FC-C8E3-4E4D-B735-30FBB680ACA6}"/>
              </a:ext>
              <a:ext uri="{C183D7F6-B498-43B3-948B-1728B52AA6E4}">
                <adec:decorative xmlns:adec="http://schemas.microsoft.com/office/drawing/2017/decorative" val="1"/>
              </a:ext>
            </a:extLst>
          </p:cNvPr>
          <p:cNvSpPr>
            <a:spLocks noChangeShapeType="1"/>
          </p:cNvSpPr>
          <p:nvPr/>
        </p:nvSpPr>
        <p:spPr bwMode="auto">
          <a:xfrm>
            <a:off x="3845773" y="3323567"/>
            <a:ext cx="0" cy="6477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8" name="Line 21">
            <a:extLst>
              <a:ext uri="{FF2B5EF4-FFF2-40B4-BE49-F238E27FC236}">
                <a16:creationId xmlns:a16="http://schemas.microsoft.com/office/drawing/2014/main" id="{AE079878-DC06-419B-BB2B-E904E617C693}"/>
              </a:ext>
              <a:ext uri="{C183D7F6-B498-43B3-948B-1728B52AA6E4}">
                <adec:decorative xmlns:adec="http://schemas.microsoft.com/office/drawing/2017/decorative" val="1"/>
              </a:ext>
            </a:extLst>
          </p:cNvPr>
          <p:cNvSpPr>
            <a:spLocks noChangeShapeType="1"/>
          </p:cNvSpPr>
          <p:nvPr/>
        </p:nvSpPr>
        <p:spPr bwMode="auto">
          <a:xfrm>
            <a:off x="3053611" y="4560229"/>
            <a:ext cx="0" cy="12239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9" name="Line 22">
            <a:extLst>
              <a:ext uri="{FF2B5EF4-FFF2-40B4-BE49-F238E27FC236}">
                <a16:creationId xmlns:a16="http://schemas.microsoft.com/office/drawing/2014/main" id="{DEB1531B-E02B-4E84-90F4-05518E404864}"/>
              </a:ext>
              <a:ext uri="{C183D7F6-B498-43B3-948B-1728B52AA6E4}">
                <adec:decorative xmlns:adec="http://schemas.microsoft.com/office/drawing/2017/decorative" val="1"/>
              </a:ext>
            </a:extLst>
          </p:cNvPr>
          <p:cNvSpPr>
            <a:spLocks noChangeShapeType="1"/>
          </p:cNvSpPr>
          <p:nvPr/>
        </p:nvSpPr>
        <p:spPr bwMode="auto">
          <a:xfrm>
            <a:off x="3053611" y="5784192"/>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0" name="Line 23">
            <a:extLst>
              <a:ext uri="{FF2B5EF4-FFF2-40B4-BE49-F238E27FC236}">
                <a16:creationId xmlns:a16="http://schemas.microsoft.com/office/drawing/2014/main" id="{7FD2E791-6560-4A47-807D-02071CB8398F}"/>
              </a:ext>
              <a:ext uri="{C183D7F6-B498-43B3-948B-1728B52AA6E4}">
                <adec:decorative xmlns:adec="http://schemas.microsoft.com/office/drawing/2017/decorative" val="1"/>
              </a:ext>
            </a:extLst>
          </p:cNvPr>
          <p:cNvSpPr>
            <a:spLocks noChangeShapeType="1"/>
          </p:cNvSpPr>
          <p:nvPr/>
        </p:nvSpPr>
        <p:spPr bwMode="auto">
          <a:xfrm flipV="1">
            <a:off x="3845773" y="4776129"/>
            <a:ext cx="0" cy="10080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1" name="Line 24">
            <a:extLst>
              <a:ext uri="{FF2B5EF4-FFF2-40B4-BE49-F238E27FC236}">
                <a16:creationId xmlns:a16="http://schemas.microsoft.com/office/drawing/2014/main" id="{42171EE6-480C-4D91-B1CC-E1870B558EB9}"/>
              </a:ext>
              <a:ext uri="{C183D7F6-B498-43B3-948B-1728B52AA6E4}">
                <adec:decorative xmlns:adec="http://schemas.microsoft.com/office/drawing/2017/decorative" val="1"/>
              </a:ext>
            </a:extLst>
          </p:cNvPr>
          <p:cNvSpPr>
            <a:spLocks noChangeShapeType="1"/>
          </p:cNvSpPr>
          <p:nvPr/>
        </p:nvSpPr>
        <p:spPr bwMode="auto">
          <a:xfrm>
            <a:off x="3845773" y="3983967"/>
            <a:ext cx="0" cy="504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2" name="Line 25">
            <a:extLst>
              <a:ext uri="{FF2B5EF4-FFF2-40B4-BE49-F238E27FC236}">
                <a16:creationId xmlns:a16="http://schemas.microsoft.com/office/drawing/2014/main" id="{9B352F62-365A-4A8E-803C-5F10DA10F758}"/>
              </a:ext>
              <a:ext uri="{C183D7F6-B498-43B3-948B-1728B52AA6E4}">
                <adec:decorative xmlns:adec="http://schemas.microsoft.com/office/drawing/2017/decorative" val="1"/>
              </a:ext>
            </a:extLst>
          </p:cNvPr>
          <p:cNvSpPr>
            <a:spLocks noChangeShapeType="1"/>
          </p:cNvSpPr>
          <p:nvPr/>
        </p:nvSpPr>
        <p:spPr bwMode="auto">
          <a:xfrm>
            <a:off x="3845773" y="5136492"/>
            <a:ext cx="15843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4" name="Line 56">
            <a:extLst>
              <a:ext uri="{FF2B5EF4-FFF2-40B4-BE49-F238E27FC236}">
                <a16:creationId xmlns:a16="http://schemas.microsoft.com/office/drawing/2014/main" id="{5EEC14F2-8734-4B1F-A58A-6C8C959AB8A1}"/>
              </a:ext>
              <a:ext uri="{C183D7F6-B498-43B3-948B-1728B52AA6E4}">
                <adec:decorative xmlns:adec="http://schemas.microsoft.com/office/drawing/2017/decorative" val="1"/>
              </a:ext>
            </a:extLst>
          </p:cNvPr>
          <p:cNvSpPr>
            <a:spLocks noChangeShapeType="1"/>
          </p:cNvSpPr>
          <p:nvPr/>
        </p:nvSpPr>
        <p:spPr bwMode="auto">
          <a:xfrm flipH="1">
            <a:off x="5287223" y="5568292"/>
            <a:ext cx="6477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5" name="Line 57">
            <a:extLst>
              <a:ext uri="{FF2B5EF4-FFF2-40B4-BE49-F238E27FC236}">
                <a16:creationId xmlns:a16="http://schemas.microsoft.com/office/drawing/2014/main" id="{4AE6DB7F-8E21-49A2-8CC2-5C657BFEB39D}"/>
              </a:ext>
              <a:ext uri="{C183D7F6-B498-43B3-948B-1728B52AA6E4}">
                <adec:decorative xmlns:adec="http://schemas.microsoft.com/office/drawing/2017/decorative" val="1"/>
              </a:ext>
            </a:extLst>
          </p:cNvPr>
          <p:cNvSpPr>
            <a:spLocks noChangeShapeType="1"/>
          </p:cNvSpPr>
          <p:nvPr/>
        </p:nvSpPr>
        <p:spPr bwMode="auto">
          <a:xfrm>
            <a:off x="5287223" y="5568292"/>
            <a:ext cx="0" cy="9366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6" name="Line 58">
            <a:extLst>
              <a:ext uri="{FF2B5EF4-FFF2-40B4-BE49-F238E27FC236}">
                <a16:creationId xmlns:a16="http://schemas.microsoft.com/office/drawing/2014/main" id="{827AC32C-64B1-47AD-B890-E8D92FEB5CD5}"/>
              </a:ext>
              <a:ext uri="{C183D7F6-B498-43B3-948B-1728B52AA6E4}">
                <adec:decorative xmlns:adec="http://schemas.microsoft.com/office/drawing/2017/decorative" val="1"/>
              </a:ext>
            </a:extLst>
          </p:cNvPr>
          <p:cNvSpPr>
            <a:spLocks noChangeShapeType="1"/>
          </p:cNvSpPr>
          <p:nvPr/>
        </p:nvSpPr>
        <p:spPr bwMode="auto">
          <a:xfrm>
            <a:off x="5287223" y="6504917"/>
            <a:ext cx="6477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pic>
        <p:nvPicPr>
          <p:cNvPr id="58" name="LP">
            <a:hlinkClick r:id="rId8" tooltip="&quot;Click To Download&quot;"/>
            <a:extLst>
              <a:ext uri="{FF2B5EF4-FFF2-40B4-BE49-F238E27FC236}">
                <a16:creationId xmlns:a16="http://schemas.microsoft.com/office/drawing/2014/main" id="{05EB7FB6-A1EB-4AE5-96A2-0A6FACAACFF0}"/>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3223" y="3337854"/>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LP">
            <a:hlinkClick r:id="rId8" tooltip="&quot;Click To Download&quot;"/>
            <a:extLst>
              <a:ext uri="{FF2B5EF4-FFF2-40B4-BE49-F238E27FC236}">
                <a16:creationId xmlns:a16="http://schemas.microsoft.com/office/drawing/2014/main" id="{5C56E929-AD0D-4582-BC13-665880F0C59B}"/>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2398" y="2975904"/>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83">
            <a:extLst>
              <a:ext uri="{FF2B5EF4-FFF2-40B4-BE49-F238E27FC236}">
                <a16:creationId xmlns:a16="http://schemas.microsoft.com/office/drawing/2014/main" id="{489228B8-3978-4A02-913D-6CAAAC208DCB}"/>
              </a:ext>
              <a:ext uri="{C183D7F6-B498-43B3-948B-1728B52AA6E4}">
                <adec:decorative xmlns:adec="http://schemas.microsoft.com/office/drawing/2017/decorative" val="1"/>
              </a:ext>
            </a:extLst>
          </p:cNvPr>
          <p:cNvSpPr>
            <a:spLocks noChangeArrowheads="1"/>
          </p:cNvSpPr>
          <p:nvPr/>
        </p:nvSpPr>
        <p:spPr bwMode="auto">
          <a:xfrm>
            <a:off x="2372573" y="5784192"/>
            <a:ext cx="144463" cy="1008062"/>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62" name="Rectangle 84">
            <a:extLst>
              <a:ext uri="{FF2B5EF4-FFF2-40B4-BE49-F238E27FC236}">
                <a16:creationId xmlns:a16="http://schemas.microsoft.com/office/drawing/2014/main" id="{D8B30C03-8889-476C-B9E6-D60DA8B2431F}"/>
              </a:ext>
              <a:ext uri="{C183D7F6-B498-43B3-948B-1728B52AA6E4}">
                <adec:decorative xmlns:adec="http://schemas.microsoft.com/office/drawing/2017/decorative" val="1"/>
              </a:ext>
            </a:extLst>
          </p:cNvPr>
          <p:cNvSpPr>
            <a:spLocks noChangeArrowheads="1"/>
          </p:cNvSpPr>
          <p:nvPr/>
        </p:nvSpPr>
        <p:spPr bwMode="auto">
          <a:xfrm>
            <a:off x="2693248" y="5793717"/>
            <a:ext cx="144463" cy="1008062"/>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63" name="Line 10">
            <a:extLst>
              <a:ext uri="{FF2B5EF4-FFF2-40B4-BE49-F238E27FC236}">
                <a16:creationId xmlns:a16="http://schemas.microsoft.com/office/drawing/2014/main" id="{CABCFF97-8659-4F26-8CFD-42E492FC5B80}"/>
              </a:ext>
              <a:ext uri="{C183D7F6-B498-43B3-948B-1728B52AA6E4}">
                <adec:decorative xmlns:adec="http://schemas.microsoft.com/office/drawing/2017/decorative" val="1"/>
              </a:ext>
            </a:extLst>
          </p:cNvPr>
          <p:cNvSpPr>
            <a:spLocks noChangeShapeType="1"/>
          </p:cNvSpPr>
          <p:nvPr/>
        </p:nvSpPr>
        <p:spPr bwMode="auto">
          <a:xfrm flipH="1">
            <a:off x="5358661" y="5136492"/>
            <a:ext cx="5762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64" name="Line 14">
            <a:extLst>
              <a:ext uri="{FF2B5EF4-FFF2-40B4-BE49-F238E27FC236}">
                <a16:creationId xmlns:a16="http://schemas.microsoft.com/office/drawing/2014/main" id="{500CC44D-8279-4991-8A7B-821FA768E772}"/>
              </a:ext>
              <a:ext uri="{C183D7F6-B498-43B3-948B-1728B52AA6E4}">
                <adec:decorative xmlns:adec="http://schemas.microsoft.com/office/drawing/2017/decorative" val="1"/>
              </a:ext>
            </a:extLst>
          </p:cNvPr>
          <p:cNvSpPr>
            <a:spLocks noChangeShapeType="1"/>
          </p:cNvSpPr>
          <p:nvPr/>
        </p:nvSpPr>
        <p:spPr bwMode="auto">
          <a:xfrm>
            <a:off x="4279161" y="2904467"/>
            <a:ext cx="10795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65" name="Line 15">
            <a:extLst>
              <a:ext uri="{FF2B5EF4-FFF2-40B4-BE49-F238E27FC236}">
                <a16:creationId xmlns:a16="http://schemas.microsoft.com/office/drawing/2014/main" id="{1FAF94C6-41A3-4EB8-8C11-0AFE85DBB7E5}"/>
              </a:ext>
              <a:ext uri="{C183D7F6-B498-43B3-948B-1728B52AA6E4}">
                <adec:decorative xmlns:adec="http://schemas.microsoft.com/office/drawing/2017/decorative" val="1"/>
              </a:ext>
            </a:extLst>
          </p:cNvPr>
          <p:cNvSpPr>
            <a:spLocks noChangeShapeType="1"/>
          </p:cNvSpPr>
          <p:nvPr/>
        </p:nvSpPr>
        <p:spPr bwMode="auto">
          <a:xfrm flipV="1">
            <a:off x="4279161" y="3120367"/>
            <a:ext cx="0" cy="7921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Tree>
    <p:extLst>
      <p:ext uri="{BB962C8B-B14F-4D97-AF65-F5344CB8AC3E}">
        <p14:creationId xmlns:p14="http://schemas.microsoft.com/office/powerpoint/2010/main" val="429320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00"/>
                                        <p:tgtEl>
                                          <p:spTgt spid="4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down)">
                                      <p:cBhvr>
                                        <p:cTn id="62" dur="500"/>
                                        <p:tgtEl>
                                          <p:spTgt spid="6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down)">
                                      <p:cBhvr>
                                        <p:cTn id="65" dur="500"/>
                                        <p:tgtEl>
                                          <p:spTgt spid="6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1" grpId="0" animBg="1"/>
      <p:bldP spid="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6F6-97EC-4422-ACF1-A8CA54F6A37E}"/>
              </a:ext>
            </a:extLst>
          </p:cNvPr>
          <p:cNvSpPr>
            <a:spLocks noGrp="1"/>
          </p:cNvSpPr>
          <p:nvPr>
            <p:ph type="title" idx="4294967295"/>
          </p:nvPr>
        </p:nvSpPr>
        <p:spPr>
          <a:xfrm>
            <a:off x="-6102970" y="3184582"/>
            <a:ext cx="5864675" cy="1461188"/>
          </a:xfrm>
        </p:spPr>
        <p:txBody>
          <a:bodyPr/>
          <a:lstStyle/>
          <a:p>
            <a:r>
              <a:rPr lang="en-NZ" dirty="0"/>
              <a:t>Alternative superhero themed hooks</a:t>
            </a:r>
          </a:p>
        </p:txBody>
      </p:sp>
      <p:sp>
        <p:nvSpPr>
          <p:cNvPr id="66" name="Content Placeholder 2">
            <a:extLst>
              <a:ext uri="{FF2B5EF4-FFF2-40B4-BE49-F238E27FC236}">
                <a16:creationId xmlns:a16="http://schemas.microsoft.com/office/drawing/2014/main" id="{08B06A29-8602-4888-8A70-45D916BEC4D5}"/>
              </a:ext>
            </a:extLst>
          </p:cNvPr>
          <p:cNvSpPr txBox="1">
            <a:spLocks/>
          </p:cNvSpPr>
          <p:nvPr/>
        </p:nvSpPr>
        <p:spPr bwMode="auto">
          <a:xfrm>
            <a:off x="713680" y="1344417"/>
            <a:ext cx="9416312" cy="542995"/>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ctr">
              <a:buFont typeface="Arial" charset="0"/>
              <a:buNone/>
            </a:pPr>
            <a:r>
              <a:rPr lang="en-NZ" sz="20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Then you visualise one in each room as you go round the house</a:t>
            </a:r>
          </a:p>
        </p:txBody>
      </p:sp>
      <p:sp>
        <p:nvSpPr>
          <p:cNvPr id="80" name="TextBox 79">
            <a:extLst>
              <a:ext uri="{FF2B5EF4-FFF2-40B4-BE49-F238E27FC236}">
                <a16:creationId xmlns:a16="http://schemas.microsoft.com/office/drawing/2014/main" id="{3E63B3F3-9613-4602-A116-4EEA677FC1EA}"/>
              </a:ext>
              <a:ext uri="{C183D7F6-B498-43B3-948B-1728B52AA6E4}">
                <adec:decorative xmlns:adec="http://schemas.microsoft.com/office/drawing/2017/decorative" val="1"/>
              </a:ext>
            </a:extLst>
          </p:cNvPr>
          <p:cNvSpPr txBox="1"/>
          <p:nvPr/>
        </p:nvSpPr>
        <p:spPr>
          <a:xfrm>
            <a:off x="4964592" y="6443833"/>
            <a:ext cx="970331" cy="307777"/>
          </a:xfrm>
          <a:prstGeom prst="rect">
            <a:avLst/>
          </a:prstGeom>
          <a:noFill/>
        </p:spPr>
        <p:txBody>
          <a:bodyPr wrap="square" rtlCol="0">
            <a:spAutoFit/>
          </a:bodyPr>
          <a:lstStyle/>
          <a:p>
            <a:r>
              <a:rPr lang="mi-NZ" sz="1400" dirty="0" err="1">
                <a:solidFill>
                  <a:srgbClr val="00B050"/>
                </a:solidFill>
              </a:rPr>
              <a:t>Front</a:t>
            </a:r>
            <a:r>
              <a:rPr lang="mi-NZ" sz="1400" dirty="0">
                <a:solidFill>
                  <a:srgbClr val="00B050"/>
                </a:solidFill>
              </a:rPr>
              <a:t> </a:t>
            </a:r>
            <a:r>
              <a:rPr lang="mi-NZ" sz="1400" dirty="0" err="1">
                <a:solidFill>
                  <a:srgbClr val="00B050"/>
                </a:solidFill>
              </a:rPr>
              <a:t>door</a:t>
            </a:r>
            <a:endParaRPr lang="en-NZ" sz="1400" dirty="0">
              <a:solidFill>
                <a:srgbClr val="00B050"/>
              </a:solidFill>
            </a:endParaRPr>
          </a:p>
        </p:txBody>
      </p:sp>
      <p:pic>
        <p:nvPicPr>
          <p:cNvPr id="67" name="Picture 66">
            <a:extLst>
              <a:ext uri="{FF2B5EF4-FFF2-40B4-BE49-F238E27FC236}">
                <a16:creationId xmlns:a16="http://schemas.microsoft.com/office/drawing/2014/main" id="{74F784AE-2307-4E3E-9719-A573A020BC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7508" y="5590952"/>
            <a:ext cx="1184295" cy="875541"/>
          </a:xfrm>
          <a:prstGeom prst="rect">
            <a:avLst/>
          </a:prstGeom>
        </p:spPr>
      </p:pic>
      <p:sp>
        <p:nvSpPr>
          <p:cNvPr id="79" name="TextBox 78">
            <a:extLst>
              <a:ext uri="{FF2B5EF4-FFF2-40B4-BE49-F238E27FC236}">
                <a16:creationId xmlns:a16="http://schemas.microsoft.com/office/drawing/2014/main" id="{5AA04504-34CD-4E43-B3A7-56D5B393BB0C}"/>
              </a:ext>
              <a:ext uri="{C183D7F6-B498-43B3-948B-1728B52AA6E4}">
                <adec:decorative xmlns:adec="http://schemas.microsoft.com/office/drawing/2017/decorative" val="1"/>
              </a:ext>
            </a:extLst>
          </p:cNvPr>
          <p:cNvSpPr txBox="1"/>
          <p:nvPr/>
        </p:nvSpPr>
        <p:spPr>
          <a:xfrm>
            <a:off x="6798771" y="4488792"/>
            <a:ext cx="1051618" cy="307777"/>
          </a:xfrm>
          <a:prstGeom prst="rect">
            <a:avLst/>
          </a:prstGeom>
          <a:noFill/>
        </p:spPr>
        <p:txBody>
          <a:bodyPr wrap="square" rtlCol="0">
            <a:spAutoFit/>
          </a:bodyPr>
          <a:lstStyle/>
          <a:p>
            <a:r>
              <a:rPr lang="mi-NZ" sz="1400" dirty="0" err="1">
                <a:solidFill>
                  <a:srgbClr val="00B050"/>
                </a:solidFill>
              </a:rPr>
              <a:t>Lounge</a:t>
            </a:r>
            <a:endParaRPr lang="en-NZ" sz="1400" dirty="0">
              <a:solidFill>
                <a:srgbClr val="00B050"/>
              </a:solidFill>
            </a:endParaRPr>
          </a:p>
        </p:txBody>
      </p:sp>
      <p:pic>
        <p:nvPicPr>
          <p:cNvPr id="68" name="Picture 67">
            <a:extLst>
              <a:ext uri="{FF2B5EF4-FFF2-40B4-BE49-F238E27FC236}">
                <a16:creationId xmlns:a16="http://schemas.microsoft.com/office/drawing/2014/main" id="{42BF928C-1A47-4439-93D4-546CC11084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61960" y="4903128"/>
            <a:ext cx="1978660" cy="1236663"/>
          </a:xfrm>
          <a:prstGeom prst="rect">
            <a:avLst/>
          </a:prstGeom>
        </p:spPr>
      </p:pic>
      <p:sp>
        <p:nvSpPr>
          <p:cNvPr id="81" name="TextBox 80">
            <a:extLst>
              <a:ext uri="{FF2B5EF4-FFF2-40B4-BE49-F238E27FC236}">
                <a16:creationId xmlns:a16="http://schemas.microsoft.com/office/drawing/2014/main" id="{C295D2E9-7636-4DF7-BD81-A78BF864101B}"/>
              </a:ext>
              <a:ext uri="{C183D7F6-B498-43B3-948B-1728B52AA6E4}">
                <adec:decorative xmlns:adec="http://schemas.microsoft.com/office/drawing/2017/decorative" val="1"/>
              </a:ext>
            </a:extLst>
          </p:cNvPr>
          <p:cNvSpPr txBox="1"/>
          <p:nvPr/>
        </p:nvSpPr>
        <p:spPr>
          <a:xfrm>
            <a:off x="3912974" y="4604073"/>
            <a:ext cx="1051618" cy="523220"/>
          </a:xfrm>
          <a:prstGeom prst="rect">
            <a:avLst/>
          </a:prstGeom>
          <a:noFill/>
        </p:spPr>
        <p:txBody>
          <a:bodyPr wrap="square" rtlCol="0">
            <a:spAutoFit/>
          </a:bodyPr>
          <a:lstStyle/>
          <a:p>
            <a:r>
              <a:rPr lang="mi-NZ" sz="1400" dirty="0" err="1">
                <a:solidFill>
                  <a:srgbClr val="00B050"/>
                </a:solidFill>
              </a:rPr>
              <a:t>Dining</a:t>
            </a:r>
            <a:r>
              <a:rPr lang="mi-NZ" sz="1400" dirty="0">
                <a:solidFill>
                  <a:srgbClr val="00B050"/>
                </a:solidFill>
              </a:rPr>
              <a:t> </a:t>
            </a:r>
            <a:r>
              <a:rPr lang="mi-NZ" sz="1400" dirty="0" err="1">
                <a:solidFill>
                  <a:srgbClr val="00B050"/>
                </a:solidFill>
              </a:rPr>
              <a:t>room</a:t>
            </a:r>
            <a:endParaRPr lang="en-NZ" sz="1400" dirty="0">
              <a:solidFill>
                <a:srgbClr val="00B050"/>
              </a:solidFill>
            </a:endParaRPr>
          </a:p>
        </p:txBody>
      </p:sp>
      <p:pic>
        <p:nvPicPr>
          <p:cNvPr id="69" name="Picture 68">
            <a:extLst>
              <a:ext uri="{FF2B5EF4-FFF2-40B4-BE49-F238E27FC236}">
                <a16:creationId xmlns:a16="http://schemas.microsoft.com/office/drawing/2014/main" id="{CAA027E1-9273-461A-BFC3-EF5EFCCD91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11068" y="3912530"/>
            <a:ext cx="1893655" cy="1241808"/>
          </a:xfrm>
          <a:prstGeom prst="rect">
            <a:avLst/>
          </a:prstGeom>
        </p:spPr>
      </p:pic>
      <p:sp>
        <p:nvSpPr>
          <p:cNvPr id="89" name="TextBox 88">
            <a:extLst>
              <a:ext uri="{FF2B5EF4-FFF2-40B4-BE49-F238E27FC236}">
                <a16:creationId xmlns:a16="http://schemas.microsoft.com/office/drawing/2014/main" id="{8584CE43-B1D2-4783-B757-6A30A6D8F47C}"/>
              </a:ext>
              <a:ext uri="{C183D7F6-B498-43B3-948B-1728B52AA6E4}">
                <adec:decorative xmlns:adec="http://schemas.microsoft.com/office/drawing/2017/decorative" val="1"/>
              </a:ext>
            </a:extLst>
          </p:cNvPr>
          <p:cNvSpPr txBox="1"/>
          <p:nvPr/>
        </p:nvSpPr>
        <p:spPr>
          <a:xfrm rot="16200000">
            <a:off x="3507767" y="3282281"/>
            <a:ext cx="1051618" cy="307777"/>
          </a:xfrm>
          <a:prstGeom prst="rect">
            <a:avLst/>
          </a:prstGeom>
          <a:noFill/>
        </p:spPr>
        <p:txBody>
          <a:bodyPr wrap="square" rtlCol="0">
            <a:spAutoFit/>
          </a:bodyPr>
          <a:lstStyle/>
          <a:p>
            <a:r>
              <a:rPr lang="mi-NZ" sz="1400" dirty="0" err="1">
                <a:solidFill>
                  <a:srgbClr val="00B050"/>
                </a:solidFill>
              </a:rPr>
              <a:t>Hallway</a:t>
            </a:r>
            <a:endParaRPr lang="en-NZ" sz="1400" dirty="0">
              <a:solidFill>
                <a:srgbClr val="00B050"/>
              </a:solidFill>
            </a:endParaRPr>
          </a:p>
        </p:txBody>
      </p:sp>
      <p:pic>
        <p:nvPicPr>
          <p:cNvPr id="70" name="Picture 69">
            <a:extLst>
              <a:ext uri="{FF2B5EF4-FFF2-40B4-BE49-F238E27FC236}">
                <a16:creationId xmlns:a16="http://schemas.microsoft.com/office/drawing/2014/main" id="{D2A6D042-77B4-41C3-BD66-B2ACB88B2ED3}"/>
              </a:ext>
              <a:ext uri="{C183D7F6-B498-43B3-948B-1728B52AA6E4}">
                <adec:decorative xmlns:adec="http://schemas.microsoft.com/office/drawing/2017/decorative" val="1"/>
              </a:ext>
            </a:extLst>
          </p:cNvPr>
          <p:cNvPicPr>
            <a:picLocks noChangeAspect="1"/>
          </p:cNvPicPr>
          <p:nvPr/>
        </p:nvPicPr>
        <p:blipFill rotWithShape="1">
          <a:blip r:embed="rId6"/>
          <a:srcRect l="6719" t="2285" r="7022" b="-1131"/>
          <a:stretch/>
        </p:blipFill>
        <p:spPr>
          <a:xfrm>
            <a:off x="3614132" y="3192573"/>
            <a:ext cx="845658" cy="648072"/>
          </a:xfrm>
          <a:prstGeom prst="rect">
            <a:avLst/>
          </a:prstGeom>
        </p:spPr>
      </p:pic>
      <p:sp>
        <p:nvSpPr>
          <p:cNvPr id="82" name="TextBox 81">
            <a:extLst>
              <a:ext uri="{FF2B5EF4-FFF2-40B4-BE49-F238E27FC236}">
                <a16:creationId xmlns:a16="http://schemas.microsoft.com/office/drawing/2014/main" id="{F47C9EE4-8AAB-4862-8746-0029C66BBF9B}"/>
              </a:ext>
              <a:ext uri="{C183D7F6-B498-43B3-948B-1728B52AA6E4}">
                <adec:decorative xmlns:adec="http://schemas.microsoft.com/office/drawing/2017/decorative" val="1"/>
              </a:ext>
            </a:extLst>
          </p:cNvPr>
          <p:cNvSpPr txBox="1"/>
          <p:nvPr/>
        </p:nvSpPr>
        <p:spPr>
          <a:xfrm>
            <a:off x="5759499" y="3306417"/>
            <a:ext cx="1051618" cy="307777"/>
          </a:xfrm>
          <a:prstGeom prst="rect">
            <a:avLst/>
          </a:prstGeom>
          <a:noFill/>
        </p:spPr>
        <p:txBody>
          <a:bodyPr wrap="square" rtlCol="0">
            <a:spAutoFit/>
          </a:bodyPr>
          <a:lstStyle/>
          <a:p>
            <a:r>
              <a:rPr lang="mi-NZ" sz="1400" dirty="0">
                <a:solidFill>
                  <a:srgbClr val="00B050"/>
                </a:solidFill>
              </a:rPr>
              <a:t>B1</a:t>
            </a:r>
            <a:endParaRPr lang="en-NZ" sz="1400" dirty="0">
              <a:solidFill>
                <a:srgbClr val="00B050"/>
              </a:solidFill>
            </a:endParaRPr>
          </a:p>
        </p:txBody>
      </p:sp>
      <p:pic>
        <p:nvPicPr>
          <p:cNvPr id="71" name="Picture 70">
            <a:extLst>
              <a:ext uri="{FF2B5EF4-FFF2-40B4-BE49-F238E27FC236}">
                <a16:creationId xmlns:a16="http://schemas.microsoft.com/office/drawing/2014/main" id="{85DB1CA2-79A8-4681-B0B3-2B6B626FC7A5}"/>
              </a:ext>
              <a:ext uri="{C183D7F6-B498-43B3-948B-1728B52AA6E4}">
                <adec:decorative xmlns:adec="http://schemas.microsoft.com/office/drawing/2017/decorative" val="1"/>
              </a:ext>
            </a:extLst>
          </p:cNvPr>
          <p:cNvPicPr>
            <a:picLocks noChangeAspect="1"/>
          </p:cNvPicPr>
          <p:nvPr/>
        </p:nvPicPr>
        <p:blipFill rotWithShape="1">
          <a:blip r:embed="rId7"/>
          <a:srcRect b="19522"/>
          <a:stretch/>
        </p:blipFill>
        <p:spPr>
          <a:xfrm>
            <a:off x="4516223" y="2972982"/>
            <a:ext cx="1233657" cy="867663"/>
          </a:xfrm>
          <a:prstGeom prst="rect">
            <a:avLst/>
          </a:prstGeom>
        </p:spPr>
      </p:pic>
      <p:sp>
        <p:nvSpPr>
          <p:cNvPr id="83" name="TextBox 82">
            <a:extLst>
              <a:ext uri="{FF2B5EF4-FFF2-40B4-BE49-F238E27FC236}">
                <a16:creationId xmlns:a16="http://schemas.microsoft.com/office/drawing/2014/main" id="{24836F74-E10C-40F4-8DBA-C03EF5CDD5A3}"/>
              </a:ext>
              <a:ext uri="{C183D7F6-B498-43B3-948B-1728B52AA6E4}">
                <adec:decorative xmlns:adec="http://schemas.microsoft.com/office/drawing/2017/decorative" val="1"/>
              </a:ext>
            </a:extLst>
          </p:cNvPr>
          <p:cNvSpPr txBox="1"/>
          <p:nvPr/>
        </p:nvSpPr>
        <p:spPr>
          <a:xfrm>
            <a:off x="5548119" y="2295850"/>
            <a:ext cx="1051618" cy="307777"/>
          </a:xfrm>
          <a:prstGeom prst="rect">
            <a:avLst/>
          </a:prstGeom>
          <a:noFill/>
        </p:spPr>
        <p:txBody>
          <a:bodyPr wrap="square" rtlCol="0">
            <a:spAutoFit/>
          </a:bodyPr>
          <a:lstStyle/>
          <a:p>
            <a:r>
              <a:rPr lang="mi-NZ" sz="1400" dirty="0">
                <a:solidFill>
                  <a:srgbClr val="00B050"/>
                </a:solidFill>
              </a:rPr>
              <a:t>B2</a:t>
            </a:r>
            <a:endParaRPr lang="en-NZ" sz="1400" dirty="0">
              <a:solidFill>
                <a:srgbClr val="00B050"/>
              </a:solidFill>
            </a:endParaRPr>
          </a:p>
        </p:txBody>
      </p:sp>
      <p:pic>
        <p:nvPicPr>
          <p:cNvPr id="72" name="Picture 71">
            <a:extLst>
              <a:ext uri="{FF2B5EF4-FFF2-40B4-BE49-F238E27FC236}">
                <a16:creationId xmlns:a16="http://schemas.microsoft.com/office/drawing/2014/main" id="{925BBFC6-AFA1-4D9C-A9AE-C9A019BF8A54}"/>
              </a:ext>
              <a:ext uri="{C183D7F6-B498-43B3-948B-1728B52AA6E4}">
                <adec:decorative xmlns:adec="http://schemas.microsoft.com/office/drawing/2017/decorative" val="1"/>
              </a:ext>
            </a:extLst>
          </p:cNvPr>
          <p:cNvPicPr>
            <a:picLocks noChangeAspect="1"/>
          </p:cNvPicPr>
          <p:nvPr/>
        </p:nvPicPr>
        <p:blipFill rotWithShape="1">
          <a:blip r:embed="rId8"/>
          <a:srcRect l="13186" t="-2036" r="-3062" b="2036"/>
          <a:stretch/>
        </p:blipFill>
        <p:spPr>
          <a:xfrm>
            <a:off x="4377040" y="2097418"/>
            <a:ext cx="981621" cy="738535"/>
          </a:xfrm>
          <a:prstGeom prst="rect">
            <a:avLst/>
          </a:prstGeom>
        </p:spPr>
      </p:pic>
      <p:sp>
        <p:nvSpPr>
          <p:cNvPr id="84" name="TextBox 83">
            <a:extLst>
              <a:ext uri="{FF2B5EF4-FFF2-40B4-BE49-F238E27FC236}">
                <a16:creationId xmlns:a16="http://schemas.microsoft.com/office/drawing/2014/main" id="{3AEE6386-092E-4B47-97D7-63A01DA632BB}"/>
              </a:ext>
              <a:ext uri="{C183D7F6-B498-43B3-948B-1728B52AA6E4}">
                <adec:decorative xmlns:adec="http://schemas.microsoft.com/office/drawing/2017/decorative" val="1"/>
              </a:ext>
            </a:extLst>
          </p:cNvPr>
          <p:cNvSpPr txBox="1"/>
          <p:nvPr/>
        </p:nvSpPr>
        <p:spPr>
          <a:xfrm>
            <a:off x="2565829" y="2189164"/>
            <a:ext cx="442465" cy="307777"/>
          </a:xfrm>
          <a:prstGeom prst="rect">
            <a:avLst/>
          </a:prstGeom>
          <a:noFill/>
        </p:spPr>
        <p:txBody>
          <a:bodyPr wrap="square" rtlCol="0">
            <a:spAutoFit/>
          </a:bodyPr>
          <a:lstStyle/>
          <a:p>
            <a:r>
              <a:rPr lang="mi-NZ" sz="1400" dirty="0">
                <a:solidFill>
                  <a:srgbClr val="00B050"/>
                </a:solidFill>
              </a:rPr>
              <a:t>B3</a:t>
            </a:r>
            <a:endParaRPr lang="en-NZ" sz="1400" dirty="0">
              <a:solidFill>
                <a:srgbClr val="00B050"/>
              </a:solidFill>
            </a:endParaRPr>
          </a:p>
        </p:txBody>
      </p:sp>
      <p:pic>
        <p:nvPicPr>
          <p:cNvPr id="73" name="Picture 72">
            <a:extLst>
              <a:ext uri="{FF2B5EF4-FFF2-40B4-BE49-F238E27FC236}">
                <a16:creationId xmlns:a16="http://schemas.microsoft.com/office/drawing/2014/main" id="{E5C208AF-684B-4594-9004-69AE581A3AB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098929" y="2081549"/>
            <a:ext cx="1144712" cy="568540"/>
          </a:xfrm>
          <a:prstGeom prst="rect">
            <a:avLst/>
          </a:prstGeom>
        </p:spPr>
      </p:pic>
      <p:sp>
        <p:nvSpPr>
          <p:cNvPr id="85" name="TextBox 84">
            <a:extLst>
              <a:ext uri="{FF2B5EF4-FFF2-40B4-BE49-F238E27FC236}">
                <a16:creationId xmlns:a16="http://schemas.microsoft.com/office/drawing/2014/main" id="{AFB22476-80EF-4D80-B3DB-CC6FD9FDA302}"/>
              </a:ext>
              <a:ext uri="{C183D7F6-B498-43B3-948B-1728B52AA6E4}">
                <adec:decorative xmlns:adec="http://schemas.microsoft.com/office/drawing/2017/decorative" val="1"/>
              </a:ext>
            </a:extLst>
          </p:cNvPr>
          <p:cNvSpPr txBox="1"/>
          <p:nvPr/>
        </p:nvSpPr>
        <p:spPr>
          <a:xfrm>
            <a:off x="2409708" y="2688929"/>
            <a:ext cx="871093" cy="307777"/>
          </a:xfrm>
          <a:prstGeom prst="rect">
            <a:avLst/>
          </a:prstGeom>
          <a:noFill/>
        </p:spPr>
        <p:txBody>
          <a:bodyPr wrap="square" rtlCol="0">
            <a:spAutoFit/>
          </a:bodyPr>
          <a:lstStyle/>
          <a:p>
            <a:r>
              <a:rPr lang="mi-NZ" sz="1400" dirty="0" err="1">
                <a:solidFill>
                  <a:srgbClr val="00B050"/>
                </a:solidFill>
              </a:rPr>
              <a:t>Toilet</a:t>
            </a:r>
            <a:endParaRPr lang="en-NZ" sz="1400" dirty="0">
              <a:solidFill>
                <a:srgbClr val="00B050"/>
              </a:solidFill>
            </a:endParaRPr>
          </a:p>
        </p:txBody>
      </p:sp>
      <p:pic>
        <p:nvPicPr>
          <p:cNvPr id="74" name="Picture 73">
            <a:extLst>
              <a:ext uri="{FF2B5EF4-FFF2-40B4-BE49-F238E27FC236}">
                <a16:creationId xmlns:a16="http://schemas.microsoft.com/office/drawing/2014/main" id="{BD897F24-5743-4187-9976-078E30B8515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255770" y="2701268"/>
            <a:ext cx="591318" cy="332774"/>
          </a:xfrm>
          <a:prstGeom prst="rect">
            <a:avLst/>
          </a:prstGeom>
        </p:spPr>
      </p:pic>
      <p:sp>
        <p:nvSpPr>
          <p:cNvPr id="86" name="TextBox 85">
            <a:extLst>
              <a:ext uri="{FF2B5EF4-FFF2-40B4-BE49-F238E27FC236}">
                <a16:creationId xmlns:a16="http://schemas.microsoft.com/office/drawing/2014/main" id="{B3F6F52B-2927-4C8F-93D1-559EDD9ABF2D}"/>
              </a:ext>
              <a:ext uri="{C183D7F6-B498-43B3-948B-1728B52AA6E4}">
                <adec:decorative xmlns:adec="http://schemas.microsoft.com/office/drawing/2017/decorative" val="1"/>
              </a:ext>
            </a:extLst>
          </p:cNvPr>
          <p:cNvSpPr txBox="1"/>
          <p:nvPr/>
        </p:nvSpPr>
        <p:spPr>
          <a:xfrm>
            <a:off x="2146455" y="3361170"/>
            <a:ext cx="1051618" cy="307777"/>
          </a:xfrm>
          <a:prstGeom prst="rect">
            <a:avLst/>
          </a:prstGeom>
          <a:noFill/>
        </p:spPr>
        <p:txBody>
          <a:bodyPr wrap="square" rtlCol="0">
            <a:spAutoFit/>
          </a:bodyPr>
          <a:lstStyle/>
          <a:p>
            <a:r>
              <a:rPr lang="mi-NZ" sz="1400" dirty="0" err="1">
                <a:solidFill>
                  <a:srgbClr val="00B050"/>
                </a:solidFill>
              </a:rPr>
              <a:t>Bathroom</a:t>
            </a:r>
            <a:endParaRPr lang="en-NZ" sz="1400" dirty="0">
              <a:solidFill>
                <a:srgbClr val="00B050"/>
              </a:solidFill>
            </a:endParaRPr>
          </a:p>
        </p:txBody>
      </p:sp>
      <p:pic>
        <p:nvPicPr>
          <p:cNvPr id="75" name="Picture 74">
            <a:extLst>
              <a:ext uri="{FF2B5EF4-FFF2-40B4-BE49-F238E27FC236}">
                <a16:creationId xmlns:a16="http://schemas.microsoft.com/office/drawing/2014/main" id="{9C7BDB04-0E00-4284-A80C-4B6FA5BEEBC1}"/>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134319" y="3125131"/>
            <a:ext cx="392067" cy="804167"/>
          </a:xfrm>
          <a:prstGeom prst="rect">
            <a:avLst/>
          </a:prstGeom>
        </p:spPr>
      </p:pic>
      <p:sp>
        <p:nvSpPr>
          <p:cNvPr id="90" name="TextBox 89">
            <a:extLst>
              <a:ext uri="{FF2B5EF4-FFF2-40B4-BE49-F238E27FC236}">
                <a16:creationId xmlns:a16="http://schemas.microsoft.com/office/drawing/2014/main" id="{B8D5CFC4-2F60-4D06-806A-3E0E9FEDB21C}"/>
              </a:ext>
              <a:ext uri="{C183D7F6-B498-43B3-948B-1728B52AA6E4}">
                <adec:decorative xmlns:adec="http://schemas.microsoft.com/office/drawing/2017/decorative" val="1"/>
              </a:ext>
            </a:extLst>
          </p:cNvPr>
          <p:cNvSpPr txBox="1"/>
          <p:nvPr/>
        </p:nvSpPr>
        <p:spPr>
          <a:xfrm>
            <a:off x="3059614" y="5159713"/>
            <a:ext cx="1051618" cy="307777"/>
          </a:xfrm>
          <a:prstGeom prst="rect">
            <a:avLst/>
          </a:prstGeom>
          <a:noFill/>
        </p:spPr>
        <p:txBody>
          <a:bodyPr wrap="square" rtlCol="0">
            <a:spAutoFit/>
          </a:bodyPr>
          <a:lstStyle/>
          <a:p>
            <a:r>
              <a:rPr lang="mi-NZ" sz="1400" dirty="0" err="1">
                <a:solidFill>
                  <a:srgbClr val="00B050"/>
                </a:solidFill>
              </a:rPr>
              <a:t>Kitchen</a:t>
            </a:r>
            <a:endParaRPr lang="en-NZ" sz="1400" dirty="0">
              <a:solidFill>
                <a:srgbClr val="00B050"/>
              </a:solidFill>
            </a:endParaRPr>
          </a:p>
        </p:txBody>
      </p:sp>
      <p:pic>
        <p:nvPicPr>
          <p:cNvPr id="76" name="Picture 75">
            <a:extLst>
              <a:ext uri="{FF2B5EF4-FFF2-40B4-BE49-F238E27FC236}">
                <a16:creationId xmlns:a16="http://schemas.microsoft.com/office/drawing/2014/main" id="{95844C1A-B3A7-4E8C-8197-096DA09924D8}"/>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3083475" y="4416089"/>
            <a:ext cx="737745" cy="747231"/>
          </a:xfrm>
          <a:prstGeom prst="rect">
            <a:avLst/>
          </a:prstGeom>
        </p:spPr>
      </p:pic>
      <p:sp>
        <p:nvSpPr>
          <p:cNvPr id="87" name="TextBox 86">
            <a:extLst>
              <a:ext uri="{FF2B5EF4-FFF2-40B4-BE49-F238E27FC236}">
                <a16:creationId xmlns:a16="http://schemas.microsoft.com/office/drawing/2014/main" id="{74BDA350-C701-41C3-8A77-F05B6BFBCBCE}"/>
              </a:ext>
              <a:ext uri="{C183D7F6-B498-43B3-948B-1728B52AA6E4}">
                <adec:decorative xmlns:adec="http://schemas.microsoft.com/office/drawing/2017/decorative" val="1"/>
              </a:ext>
            </a:extLst>
          </p:cNvPr>
          <p:cNvSpPr txBox="1"/>
          <p:nvPr/>
        </p:nvSpPr>
        <p:spPr>
          <a:xfrm>
            <a:off x="2146455" y="4007189"/>
            <a:ext cx="1051618" cy="307777"/>
          </a:xfrm>
          <a:prstGeom prst="rect">
            <a:avLst/>
          </a:prstGeom>
          <a:noFill/>
        </p:spPr>
        <p:txBody>
          <a:bodyPr wrap="square" rtlCol="0">
            <a:spAutoFit/>
          </a:bodyPr>
          <a:lstStyle/>
          <a:p>
            <a:r>
              <a:rPr lang="mi-NZ" sz="1400" dirty="0" err="1">
                <a:solidFill>
                  <a:srgbClr val="00B050"/>
                </a:solidFill>
              </a:rPr>
              <a:t>Garage</a:t>
            </a:r>
            <a:endParaRPr lang="en-NZ" sz="1400" dirty="0">
              <a:solidFill>
                <a:srgbClr val="00B050"/>
              </a:solidFill>
            </a:endParaRPr>
          </a:p>
        </p:txBody>
      </p:sp>
      <p:pic>
        <p:nvPicPr>
          <p:cNvPr id="77" name="Picture 76">
            <a:extLst>
              <a:ext uri="{FF2B5EF4-FFF2-40B4-BE49-F238E27FC236}">
                <a16:creationId xmlns:a16="http://schemas.microsoft.com/office/drawing/2014/main" id="{D6751CA6-3920-40AE-B2DC-6CDAC4DEF9EF}"/>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2264381" y="4368143"/>
            <a:ext cx="756882" cy="1046162"/>
          </a:xfrm>
          <a:prstGeom prst="rect">
            <a:avLst/>
          </a:prstGeom>
        </p:spPr>
      </p:pic>
      <p:sp>
        <p:nvSpPr>
          <p:cNvPr id="88" name="TextBox 87">
            <a:extLst>
              <a:ext uri="{FF2B5EF4-FFF2-40B4-BE49-F238E27FC236}">
                <a16:creationId xmlns:a16="http://schemas.microsoft.com/office/drawing/2014/main" id="{60E7B8A9-09B8-4CA9-9AAA-26BB56C03C78}"/>
              </a:ext>
              <a:ext uri="{C183D7F6-B498-43B3-948B-1728B52AA6E4}">
                <adec:decorative xmlns:adec="http://schemas.microsoft.com/office/drawing/2017/decorative" val="1"/>
              </a:ext>
            </a:extLst>
          </p:cNvPr>
          <p:cNvSpPr txBox="1"/>
          <p:nvPr/>
        </p:nvSpPr>
        <p:spPr>
          <a:xfrm>
            <a:off x="1519069" y="5874835"/>
            <a:ext cx="1051618" cy="307777"/>
          </a:xfrm>
          <a:prstGeom prst="rect">
            <a:avLst/>
          </a:prstGeom>
          <a:noFill/>
        </p:spPr>
        <p:txBody>
          <a:bodyPr wrap="square" rtlCol="0">
            <a:spAutoFit/>
          </a:bodyPr>
          <a:lstStyle/>
          <a:p>
            <a:r>
              <a:rPr lang="mi-NZ" sz="1400" dirty="0" err="1">
                <a:solidFill>
                  <a:srgbClr val="00B050"/>
                </a:solidFill>
              </a:rPr>
              <a:t>Driveway</a:t>
            </a:r>
            <a:endParaRPr lang="en-NZ" sz="1400" dirty="0">
              <a:solidFill>
                <a:srgbClr val="00B050"/>
              </a:solidFill>
            </a:endParaRPr>
          </a:p>
        </p:txBody>
      </p:sp>
      <p:pic>
        <p:nvPicPr>
          <p:cNvPr id="78" name="Picture 77">
            <a:extLst>
              <a:ext uri="{FF2B5EF4-FFF2-40B4-BE49-F238E27FC236}">
                <a16:creationId xmlns:a16="http://schemas.microsoft.com/office/drawing/2014/main" id="{6008408A-9F7F-414C-8D6C-C5A31F409ECE}"/>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2324215" y="5935492"/>
            <a:ext cx="540483" cy="540483"/>
          </a:xfrm>
          <a:prstGeom prst="rect">
            <a:avLst/>
          </a:prstGeom>
        </p:spPr>
      </p:pic>
      <p:sp>
        <p:nvSpPr>
          <p:cNvPr id="45" name="Line 18">
            <a:extLst>
              <a:ext uri="{FF2B5EF4-FFF2-40B4-BE49-F238E27FC236}">
                <a16:creationId xmlns:a16="http://schemas.microsoft.com/office/drawing/2014/main" id="{80B0BFEC-DA75-48B9-B61C-C46DFBB4AADE}"/>
              </a:ext>
              <a:ext uri="{C183D7F6-B498-43B3-948B-1728B52AA6E4}">
                <adec:decorative xmlns:adec="http://schemas.microsoft.com/office/drawing/2017/decorative" val="1"/>
              </a:ext>
            </a:extLst>
          </p:cNvPr>
          <p:cNvSpPr>
            <a:spLocks noChangeShapeType="1"/>
          </p:cNvSpPr>
          <p:nvPr/>
        </p:nvSpPr>
        <p:spPr bwMode="auto">
          <a:xfrm>
            <a:off x="3053611" y="3048929"/>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8" name="Line 51">
            <a:extLst>
              <a:ext uri="{FF2B5EF4-FFF2-40B4-BE49-F238E27FC236}">
                <a16:creationId xmlns:a16="http://schemas.microsoft.com/office/drawing/2014/main" id="{EB2FD239-2068-4CDB-A773-1BCEC4E1E36B}"/>
              </a:ext>
              <a:ext uri="{C183D7F6-B498-43B3-948B-1728B52AA6E4}">
                <adec:decorative xmlns:adec="http://schemas.microsoft.com/office/drawing/2017/decorative" val="1"/>
              </a:ext>
            </a:extLst>
          </p:cNvPr>
          <p:cNvSpPr>
            <a:spLocks noChangeShapeType="1"/>
          </p:cNvSpPr>
          <p:nvPr/>
        </p:nvSpPr>
        <p:spPr bwMode="auto">
          <a:xfrm flipH="1">
            <a:off x="2190011" y="3983967"/>
            <a:ext cx="863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9" name="Line 52">
            <a:extLst>
              <a:ext uri="{FF2B5EF4-FFF2-40B4-BE49-F238E27FC236}">
                <a16:creationId xmlns:a16="http://schemas.microsoft.com/office/drawing/2014/main" id="{A9C9370F-6D8D-42B9-A278-96EE3CC61EBB}"/>
              </a:ext>
              <a:ext uri="{C183D7F6-B498-43B3-948B-1728B52AA6E4}">
                <adec:decorative xmlns:adec="http://schemas.microsoft.com/office/drawing/2017/decorative" val="1"/>
              </a:ext>
            </a:extLst>
          </p:cNvPr>
          <p:cNvSpPr>
            <a:spLocks noChangeShapeType="1"/>
          </p:cNvSpPr>
          <p:nvPr/>
        </p:nvSpPr>
        <p:spPr bwMode="auto">
          <a:xfrm>
            <a:off x="2190011" y="3983967"/>
            <a:ext cx="0" cy="18002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6" name="Line 6">
            <a:extLst>
              <a:ext uri="{FF2B5EF4-FFF2-40B4-BE49-F238E27FC236}">
                <a16:creationId xmlns:a16="http://schemas.microsoft.com/office/drawing/2014/main" id="{71BEC6DB-54A5-424A-96EC-7B9EF4495359}"/>
              </a:ext>
              <a:ext uri="{C183D7F6-B498-43B3-948B-1728B52AA6E4}">
                <adec:decorative xmlns:adec="http://schemas.microsoft.com/office/drawing/2017/decorative" val="1"/>
              </a:ext>
            </a:extLst>
          </p:cNvPr>
          <p:cNvSpPr>
            <a:spLocks noChangeShapeType="1"/>
          </p:cNvSpPr>
          <p:nvPr/>
        </p:nvSpPr>
        <p:spPr bwMode="auto">
          <a:xfrm>
            <a:off x="8095511" y="3912529"/>
            <a:ext cx="0" cy="295275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7" name="Line 7">
            <a:extLst>
              <a:ext uri="{FF2B5EF4-FFF2-40B4-BE49-F238E27FC236}">
                <a16:creationId xmlns:a16="http://schemas.microsoft.com/office/drawing/2014/main" id="{985E1A30-4DFC-480B-89C0-1713EC232201}"/>
              </a:ext>
              <a:ext uri="{C183D7F6-B498-43B3-948B-1728B52AA6E4}">
                <adec:decorative xmlns:adec="http://schemas.microsoft.com/office/drawing/2017/decorative" val="1"/>
              </a:ext>
            </a:extLst>
          </p:cNvPr>
          <p:cNvSpPr>
            <a:spLocks noChangeShapeType="1"/>
          </p:cNvSpPr>
          <p:nvPr/>
        </p:nvSpPr>
        <p:spPr bwMode="auto">
          <a:xfrm flipH="1">
            <a:off x="5934923" y="6865279"/>
            <a:ext cx="21605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8" name="Line 8">
            <a:extLst>
              <a:ext uri="{FF2B5EF4-FFF2-40B4-BE49-F238E27FC236}">
                <a16:creationId xmlns:a16="http://schemas.microsoft.com/office/drawing/2014/main" id="{EE2DA39F-9C8E-481D-8849-041C60F68E5A}"/>
              </a:ext>
              <a:ext uri="{C183D7F6-B498-43B3-948B-1728B52AA6E4}">
                <adec:decorative xmlns:adec="http://schemas.microsoft.com/office/drawing/2017/decorative" val="1"/>
              </a:ext>
            </a:extLst>
          </p:cNvPr>
          <p:cNvSpPr>
            <a:spLocks noChangeShapeType="1"/>
          </p:cNvSpPr>
          <p:nvPr/>
        </p:nvSpPr>
        <p:spPr bwMode="auto">
          <a:xfrm flipV="1">
            <a:off x="5934923" y="6144554"/>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5" name="Line 5">
            <a:extLst>
              <a:ext uri="{FF2B5EF4-FFF2-40B4-BE49-F238E27FC236}">
                <a16:creationId xmlns:a16="http://schemas.microsoft.com/office/drawing/2014/main" id="{F60353D0-E0F7-4465-BC7E-89A578AB1191}"/>
              </a:ext>
              <a:ext uri="{C183D7F6-B498-43B3-948B-1728B52AA6E4}">
                <adec:decorative xmlns:adec="http://schemas.microsoft.com/office/drawing/2017/decorative" val="1"/>
              </a:ext>
            </a:extLst>
          </p:cNvPr>
          <p:cNvSpPr>
            <a:spLocks noChangeShapeType="1"/>
          </p:cNvSpPr>
          <p:nvPr/>
        </p:nvSpPr>
        <p:spPr bwMode="auto">
          <a:xfrm>
            <a:off x="4279161" y="3912529"/>
            <a:ext cx="38163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9" name="Line 9">
            <a:extLst>
              <a:ext uri="{FF2B5EF4-FFF2-40B4-BE49-F238E27FC236}">
                <a16:creationId xmlns:a16="http://schemas.microsoft.com/office/drawing/2014/main" id="{35B2220B-9189-476B-B7F2-18524C5AD5AF}"/>
              </a:ext>
              <a:ext uri="{C183D7F6-B498-43B3-948B-1728B52AA6E4}">
                <adec:decorative xmlns:adec="http://schemas.microsoft.com/office/drawing/2017/decorative" val="1"/>
              </a:ext>
            </a:extLst>
          </p:cNvPr>
          <p:cNvSpPr>
            <a:spLocks noChangeShapeType="1"/>
          </p:cNvSpPr>
          <p:nvPr/>
        </p:nvSpPr>
        <p:spPr bwMode="auto">
          <a:xfrm flipV="1">
            <a:off x="5934923" y="5136492"/>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0" name="Line 11">
            <a:extLst>
              <a:ext uri="{FF2B5EF4-FFF2-40B4-BE49-F238E27FC236}">
                <a16:creationId xmlns:a16="http://schemas.microsoft.com/office/drawing/2014/main" id="{9FBDE6E6-6B5E-4513-AAEA-D23A36A58F42}"/>
              </a:ext>
              <a:ext uri="{C183D7F6-B498-43B3-948B-1728B52AA6E4}">
                <adec:decorative xmlns:adec="http://schemas.microsoft.com/office/drawing/2017/decorative" val="1"/>
              </a:ext>
            </a:extLst>
          </p:cNvPr>
          <p:cNvSpPr>
            <a:spLocks noChangeShapeType="1"/>
          </p:cNvSpPr>
          <p:nvPr/>
        </p:nvSpPr>
        <p:spPr bwMode="auto">
          <a:xfrm flipV="1">
            <a:off x="5358661" y="2040867"/>
            <a:ext cx="0" cy="187166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1" name="Line 12">
            <a:extLst>
              <a:ext uri="{FF2B5EF4-FFF2-40B4-BE49-F238E27FC236}">
                <a16:creationId xmlns:a16="http://schemas.microsoft.com/office/drawing/2014/main" id="{13E84CD6-FD97-413E-BD74-C4DE257FEAC4}"/>
              </a:ext>
              <a:ext uri="{C183D7F6-B498-43B3-948B-1728B52AA6E4}">
                <adec:decorative xmlns:adec="http://schemas.microsoft.com/office/drawing/2017/decorative" val="1"/>
              </a:ext>
            </a:extLst>
          </p:cNvPr>
          <p:cNvSpPr>
            <a:spLocks noChangeShapeType="1"/>
          </p:cNvSpPr>
          <p:nvPr/>
        </p:nvSpPr>
        <p:spPr bwMode="auto">
          <a:xfrm flipH="1">
            <a:off x="3053611" y="2040867"/>
            <a:ext cx="23050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2" name="Line 13">
            <a:extLst>
              <a:ext uri="{FF2B5EF4-FFF2-40B4-BE49-F238E27FC236}">
                <a16:creationId xmlns:a16="http://schemas.microsoft.com/office/drawing/2014/main" id="{53669BD1-1B0A-4E0E-A85C-F2E724CFFAB1}"/>
              </a:ext>
              <a:ext uri="{C183D7F6-B498-43B3-948B-1728B52AA6E4}">
                <adec:decorative xmlns:adec="http://schemas.microsoft.com/office/drawing/2017/decorative" val="1"/>
              </a:ext>
            </a:extLst>
          </p:cNvPr>
          <p:cNvSpPr>
            <a:spLocks noChangeShapeType="1"/>
          </p:cNvSpPr>
          <p:nvPr/>
        </p:nvSpPr>
        <p:spPr bwMode="auto">
          <a:xfrm>
            <a:off x="3053611" y="2040867"/>
            <a:ext cx="0" cy="22320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3" name="Line 16">
            <a:extLst>
              <a:ext uri="{FF2B5EF4-FFF2-40B4-BE49-F238E27FC236}">
                <a16:creationId xmlns:a16="http://schemas.microsoft.com/office/drawing/2014/main" id="{F7C215FD-52CD-420C-9160-6114D81DC9FC}"/>
              </a:ext>
              <a:ext uri="{C183D7F6-B498-43B3-948B-1728B52AA6E4}">
                <adec:decorative xmlns:adec="http://schemas.microsoft.com/office/drawing/2017/decorative" val="1"/>
              </a:ext>
            </a:extLst>
          </p:cNvPr>
          <p:cNvSpPr>
            <a:spLocks noChangeShapeType="1"/>
          </p:cNvSpPr>
          <p:nvPr/>
        </p:nvSpPr>
        <p:spPr bwMode="auto">
          <a:xfrm>
            <a:off x="4279161" y="2040867"/>
            <a:ext cx="0" cy="5762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4" name="Line 17">
            <a:extLst>
              <a:ext uri="{FF2B5EF4-FFF2-40B4-BE49-F238E27FC236}">
                <a16:creationId xmlns:a16="http://schemas.microsoft.com/office/drawing/2014/main" id="{C28F9038-6D75-4CF3-8F91-F87CB298527E}"/>
              </a:ext>
              <a:ext uri="{C183D7F6-B498-43B3-948B-1728B52AA6E4}">
                <adec:decorative xmlns:adec="http://schemas.microsoft.com/office/drawing/2017/decorative" val="1"/>
              </a:ext>
            </a:extLst>
          </p:cNvPr>
          <p:cNvSpPr>
            <a:spLocks noChangeShapeType="1"/>
          </p:cNvSpPr>
          <p:nvPr/>
        </p:nvSpPr>
        <p:spPr bwMode="auto">
          <a:xfrm>
            <a:off x="3053611" y="2688567"/>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6" name="Line 19">
            <a:extLst>
              <a:ext uri="{FF2B5EF4-FFF2-40B4-BE49-F238E27FC236}">
                <a16:creationId xmlns:a16="http://schemas.microsoft.com/office/drawing/2014/main" id="{EA11675F-63FB-46BF-90D3-3CCAE448AF48}"/>
              </a:ext>
              <a:ext uri="{C183D7F6-B498-43B3-948B-1728B52AA6E4}">
                <adec:decorative xmlns:adec="http://schemas.microsoft.com/office/drawing/2017/decorative" val="1"/>
              </a:ext>
            </a:extLst>
          </p:cNvPr>
          <p:cNvSpPr>
            <a:spLocks noChangeShapeType="1"/>
          </p:cNvSpPr>
          <p:nvPr/>
        </p:nvSpPr>
        <p:spPr bwMode="auto">
          <a:xfrm>
            <a:off x="3053611" y="3983967"/>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7" name="Line 20">
            <a:extLst>
              <a:ext uri="{FF2B5EF4-FFF2-40B4-BE49-F238E27FC236}">
                <a16:creationId xmlns:a16="http://schemas.microsoft.com/office/drawing/2014/main" id="{8521D4FC-C8E3-4E4D-B735-30FBB680ACA6}"/>
              </a:ext>
              <a:ext uri="{C183D7F6-B498-43B3-948B-1728B52AA6E4}">
                <adec:decorative xmlns:adec="http://schemas.microsoft.com/office/drawing/2017/decorative" val="1"/>
              </a:ext>
            </a:extLst>
          </p:cNvPr>
          <p:cNvSpPr>
            <a:spLocks noChangeShapeType="1"/>
          </p:cNvSpPr>
          <p:nvPr/>
        </p:nvSpPr>
        <p:spPr bwMode="auto">
          <a:xfrm>
            <a:off x="3845773" y="3323567"/>
            <a:ext cx="0" cy="6477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8" name="Line 21">
            <a:extLst>
              <a:ext uri="{FF2B5EF4-FFF2-40B4-BE49-F238E27FC236}">
                <a16:creationId xmlns:a16="http://schemas.microsoft.com/office/drawing/2014/main" id="{AE079878-DC06-419B-BB2B-E904E617C693}"/>
              </a:ext>
              <a:ext uri="{C183D7F6-B498-43B3-948B-1728B52AA6E4}">
                <adec:decorative xmlns:adec="http://schemas.microsoft.com/office/drawing/2017/decorative" val="1"/>
              </a:ext>
            </a:extLst>
          </p:cNvPr>
          <p:cNvSpPr>
            <a:spLocks noChangeShapeType="1"/>
          </p:cNvSpPr>
          <p:nvPr/>
        </p:nvSpPr>
        <p:spPr bwMode="auto">
          <a:xfrm>
            <a:off x="3053611" y="4560229"/>
            <a:ext cx="0" cy="12239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9" name="Line 22">
            <a:extLst>
              <a:ext uri="{FF2B5EF4-FFF2-40B4-BE49-F238E27FC236}">
                <a16:creationId xmlns:a16="http://schemas.microsoft.com/office/drawing/2014/main" id="{DEB1531B-E02B-4E84-90F4-05518E404864}"/>
              </a:ext>
              <a:ext uri="{C183D7F6-B498-43B3-948B-1728B52AA6E4}">
                <adec:decorative xmlns:adec="http://schemas.microsoft.com/office/drawing/2017/decorative" val="1"/>
              </a:ext>
            </a:extLst>
          </p:cNvPr>
          <p:cNvSpPr>
            <a:spLocks noChangeShapeType="1"/>
          </p:cNvSpPr>
          <p:nvPr/>
        </p:nvSpPr>
        <p:spPr bwMode="auto">
          <a:xfrm>
            <a:off x="3053611" y="5784192"/>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0" name="Line 23">
            <a:extLst>
              <a:ext uri="{FF2B5EF4-FFF2-40B4-BE49-F238E27FC236}">
                <a16:creationId xmlns:a16="http://schemas.microsoft.com/office/drawing/2014/main" id="{7FD2E791-6560-4A47-807D-02071CB8398F}"/>
              </a:ext>
              <a:ext uri="{C183D7F6-B498-43B3-948B-1728B52AA6E4}">
                <adec:decorative xmlns:adec="http://schemas.microsoft.com/office/drawing/2017/decorative" val="1"/>
              </a:ext>
            </a:extLst>
          </p:cNvPr>
          <p:cNvSpPr>
            <a:spLocks noChangeShapeType="1"/>
          </p:cNvSpPr>
          <p:nvPr/>
        </p:nvSpPr>
        <p:spPr bwMode="auto">
          <a:xfrm flipV="1">
            <a:off x="3845773" y="4776129"/>
            <a:ext cx="0" cy="10080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1" name="Line 24">
            <a:extLst>
              <a:ext uri="{FF2B5EF4-FFF2-40B4-BE49-F238E27FC236}">
                <a16:creationId xmlns:a16="http://schemas.microsoft.com/office/drawing/2014/main" id="{42171EE6-480C-4D91-B1CC-E1870B558EB9}"/>
              </a:ext>
              <a:ext uri="{C183D7F6-B498-43B3-948B-1728B52AA6E4}">
                <adec:decorative xmlns:adec="http://schemas.microsoft.com/office/drawing/2017/decorative" val="1"/>
              </a:ext>
            </a:extLst>
          </p:cNvPr>
          <p:cNvSpPr>
            <a:spLocks noChangeShapeType="1"/>
          </p:cNvSpPr>
          <p:nvPr/>
        </p:nvSpPr>
        <p:spPr bwMode="auto">
          <a:xfrm>
            <a:off x="3845773" y="3983967"/>
            <a:ext cx="0" cy="504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2" name="Line 25">
            <a:extLst>
              <a:ext uri="{FF2B5EF4-FFF2-40B4-BE49-F238E27FC236}">
                <a16:creationId xmlns:a16="http://schemas.microsoft.com/office/drawing/2014/main" id="{9B352F62-365A-4A8E-803C-5F10DA10F758}"/>
              </a:ext>
              <a:ext uri="{C183D7F6-B498-43B3-948B-1728B52AA6E4}">
                <adec:decorative xmlns:adec="http://schemas.microsoft.com/office/drawing/2017/decorative" val="1"/>
              </a:ext>
            </a:extLst>
          </p:cNvPr>
          <p:cNvSpPr>
            <a:spLocks noChangeShapeType="1"/>
          </p:cNvSpPr>
          <p:nvPr/>
        </p:nvSpPr>
        <p:spPr bwMode="auto">
          <a:xfrm>
            <a:off x="3845773" y="5136492"/>
            <a:ext cx="15843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4" name="Line 56">
            <a:extLst>
              <a:ext uri="{FF2B5EF4-FFF2-40B4-BE49-F238E27FC236}">
                <a16:creationId xmlns:a16="http://schemas.microsoft.com/office/drawing/2014/main" id="{5EEC14F2-8734-4B1F-A58A-6C8C959AB8A1}"/>
              </a:ext>
              <a:ext uri="{C183D7F6-B498-43B3-948B-1728B52AA6E4}">
                <adec:decorative xmlns:adec="http://schemas.microsoft.com/office/drawing/2017/decorative" val="1"/>
              </a:ext>
            </a:extLst>
          </p:cNvPr>
          <p:cNvSpPr>
            <a:spLocks noChangeShapeType="1"/>
          </p:cNvSpPr>
          <p:nvPr/>
        </p:nvSpPr>
        <p:spPr bwMode="auto">
          <a:xfrm flipH="1">
            <a:off x="5287223" y="5568292"/>
            <a:ext cx="6477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5" name="Line 57">
            <a:extLst>
              <a:ext uri="{FF2B5EF4-FFF2-40B4-BE49-F238E27FC236}">
                <a16:creationId xmlns:a16="http://schemas.microsoft.com/office/drawing/2014/main" id="{4AE6DB7F-8E21-49A2-8CC2-5C657BFEB39D}"/>
              </a:ext>
              <a:ext uri="{C183D7F6-B498-43B3-948B-1728B52AA6E4}">
                <adec:decorative xmlns:adec="http://schemas.microsoft.com/office/drawing/2017/decorative" val="1"/>
              </a:ext>
            </a:extLst>
          </p:cNvPr>
          <p:cNvSpPr>
            <a:spLocks noChangeShapeType="1"/>
          </p:cNvSpPr>
          <p:nvPr/>
        </p:nvSpPr>
        <p:spPr bwMode="auto">
          <a:xfrm>
            <a:off x="5287223" y="5568292"/>
            <a:ext cx="0" cy="9366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6" name="Line 58">
            <a:extLst>
              <a:ext uri="{FF2B5EF4-FFF2-40B4-BE49-F238E27FC236}">
                <a16:creationId xmlns:a16="http://schemas.microsoft.com/office/drawing/2014/main" id="{827AC32C-64B1-47AD-B890-E8D92FEB5CD5}"/>
              </a:ext>
              <a:ext uri="{C183D7F6-B498-43B3-948B-1728B52AA6E4}">
                <adec:decorative xmlns:adec="http://schemas.microsoft.com/office/drawing/2017/decorative" val="1"/>
              </a:ext>
            </a:extLst>
          </p:cNvPr>
          <p:cNvSpPr>
            <a:spLocks noChangeShapeType="1"/>
          </p:cNvSpPr>
          <p:nvPr/>
        </p:nvSpPr>
        <p:spPr bwMode="auto">
          <a:xfrm>
            <a:off x="5287223" y="6504917"/>
            <a:ext cx="6477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61" name="Rectangle 83">
            <a:extLst>
              <a:ext uri="{FF2B5EF4-FFF2-40B4-BE49-F238E27FC236}">
                <a16:creationId xmlns:a16="http://schemas.microsoft.com/office/drawing/2014/main" id="{489228B8-3978-4A02-913D-6CAAAC208DCB}"/>
              </a:ext>
              <a:ext uri="{C183D7F6-B498-43B3-948B-1728B52AA6E4}">
                <adec:decorative xmlns:adec="http://schemas.microsoft.com/office/drawing/2017/decorative" val="1"/>
              </a:ext>
            </a:extLst>
          </p:cNvPr>
          <p:cNvSpPr>
            <a:spLocks noChangeArrowheads="1"/>
          </p:cNvSpPr>
          <p:nvPr/>
        </p:nvSpPr>
        <p:spPr bwMode="auto">
          <a:xfrm>
            <a:off x="2372573" y="5784192"/>
            <a:ext cx="144463" cy="1008062"/>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62" name="Rectangle 84">
            <a:extLst>
              <a:ext uri="{FF2B5EF4-FFF2-40B4-BE49-F238E27FC236}">
                <a16:creationId xmlns:a16="http://schemas.microsoft.com/office/drawing/2014/main" id="{D8B30C03-8889-476C-B9E6-D60DA8B2431F}"/>
              </a:ext>
              <a:ext uri="{C183D7F6-B498-43B3-948B-1728B52AA6E4}">
                <adec:decorative xmlns:adec="http://schemas.microsoft.com/office/drawing/2017/decorative" val="1"/>
              </a:ext>
            </a:extLst>
          </p:cNvPr>
          <p:cNvSpPr>
            <a:spLocks noChangeArrowheads="1"/>
          </p:cNvSpPr>
          <p:nvPr/>
        </p:nvSpPr>
        <p:spPr bwMode="auto">
          <a:xfrm>
            <a:off x="2693248" y="5793717"/>
            <a:ext cx="144463" cy="1008062"/>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63" name="Line 10">
            <a:extLst>
              <a:ext uri="{FF2B5EF4-FFF2-40B4-BE49-F238E27FC236}">
                <a16:creationId xmlns:a16="http://schemas.microsoft.com/office/drawing/2014/main" id="{CABCFF97-8659-4F26-8CFD-42E492FC5B80}"/>
              </a:ext>
              <a:ext uri="{C183D7F6-B498-43B3-948B-1728B52AA6E4}">
                <adec:decorative xmlns:adec="http://schemas.microsoft.com/office/drawing/2017/decorative" val="1"/>
              </a:ext>
            </a:extLst>
          </p:cNvPr>
          <p:cNvSpPr>
            <a:spLocks noChangeShapeType="1"/>
          </p:cNvSpPr>
          <p:nvPr/>
        </p:nvSpPr>
        <p:spPr bwMode="auto">
          <a:xfrm flipH="1">
            <a:off x="5358661" y="5136492"/>
            <a:ext cx="5762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64" name="Line 14">
            <a:extLst>
              <a:ext uri="{FF2B5EF4-FFF2-40B4-BE49-F238E27FC236}">
                <a16:creationId xmlns:a16="http://schemas.microsoft.com/office/drawing/2014/main" id="{500CC44D-8279-4991-8A7B-821FA768E772}"/>
              </a:ext>
              <a:ext uri="{C183D7F6-B498-43B3-948B-1728B52AA6E4}">
                <adec:decorative xmlns:adec="http://schemas.microsoft.com/office/drawing/2017/decorative" val="1"/>
              </a:ext>
            </a:extLst>
          </p:cNvPr>
          <p:cNvSpPr>
            <a:spLocks noChangeShapeType="1"/>
          </p:cNvSpPr>
          <p:nvPr/>
        </p:nvSpPr>
        <p:spPr bwMode="auto">
          <a:xfrm>
            <a:off x="4279161" y="2904467"/>
            <a:ext cx="10795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65" name="Line 15">
            <a:extLst>
              <a:ext uri="{FF2B5EF4-FFF2-40B4-BE49-F238E27FC236}">
                <a16:creationId xmlns:a16="http://schemas.microsoft.com/office/drawing/2014/main" id="{1FAF94C6-41A3-4EB8-8C11-0AFE85DBB7E5}"/>
              </a:ext>
              <a:ext uri="{C183D7F6-B498-43B3-948B-1728B52AA6E4}">
                <adec:decorative xmlns:adec="http://schemas.microsoft.com/office/drawing/2017/decorative" val="1"/>
              </a:ext>
            </a:extLst>
          </p:cNvPr>
          <p:cNvSpPr>
            <a:spLocks noChangeShapeType="1"/>
          </p:cNvSpPr>
          <p:nvPr/>
        </p:nvSpPr>
        <p:spPr bwMode="auto">
          <a:xfrm flipV="1">
            <a:off x="4279161" y="3120367"/>
            <a:ext cx="0" cy="7921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Tree>
    <p:extLst>
      <p:ext uri="{BB962C8B-B14F-4D97-AF65-F5344CB8AC3E}">
        <p14:creationId xmlns:p14="http://schemas.microsoft.com/office/powerpoint/2010/main" val="12175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randombar(horizontal)">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randombar(horizontal)">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randombar(horizontal)">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randombar(horizontal)">
                                      <p:cBhvr>
                                        <p:cTn id="33" dur="500"/>
                                        <p:tgtEl>
                                          <p:spTgt spid="7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randombar(horizontal)">
                                      <p:cBhvr>
                                        <p:cTn id="38" dur="500"/>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randombar(horizontal)">
                                      <p:cBhvr>
                                        <p:cTn id="43" dur="5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randombar(horizontal)">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randombar(horizontal)">
                                      <p:cBhvr>
                                        <p:cTn id="53" dur="500"/>
                                        <p:tgtEl>
                                          <p:spTgt spid="7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randombar(horizontal)">
                                      <p:cBhvr>
                                        <p:cTn id="58" dur="500"/>
                                        <p:tgtEl>
                                          <p:spTgt spid="7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randombar(horizontal)">
                                      <p:cBhvr>
                                        <p:cTn id="63" dur="500"/>
                                        <p:tgtEl>
                                          <p:spTgt spid="76"/>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randombar(horizontal)">
                                      <p:cBhvr>
                                        <p:cTn id="68" dur="500"/>
                                        <p:tgtEl>
                                          <p:spTgt spid="7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randombar(horizontal)">
                                      <p:cBhvr>
                                        <p:cTn id="7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1"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8D7BC899-66DF-482C-B0ED-41AD5CB65043}"/>
              </a:ext>
            </a:extLst>
          </p:cNvPr>
          <p:cNvSpPr>
            <a:spLocks noGrp="1"/>
          </p:cNvSpPr>
          <p:nvPr>
            <p:ph type="title" idx="4294967295"/>
          </p:nvPr>
        </p:nvSpPr>
        <p:spPr/>
        <p:txBody>
          <a:bodyPr/>
          <a:lstStyle/>
          <a:p>
            <a:r>
              <a:rPr lang="en-NZ" dirty="0"/>
              <a:t>Final memory test</a:t>
            </a: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a:bodyPr>
          <a:lstStyle/>
          <a:p>
            <a:r>
              <a:rPr lang="en-US" altLang="en-US" dirty="0">
                <a:solidFill>
                  <a:srgbClr val="002060"/>
                </a:solidFill>
                <a:latin typeface="Verdana" panose="020B0604030504040204" pitchFamily="34" charset="0"/>
                <a:ea typeface="Verdana" panose="020B0604030504040204" pitchFamily="34" charset="0"/>
                <a:cs typeface="Verdana" panose="020B0604030504040204" pitchFamily="34" charset="0"/>
              </a:rPr>
              <a:t>Can you recall?</a:t>
            </a:r>
            <a:endParaRPr lang="en-US" dirty="0">
              <a:solidFill>
                <a:srgbClr val="002060"/>
              </a:solidFill>
            </a:endParaRPr>
          </a:p>
        </p:txBody>
      </p:sp>
      <p:sp>
        <p:nvSpPr>
          <p:cNvPr id="5" name="TextBox 4">
            <a:extLst>
              <a:ext uri="{FF2B5EF4-FFF2-40B4-BE49-F238E27FC236}">
                <a16:creationId xmlns:a16="http://schemas.microsoft.com/office/drawing/2014/main" id="{C75932A5-E38D-4C80-A006-0D17DF6B8106}"/>
              </a:ext>
            </a:extLst>
          </p:cNvPr>
          <p:cNvSpPr txBox="1"/>
          <p:nvPr/>
        </p:nvSpPr>
        <p:spPr>
          <a:xfrm>
            <a:off x="968399" y="3429227"/>
            <a:ext cx="8108944" cy="1107996"/>
          </a:xfrm>
          <a:prstGeom prst="rect">
            <a:avLst/>
          </a:prstGeom>
          <a:noFill/>
        </p:spPr>
        <p:txBody>
          <a:bodyPr wrap="square" rtlCol="0">
            <a:spAutoFit/>
          </a:bodyPr>
          <a:lstStyle/>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The second most common element found in rocks</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The third Piagetian stage of cognitive development</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The first cranial nerve</a:t>
            </a:r>
          </a:p>
        </p:txBody>
      </p:sp>
      <p:sp>
        <p:nvSpPr>
          <p:cNvPr id="4" name="Rectangle 3">
            <a:extLst>
              <a:ext uri="{FF2B5EF4-FFF2-40B4-BE49-F238E27FC236}">
                <a16:creationId xmlns:a16="http://schemas.microsoft.com/office/drawing/2014/main" id="{C96BF7C0-F811-49EC-AB86-D30073AF0E83}"/>
              </a:ext>
            </a:extLst>
          </p:cNvPr>
          <p:cNvSpPr/>
          <p:nvPr/>
        </p:nvSpPr>
        <p:spPr>
          <a:xfrm>
            <a:off x="968399" y="4720789"/>
            <a:ext cx="8786892" cy="369332"/>
          </a:xfrm>
          <a:prstGeom prst="rect">
            <a:avLst/>
          </a:prstGeom>
        </p:spPr>
        <p:txBody>
          <a:bodyPr wrap="square">
            <a:spAutoFit/>
          </a:bodyPr>
          <a:lstStyle/>
          <a:p>
            <a:pPr>
              <a:spcAft>
                <a:spcPts val="1200"/>
              </a:spcAft>
            </a:pPr>
            <a:r>
              <a:rPr lang="en-NZ" b="1" dirty="0">
                <a:solidFill>
                  <a:srgbClr val="E4A024"/>
                </a:solidFill>
                <a:latin typeface="Verdana" panose="020B0604030504040204" pitchFamily="34" charset="0"/>
                <a:ea typeface="Verdana" panose="020B0604030504040204" pitchFamily="34" charset="0"/>
                <a:cs typeface="Verdana" panose="020B0604030504040204" pitchFamily="34" charset="0"/>
              </a:rPr>
              <a:t>Write your answers in chat:</a:t>
            </a:r>
          </a:p>
        </p:txBody>
      </p:sp>
      <p:sp>
        <p:nvSpPr>
          <p:cNvPr id="7" name="TextBox 6">
            <a:extLst>
              <a:ext uri="{FF2B5EF4-FFF2-40B4-BE49-F238E27FC236}">
                <a16:creationId xmlns:a16="http://schemas.microsoft.com/office/drawing/2014/main" id="{23F96880-A90E-4D57-BA26-15940696BA73}"/>
              </a:ext>
            </a:extLst>
          </p:cNvPr>
          <p:cNvSpPr txBox="1"/>
          <p:nvPr/>
        </p:nvSpPr>
        <p:spPr>
          <a:xfrm>
            <a:off x="968399" y="5220123"/>
            <a:ext cx="8108944" cy="1600438"/>
          </a:xfrm>
          <a:prstGeom prst="rect">
            <a:avLst/>
          </a:prstGeom>
          <a:noFill/>
        </p:spPr>
        <p:txBody>
          <a:bodyPr wrap="square" rtlCol="0">
            <a:spAutoFit/>
          </a:bodyPr>
          <a:lstStyle/>
          <a:p>
            <a:pPr>
              <a:spcAft>
                <a:spcPts val="1200"/>
              </a:spcAft>
            </a:pPr>
            <a:r>
              <a:rPr lang="en-NZ" sz="2200" dirty="0">
                <a:solidFill>
                  <a:srgbClr val="E4A024"/>
                </a:solidFill>
                <a:latin typeface="Verdana" panose="020B0604030504040204" pitchFamily="34" charset="0"/>
                <a:ea typeface="Verdana" panose="020B0604030504040204" pitchFamily="34" charset="0"/>
                <a:cs typeface="Verdana" panose="020B0604030504040204" pitchFamily="34" charset="0"/>
              </a:rPr>
              <a:t>Answers:</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Silicon</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Concrete operational</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Olfactory</a:t>
            </a:r>
          </a:p>
        </p:txBody>
      </p:sp>
    </p:spTree>
    <p:extLst>
      <p:ext uri="{BB962C8B-B14F-4D97-AF65-F5344CB8AC3E}">
        <p14:creationId xmlns:p14="http://schemas.microsoft.com/office/powerpoint/2010/main" val="122207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B4C81-5905-C242-8AD3-DA0921F372C1}"/>
              </a:ext>
              <a:ext uri="{C183D7F6-B498-43B3-948B-1728B52AA6E4}">
                <adec:decorative xmlns:adec="http://schemas.microsoft.com/office/drawing/2017/decorative" val="1"/>
              </a:ext>
            </a:extLst>
          </p:cNvPr>
          <p:cNvSpPr>
            <a:spLocks noGrp="1"/>
          </p:cNvSpPr>
          <p:nvPr>
            <p:ph type="body" sz="quarter" idx="10"/>
          </p:nvPr>
        </p:nvSpPr>
        <p:spPr>
          <a:xfrm>
            <a:off x="768211" y="1467242"/>
            <a:ext cx="9155391" cy="487348"/>
          </a:xfrm>
        </p:spPr>
        <p:txBody>
          <a:bodyPr>
            <a:normAutofit/>
          </a:bodyPr>
          <a:lstStyle/>
          <a:p>
            <a:r>
              <a:rPr lang="en-US" dirty="0"/>
              <a:t>Summary</a:t>
            </a:r>
          </a:p>
        </p:txBody>
      </p:sp>
      <p:sp>
        <p:nvSpPr>
          <p:cNvPr id="3" name="Text Placeholder 2">
            <a:extLst>
              <a:ext uri="{FF2B5EF4-FFF2-40B4-BE49-F238E27FC236}">
                <a16:creationId xmlns:a16="http://schemas.microsoft.com/office/drawing/2014/main" id="{56521BDE-A0E4-284B-A81B-E545142D3A97}"/>
              </a:ext>
              <a:ext uri="{C183D7F6-B498-43B3-948B-1728B52AA6E4}">
                <adec:decorative xmlns:adec="http://schemas.microsoft.com/office/drawing/2017/decorative" val="0"/>
              </a:ext>
            </a:extLst>
          </p:cNvPr>
          <p:cNvSpPr>
            <a:spLocks noGrp="1"/>
          </p:cNvSpPr>
          <p:nvPr>
            <p:ph type="title" idx="4294967295"/>
          </p:nvPr>
        </p:nvSpPr>
        <p:spPr>
          <a:xfrm>
            <a:off x="674688" y="2509838"/>
            <a:ext cx="8786812" cy="48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007943"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NZ" sz="3200" b="0" i="0" u="none" strike="noStrike" kern="1200" cap="none" spc="0" normalizeH="0" baseline="0" noProof="0" dirty="0">
                <a:ln>
                  <a:noFill/>
                </a:ln>
                <a:solidFill>
                  <a:srgbClr val="E4A024"/>
                </a:solidFill>
                <a:effectLst/>
                <a:uLnTx/>
                <a:uFillTx/>
                <a:latin typeface="Verdana" panose="020B0604030504040204" pitchFamily="34" charset="0"/>
                <a:ea typeface="Verdana" panose="020B0604030504040204" pitchFamily="34" charset="0"/>
                <a:cs typeface="Verdana" panose="020B0604030504040204" pitchFamily="34" charset="0"/>
              </a:rPr>
              <a:t>In this session you have learnt how to:</a:t>
            </a:r>
          </a:p>
        </p:txBody>
      </p:sp>
      <p:sp>
        <p:nvSpPr>
          <p:cNvPr id="8" name="Content Placeholder 2">
            <a:extLst>
              <a:ext uri="{FF2B5EF4-FFF2-40B4-BE49-F238E27FC236}">
                <a16:creationId xmlns:a16="http://schemas.microsoft.com/office/drawing/2014/main" id="{59B85A03-7A70-4D07-B00C-43A5DF9DAFC0}"/>
              </a:ext>
              <a:ext uri="{C183D7F6-B498-43B3-948B-1728B52AA6E4}">
                <adec:decorative xmlns:adec="http://schemas.microsoft.com/office/drawing/2017/decorative" val="0"/>
              </a:ext>
            </a:extLst>
          </p:cNvPr>
          <p:cNvSpPr txBox="1">
            <a:spLocks/>
          </p:cNvSpPr>
          <p:nvPr/>
        </p:nvSpPr>
        <p:spPr>
          <a:xfrm>
            <a:off x="674688" y="3577848"/>
            <a:ext cx="8229600" cy="3510290"/>
          </a:xfr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NZ" sz="2400" dirty="0">
                <a:solidFill>
                  <a:schemeClr val="bg1"/>
                </a:solidFill>
                <a:latin typeface="Arial" panose="020B0604020202020204" pitchFamily="34" charset="0"/>
                <a:ea typeface="Verdana" panose="020B0604030504040204" pitchFamily="34" charset="0"/>
                <a:cs typeface="Arial" panose="020B0604020202020204" pitchFamily="34" charset="0"/>
              </a:rPr>
              <a:t>Use associations to reinforce learning and recall</a:t>
            </a:r>
          </a:p>
          <a:p>
            <a:r>
              <a:rPr lang="en-NZ" sz="2400" dirty="0">
                <a:solidFill>
                  <a:schemeClr val="bg1"/>
                </a:solidFill>
                <a:latin typeface="Arial" panose="020B0604020202020204" pitchFamily="34" charset="0"/>
                <a:ea typeface="Verdana" panose="020B0604030504040204" pitchFamily="34" charset="0"/>
                <a:cs typeface="Arial" panose="020B0604020202020204" pitchFamily="34" charset="0"/>
              </a:rPr>
              <a:t>Use memory systems to memorise sets of facts</a:t>
            </a:r>
          </a:p>
          <a:p>
            <a:endParaRPr lang="en-US" sz="2400" dirty="0">
              <a:solidFill>
                <a:schemeClr val="bg1"/>
              </a:solidFill>
              <a:latin typeface="Arial" panose="020B0604020202020204" pitchFamily="34" charset="0"/>
              <a:ea typeface="Verdana" panose="020B0604030504040204" pitchFamily="34" charset="0"/>
              <a:cs typeface="Arial" panose="020B0604020202020204" pitchFamily="34" charset="0"/>
            </a:endParaRPr>
          </a:p>
          <a:p>
            <a:r>
              <a:rPr lang="en-US" sz="2400" dirty="0">
                <a:solidFill>
                  <a:schemeClr val="bg1"/>
                </a:solidFill>
                <a:latin typeface="Arial" panose="020B0604020202020204" pitchFamily="34" charset="0"/>
                <a:ea typeface="Verdana" panose="020B0604030504040204" pitchFamily="34" charset="0"/>
                <a:cs typeface="Arial" panose="020B0604020202020204" pitchFamily="34" charset="0"/>
              </a:rPr>
              <a:t>For more advice and resources, look under ‘Academic Support’ on Stream</a:t>
            </a:r>
          </a:p>
          <a:p>
            <a:r>
              <a:rPr lang="en-US" sz="2400" dirty="0">
                <a:solidFill>
                  <a:schemeClr val="bg1"/>
                </a:solidFill>
                <a:latin typeface="Arial" panose="020B0604020202020204" pitchFamily="34" charset="0"/>
                <a:ea typeface="Verdana" panose="020B0604030504040204" pitchFamily="34" charset="0"/>
                <a:cs typeface="Arial" panose="020B0604020202020204" pitchFamily="34" charset="0"/>
              </a:rPr>
              <a:t>The library has several books on learning and memory. Use the search box or ask a librarian or learning consultant for advice.</a:t>
            </a:r>
          </a:p>
          <a:p>
            <a:pPr marL="0" indent="0">
              <a:buFont typeface="Arial" panose="020B0604020202020204" pitchFamily="34" charset="0"/>
              <a:buNone/>
            </a:pPr>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62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B4C81-5905-C242-8AD3-DA0921F372C1}"/>
              </a:ext>
            </a:extLst>
          </p:cNvPr>
          <p:cNvSpPr>
            <a:spLocks noGrp="1"/>
          </p:cNvSpPr>
          <p:nvPr>
            <p:ph type="title" idx="4294967295"/>
          </p:nvPr>
        </p:nvSpPr>
        <p:spPr>
          <a:xfrm>
            <a:off x="768350" y="1509713"/>
            <a:ext cx="9155113" cy="444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sz="2866" b="0" i="0" u="none" strike="noStrike" kern="1200" cap="all" spc="143" normalizeH="0" baseline="0" noProof="0" dirty="0">
                <a:ln>
                  <a:noFill/>
                </a:ln>
                <a:solidFill>
                  <a:schemeClr val="bg1"/>
                </a:solidFill>
                <a:effectLst/>
                <a:uLnTx/>
                <a:uFillTx/>
                <a:latin typeface="Univers" panose="020B0503020202020204" pitchFamily="34" charset="0"/>
                <a:ea typeface="+mn-ea"/>
                <a:cs typeface="+mn-cs"/>
              </a:rPr>
              <a:t>Centre for Learner Success</a:t>
            </a: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lnSpcReduction="10000"/>
          </a:bodyPr>
          <a:lstStyle/>
          <a:p>
            <a:r>
              <a:rPr lang="en-US" sz="2400" b="1" dirty="0"/>
              <a:t>Need help? We have a range of free services to help you with your assignment writing and study skills:</a:t>
            </a:r>
          </a:p>
        </p:txBody>
      </p:sp>
      <p:sp>
        <p:nvSpPr>
          <p:cNvPr id="5" name="Content Placeholder 2">
            <a:extLst>
              <a:ext uri="{FF2B5EF4-FFF2-40B4-BE49-F238E27FC236}">
                <a16:creationId xmlns:a16="http://schemas.microsoft.com/office/drawing/2014/main" id="{E8ACF699-3A89-463E-AE58-2F38CB96E581}"/>
              </a:ext>
            </a:extLst>
          </p:cNvPr>
          <p:cNvSpPr txBox="1">
            <a:spLocks/>
          </p:cNvSpPr>
          <p:nvPr/>
        </p:nvSpPr>
        <p:spPr>
          <a:xfrm>
            <a:off x="263047" y="3279854"/>
            <a:ext cx="10183660" cy="4140121"/>
          </a:xfrm>
          <a:prstGeom prst="rect">
            <a:avLst/>
          </a:prstGeom>
          <a:solidFill>
            <a:schemeClr val="accent1">
              <a:lumMod val="20000"/>
              <a:lumOff val="80000"/>
            </a:schemeClr>
          </a:solidFill>
        </p:spPr>
        <p:txBody>
          <a:bodyPr>
            <a:noAutofit/>
          </a:bodyPr>
          <a:lstStyle>
            <a:lvl1pPr marL="342900" indent="-342900" algn="l" rtl="0" eaLnBrk="0" fontAlgn="base" hangingPunct="0">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2">
                  <a:extLst>
                    <a:ext uri="{A12FA001-AC4F-418D-AE19-62706E023703}">
                      <ahyp:hlinkClr xmlns:ahyp="http://schemas.microsoft.com/office/drawing/2018/hyperlinkcolor" val="tx"/>
                    </a:ext>
                  </a:extLst>
                </a:hlinkClick>
              </a:rPr>
              <a:t>Individual Support</a:t>
            </a: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Want to discuss your assignment before you hand it in? Want to discuss study skills (e.g. how to manage time)? See next slide for b</a:t>
            </a:r>
            <a:r>
              <a:rPr kumimoji="0" lang="en-US"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ooking</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information.</a:t>
            </a:r>
            <a:r>
              <a:rPr kumimoji="0" lang="en-NZ"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t>
            </a: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3">
                  <a:extLst>
                    <a:ext uri="{A12FA001-AC4F-418D-AE19-62706E023703}">
                      <ahyp:hlinkClr xmlns:ahyp="http://schemas.microsoft.com/office/drawing/2018/hyperlinkcolor" val="tx"/>
                    </a:ext>
                  </a:extLst>
                </a:hlinkClick>
              </a:rPr>
              <a:t>Pre-Reading Service</a:t>
            </a: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rPr>
              <a:t>:</a:t>
            </a:r>
            <a:r>
              <a:rPr kumimoji="0" lang="en-US" sz="1300" b="1" i="0" u="none" strike="noStrike" kern="1200" cap="none" spc="0" normalizeH="0" baseline="0" noProof="0" dirty="0">
                <a:ln>
                  <a:noFill/>
                </a:ln>
                <a:solidFill>
                  <a:sysClr val="window" lastClr="FFFFFF"/>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4">
                  <a:extLst>
                    <a:ext uri="{A12FA001-AC4F-418D-AE19-62706E023703}">
                      <ahyp:hlinkClr xmlns:ahyp="http://schemas.microsoft.com/office/drawing/2018/hyperlinkcolor" val="tx"/>
                    </a:ext>
                  </a:extLst>
                </a:hlinkClick>
              </a:rPr>
              <a:t>Workshops</a:t>
            </a: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rPr>
              <a:t>:</a:t>
            </a:r>
            <a:r>
              <a:rPr kumimoji="0" lang="en-US" sz="1300" b="0" i="0" u="none" strike="noStrike" kern="1200" cap="none" spc="0" normalizeH="0" baseline="0" noProof="0" dirty="0">
                <a:ln>
                  <a:noFill/>
                </a:ln>
                <a:solidFill>
                  <a:sysClr val="window" lastClr="FFFFFF"/>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Seminars and workshops are run on campus and online, which can help you with writing and study skills, such as essay writing, referencing, and writing research proposals. See here for </a:t>
            </a:r>
            <a:r>
              <a:rPr kumimoji="0" lang="en-US"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programmes</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and registration details. See </a:t>
            </a:r>
            <a:r>
              <a:rPr kumimoji="0" lang="en-NZ" sz="1300" b="0"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5">
                  <a:extLst>
                    <a:ext uri="{A12FA001-AC4F-418D-AE19-62706E023703}">
                      <ahyp:hlinkClr xmlns:ahyp="http://schemas.microsoft.com/office/drawing/2018/hyperlinkcolor" val="tx"/>
                    </a:ext>
                  </a:extLst>
                </a:hlinkClick>
              </a:rPr>
              <a:t>http://owll.massey.ac.nz/about-OWLL/workshops.php</a:t>
            </a:r>
            <a:endParaRPr kumimoji="0" lang="en-NZ" sz="1300" b="0"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6">
                  <a:extLst>
                    <a:ext uri="{A12FA001-AC4F-418D-AE19-62706E023703}">
                      <ahyp:hlinkClr xmlns:ahyp="http://schemas.microsoft.com/office/drawing/2018/hyperlinkcolor" val="tx"/>
                    </a:ext>
                  </a:extLst>
                </a:hlinkClick>
              </a:rPr>
              <a:t>Academic Q+A</a:t>
            </a: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rPr>
              <a:t> </a:t>
            </a: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6">
                  <a:extLst>
                    <a:ext uri="{A12FA001-AC4F-418D-AE19-62706E023703}">
                      <ahyp:hlinkClr xmlns:ahyp="http://schemas.microsoft.com/office/drawing/2018/hyperlinkcolor" val="tx"/>
                    </a:ext>
                  </a:extLst>
                </a:hlinkClick>
              </a:rPr>
              <a:t>forum</a:t>
            </a:r>
            <a:r>
              <a:rPr kumimoji="0" lang="en-US" sz="1300" b="1" i="0"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Ask our consultants a question about academic writing and/or study </a:t>
            </a:r>
            <a:r>
              <a:rPr kumimoji="0" lang="en-NZ"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skills.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The Q &amp; A forum is a place for students to receive help with quick, study-related questions. You can access the forum through the Academic Writing and Learning Support site on your Stream homepage.</a:t>
            </a:r>
            <a:endParaRPr kumimoji="0" lang="en-NZ"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7">
                  <a:extLst>
                    <a:ext uri="{A12FA001-AC4F-418D-AE19-62706E023703}">
                      <ahyp:hlinkClr xmlns:ahyp="http://schemas.microsoft.com/office/drawing/2018/hyperlinkcolor" val="tx"/>
                    </a:ext>
                  </a:extLst>
                </a:hlinkClick>
              </a:rPr>
              <a:t>OWLL</a:t>
            </a: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rPr>
              <a:t>:</a:t>
            </a:r>
            <a:r>
              <a:rPr kumimoji="0" lang="en-US" sz="1300" b="0" i="0" u="none" strike="noStrike" kern="1200" cap="none" spc="0" normalizeH="0" baseline="0" noProof="0" dirty="0">
                <a:ln>
                  <a:noFill/>
                </a:ln>
                <a:solidFill>
                  <a:sysClr val="window" lastClr="FFFFFF"/>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Information about academic writing and study skills, including assignment planning, </a:t>
            </a:r>
            <a:r>
              <a:rPr kumimoji="0" lang="en-NZ"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essays, reports, and referencing. Go to </a:t>
            </a:r>
            <a:r>
              <a:rPr kumimoji="0" lang="en-NZ" sz="1300" b="0"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7">
                  <a:extLst>
                    <a:ext uri="{A12FA001-AC4F-418D-AE19-62706E023703}">
                      <ahyp:hlinkClr xmlns:ahyp="http://schemas.microsoft.com/office/drawing/2018/hyperlinkcolor" val="tx"/>
                    </a:ext>
                  </a:extLst>
                </a:hlinkClick>
              </a:rPr>
              <a:t>http://owll.massey.ac.nz/index.php</a:t>
            </a:r>
            <a:endParaRPr kumimoji="0" lang="en-NZ" sz="1300" b="0"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8">
                  <a:extLst>
                    <a:ext uri="{A12FA001-AC4F-418D-AE19-62706E023703}">
                      <ahyp:hlinkClr xmlns:ahyp="http://schemas.microsoft.com/office/drawing/2018/hyperlinkcolor" val="tx"/>
                    </a:ext>
                  </a:extLst>
                </a:hlinkClick>
              </a:rPr>
              <a:t>Disability Services</a:t>
            </a: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rPr>
              <a:t>:</a:t>
            </a:r>
            <a:r>
              <a:rPr kumimoji="0" lang="en-US" sz="1300" b="1" i="0" u="none" strike="noStrike" kern="1200" cap="none" spc="0" normalizeH="0" baseline="0" noProof="0" dirty="0">
                <a:ln>
                  <a:noFill/>
                </a:ln>
                <a:solidFill>
                  <a:sysClr val="window" lastClr="FFFFFF"/>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A range of services and support for students who have health and disability issues that are impacting their study.</a:t>
            </a: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300" b="1" i="0" u="none" strike="noStrike" kern="1200" cap="none" spc="0" normalizeH="0" baseline="0" noProof="0" dirty="0" err="1">
                <a:ln>
                  <a:noFill/>
                </a:ln>
                <a:solidFill>
                  <a:srgbClr val="7030A0"/>
                </a:solidFill>
                <a:effectLst/>
                <a:uLnTx/>
                <a:uFillTx/>
                <a:latin typeface="Arial" pitchFamily="34" charset="0"/>
                <a:ea typeface="ＭＳ Ｐゴシック" charset="0"/>
                <a:cs typeface="Arial" pitchFamily="34" charset="0"/>
                <a:hlinkClick r:id="rId9">
                  <a:extLst>
                    <a:ext uri="{A12FA001-AC4F-418D-AE19-62706E023703}">
                      <ahyp:hlinkClr xmlns:ahyp="http://schemas.microsoft.com/office/drawing/2018/hyperlinkcolor" val="tx"/>
                    </a:ext>
                  </a:extLst>
                </a:hlinkClick>
              </a:rPr>
              <a:t>Pasifika@Massey</a:t>
            </a:r>
            <a:r>
              <a:rPr kumimoji="0" lang="en-US"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rPr>
              <a:t>:</a:t>
            </a:r>
            <a:r>
              <a:rPr kumimoji="0" lang="en-US" sz="1300" b="1" i="0" u="none" strike="noStrike" kern="1200" cap="none" spc="0" normalizeH="0" baseline="0" noProof="0" dirty="0">
                <a:ln>
                  <a:noFill/>
                </a:ln>
                <a:solidFill>
                  <a:sysClr val="window" lastClr="FFFFFF"/>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Whether studying as an internal or distance student, you can also access Learning support from the Pasifika Learning </a:t>
            </a:r>
            <a:r>
              <a:rPr kumimoji="0" lang="en-NZ"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Advisors.</a:t>
            </a: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fi-FI" sz="1300" b="1" i="0" u="none" strike="noStrike" kern="1200" cap="none" spc="0" normalizeH="0" baseline="0" noProof="0" dirty="0">
                <a:ln>
                  <a:noFill/>
                </a:ln>
                <a:solidFill>
                  <a:srgbClr val="7030A0"/>
                </a:solidFill>
                <a:effectLst/>
                <a:uLnTx/>
                <a:uFillTx/>
                <a:latin typeface="Arial" pitchFamily="34" charset="0"/>
                <a:ea typeface="ＭＳ Ｐゴシック" charset="0"/>
                <a:cs typeface="Arial" pitchFamily="34" charset="0"/>
                <a:hlinkClick r:id="rId10">
                  <a:extLst>
                    <a:ext uri="{A12FA001-AC4F-418D-AE19-62706E023703}">
                      <ahyp:hlinkClr xmlns:ahyp="http://schemas.microsoft.com/office/drawing/2018/hyperlinkcolor" val="tx"/>
                    </a:ext>
                  </a:extLst>
                </a:hlinkClick>
              </a:rPr>
              <a:t>Te Rau Tauawhi</a:t>
            </a:r>
            <a:r>
              <a:rPr kumimoji="0" lang="fi-FI" sz="1300" b="1" i="0" u="none" strike="noStrike" kern="1200" cap="none" spc="0" normalizeH="0" baseline="0" noProof="0" dirty="0">
                <a:ln>
                  <a:noFill/>
                </a:ln>
                <a:solidFill>
                  <a:srgbClr val="0563C1"/>
                </a:solidFill>
                <a:effectLst/>
                <a:uLnTx/>
                <a:uFillTx/>
                <a:latin typeface="Arial" pitchFamily="34" charset="0"/>
                <a:ea typeface="ＭＳ Ｐゴシック" charset="0"/>
                <a:cs typeface="Arial" pitchFamily="34" charset="0"/>
                <a:hlinkClick r:id="rId10">
                  <a:extLst>
                    <a:ext uri="{A12FA001-AC4F-418D-AE19-62706E023703}">
                      <ahyp:hlinkClr xmlns:ahyp="http://schemas.microsoft.com/office/drawing/2018/hyperlinkcolor" val="tx"/>
                    </a:ext>
                  </a:extLst>
                </a:hlinkClick>
              </a:rPr>
              <a:t>: </a:t>
            </a:r>
            <a:r>
              <a:rPr kumimoji="0" lang="fi-FI"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Ko tä Te Rau Tauawhi he äwhina i ngä tauira Mäori ki te tuku aromatawatai ki Te Reo Mäori, ki te tautoko hoki i </a:t>
            </a:r>
            <a:r>
              <a:rPr kumimoji="0" lang="en-US"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ngä</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ähuatanga</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whakarite</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tuhinga</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The </a:t>
            </a:r>
            <a:r>
              <a:rPr kumimoji="0" lang="fr-FR"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Te Rau </a:t>
            </a:r>
            <a:r>
              <a:rPr kumimoji="0" lang="fr-FR"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Tauawhi</a:t>
            </a:r>
            <a:r>
              <a:rPr kumimoji="0" lang="fr-FR"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t>
            </a:r>
            <a:r>
              <a:rPr kumimoji="0" lang="fr-FR"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Mäori</a:t>
            </a:r>
            <a:r>
              <a:rPr kumimoji="0" lang="fr-FR"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t>
            </a:r>
            <a:r>
              <a:rPr kumimoji="0" lang="fr-FR"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Student</a:t>
            </a:r>
            <a:r>
              <a:rPr kumimoji="0" lang="fr-FR"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Centre can </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help you to submit your assignment in Te </a:t>
            </a:r>
            <a:r>
              <a:rPr kumimoji="0" lang="en-US"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Reo</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t>
            </a:r>
            <a:r>
              <a:rPr kumimoji="0" lang="en-US" sz="1300" b="0" i="0" u="none" strike="noStrike" kern="1200" cap="none" spc="0" normalizeH="0" baseline="0" noProof="0" dirty="0" err="1">
                <a:ln>
                  <a:noFill/>
                </a:ln>
                <a:solidFill>
                  <a:prstClr val="black"/>
                </a:solidFill>
                <a:effectLst/>
                <a:uLnTx/>
                <a:uFillTx/>
                <a:latin typeface="Arial" pitchFamily="34" charset="0"/>
                <a:ea typeface="ＭＳ Ｐゴシック" charset="0"/>
                <a:cs typeface="Arial" pitchFamily="34" charset="0"/>
              </a:rPr>
              <a:t>Mäori</a:t>
            </a:r>
            <a:r>
              <a:rPr kumimoji="0" lang="en-US"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 and provide general assignment structure </a:t>
            </a:r>
            <a:r>
              <a:rPr kumimoji="0" lang="en-NZ" sz="13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support.</a:t>
            </a:r>
          </a:p>
        </p:txBody>
      </p:sp>
    </p:spTree>
    <p:extLst>
      <p:ext uri="{BB962C8B-B14F-4D97-AF65-F5344CB8AC3E}">
        <p14:creationId xmlns:p14="http://schemas.microsoft.com/office/powerpoint/2010/main" val="28771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0CEAE4-A3A1-40B0-8736-4F2F04DB487B}"/>
              </a:ext>
              <a:ext uri="{C183D7F6-B498-43B3-948B-1728B52AA6E4}">
                <adec:decorative xmlns:adec="http://schemas.microsoft.com/office/drawing/2017/decorative" val="1"/>
              </a:ext>
            </a:extLst>
          </p:cNvPr>
          <p:cNvSpPr/>
          <p:nvPr/>
        </p:nvSpPr>
        <p:spPr>
          <a:xfrm>
            <a:off x="-2805" y="0"/>
            <a:ext cx="3565101" cy="772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Title 7">
            <a:extLst>
              <a:ext uri="{FF2B5EF4-FFF2-40B4-BE49-F238E27FC236}">
                <a16:creationId xmlns:a16="http://schemas.microsoft.com/office/drawing/2014/main" id="{0F86B5D2-2638-4127-AF53-AF1FA2FC8F39}"/>
              </a:ext>
            </a:extLst>
          </p:cNvPr>
          <p:cNvSpPr>
            <a:spLocks noGrp="1"/>
          </p:cNvSpPr>
          <p:nvPr>
            <p:ph type="title" idx="4294967295"/>
          </p:nvPr>
        </p:nvSpPr>
        <p:spPr>
          <a:xfrm>
            <a:off x="1272968" y="-1156587"/>
            <a:ext cx="8421622" cy="1156587"/>
          </a:xfrm>
        </p:spPr>
        <p:txBody>
          <a:bodyPr vert="horz" lIns="91440" tIns="45720" rIns="91440" bIns="45720" rtlCol="0" anchor="b">
            <a:normAutofit/>
          </a:bodyPr>
          <a:lstStyle/>
          <a:p>
            <a:r>
              <a:rPr lang="en-NZ" dirty="0"/>
              <a:t>Contact information</a:t>
            </a:r>
          </a:p>
        </p:txBody>
      </p:sp>
      <p:sp>
        <p:nvSpPr>
          <p:cNvPr id="10" name="Rectangle 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43751"/>
            <a:ext cx="10691813" cy="360071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val="0"/>
              </a:ext>
            </a:extLst>
          </a:blip>
          <a:srcRect t="1538" b="-1538"/>
          <a:stretch/>
        </p:blipFill>
        <p:spPr bwMode="black">
          <a:xfrm>
            <a:off x="-1" y="6145401"/>
            <a:ext cx="10691813" cy="651531"/>
          </a:xfrm>
          <a:prstGeom prst="rect">
            <a:avLst/>
          </a:prstGeom>
        </p:spPr>
      </p:pic>
      <p:cxnSp>
        <p:nvCxnSpPr>
          <p:cNvPr id="14" name="Straight Connector 1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147095"/>
            <a:ext cx="10691813"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4999" y="2392574"/>
            <a:ext cx="842534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 y="772765"/>
            <a:ext cx="10691545" cy="6014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69212" rtl="0" eaLnBrk="1" fontAlgn="base" latinLnBrk="0" hangingPunct="1">
              <a:lnSpc>
                <a:spcPct val="100000"/>
              </a:lnSpc>
              <a:spcBef>
                <a:spcPct val="0"/>
              </a:spcBef>
              <a:spcAft>
                <a:spcPct val="0"/>
              </a:spcAft>
              <a:buClrTx/>
              <a:buSzTx/>
              <a:buFontTx/>
              <a:buNone/>
              <a:tabLst/>
              <a:defRPr/>
            </a:pPr>
            <a:endParaRPr kumimoji="0" lang="en-US" sz="2105"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72765"/>
            <a:ext cx="3562295" cy="6014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69212" rtl="0" eaLnBrk="1" fontAlgn="base" latinLnBrk="0" hangingPunct="1">
              <a:lnSpc>
                <a:spcPct val="100000"/>
              </a:lnSpc>
              <a:spcBef>
                <a:spcPct val="0"/>
              </a:spcBef>
              <a:spcAft>
                <a:spcPct val="0"/>
              </a:spcAft>
              <a:buClrTx/>
              <a:buSzTx/>
              <a:buFontTx/>
              <a:buNone/>
              <a:tabLst/>
              <a:defRPr/>
            </a:pPr>
            <a:endParaRPr kumimoji="0" lang="en-US" sz="2105"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extBox 1"/>
          <p:cNvSpPr txBox="1"/>
          <p:nvPr/>
        </p:nvSpPr>
        <p:spPr>
          <a:xfrm>
            <a:off x="-75258" y="509004"/>
            <a:ext cx="3550847" cy="1732394"/>
          </a:xfrm>
          <a:prstGeom prst="rect">
            <a:avLst/>
          </a:prstGeom>
        </p:spPr>
        <p:txBody>
          <a:bodyPr vert="horz" lIns="106918" tIns="53459" rIns="106918" bIns="53459" rtlCol="0" anchor="t">
            <a:normAutofit/>
          </a:bodyPr>
          <a:lstStyle/>
          <a:p>
            <a:pPr marL="0" marR="0" lvl="0" indent="0" algn="ctr" defTabSz="1069212" rtl="0" eaLnBrk="1" fontAlgn="base" latinLnBrk="0" hangingPunct="1">
              <a:lnSpc>
                <a:spcPct val="90000"/>
              </a:lnSpc>
              <a:spcBef>
                <a:spcPct val="0"/>
              </a:spcBef>
              <a:spcAft>
                <a:spcPts val="0"/>
              </a:spcAft>
              <a:buClrTx/>
              <a:buSzTx/>
              <a:buFontTx/>
              <a:buNone/>
              <a:tabLst/>
              <a:defRPr/>
            </a:pPr>
            <a:r>
              <a:rPr kumimoji="0" lang="en-US" sz="2806" b="0" i="0" u="none" strike="noStrike" kern="1200" cap="all" spc="0" normalizeH="0" baseline="0" noProof="0" dirty="0">
                <a:ln>
                  <a:noFill/>
                </a:ln>
                <a:solidFill>
                  <a:srgbClr val="FFFFFF"/>
                </a:solidFill>
                <a:effectLst/>
                <a:uLnTx/>
                <a:uFillTx/>
                <a:latin typeface="Arial Nova" panose="020B0504020202020204" pitchFamily="34" charset="0"/>
                <a:ea typeface="ＭＳ Ｐゴシック" charset="0"/>
                <a:cs typeface="+mn-cs"/>
              </a:rPr>
              <a:t>Centre for learner success</a:t>
            </a:r>
          </a:p>
        </p:txBody>
      </p:sp>
      <p:sp>
        <p:nvSpPr>
          <p:cNvPr id="4" name="TextBox 3">
            <a:extLst>
              <a:ext uri="{FF2B5EF4-FFF2-40B4-BE49-F238E27FC236}">
                <a16:creationId xmlns:a16="http://schemas.microsoft.com/office/drawing/2014/main" id="{A9AEFE4C-6E78-45E4-949D-4CE1F126BC1E}"/>
              </a:ext>
            </a:extLst>
          </p:cNvPr>
          <p:cNvSpPr txBox="1"/>
          <p:nvPr/>
        </p:nvSpPr>
        <p:spPr>
          <a:xfrm>
            <a:off x="197498" y="2137094"/>
            <a:ext cx="3115282" cy="4642296"/>
          </a:xfrm>
          <a:prstGeom prst="rect">
            <a:avLst/>
          </a:prstGeom>
          <a:noFill/>
        </p:spPr>
        <p:txBody>
          <a:bodyPr wrap="square" rtlCol="0">
            <a:spAutoFit/>
          </a:bodyPr>
          <a:lstStyle/>
          <a:p>
            <a:pPr marL="0" marR="0" lvl="0" indent="0" algn="l" defTabSz="1069212" rtl="0" eaLnBrk="1" fontAlgn="base" latinLnBrk="0" hangingPunct="1">
              <a:lnSpc>
                <a:spcPct val="100000"/>
              </a:lnSpc>
              <a:spcBef>
                <a:spcPct val="0"/>
              </a:spcBef>
              <a:spcAft>
                <a:spcPts val="1403"/>
              </a:spcAft>
              <a:buClrTx/>
              <a:buSzTx/>
              <a:buFontTx/>
              <a:buNone/>
              <a:tabLst/>
              <a:defRPr/>
            </a:pPr>
            <a:r>
              <a:rPr kumimoji="0" lang="en-NZ" sz="1600" b="1" i="0" u="none" strike="noStrike" kern="1200" cap="none" spc="0" normalizeH="0" baseline="0" noProof="0" dirty="0">
                <a:ln>
                  <a:noFill/>
                </a:ln>
                <a:solidFill>
                  <a:prstClr val="white"/>
                </a:solidFill>
                <a:effectLst/>
                <a:uLnTx/>
                <a:uFillTx/>
                <a:latin typeface="Arial Nova" panose="020B0604020202020204" pitchFamily="34" charset="0"/>
                <a:ea typeface="ＭＳ Ｐゴシック" charset="0"/>
                <a:cs typeface="Angsana New" panose="02020603050405020304" pitchFamily="18" charset="-34"/>
              </a:rPr>
              <a:t>We help students with…</a:t>
            </a:r>
          </a:p>
          <a:p>
            <a:pPr marL="206047" marR="0" lvl="0" indent="-206047" algn="l" defTabSz="1069212" rtl="0" eaLnBrk="1" fontAlgn="base" latinLnBrk="0" hangingPunct="1">
              <a:lnSpc>
                <a:spcPct val="100000"/>
              </a:lnSpc>
              <a:spcBef>
                <a:spcPct val="0"/>
              </a:spcBef>
              <a:spcAft>
                <a:spcPts val="1403"/>
              </a:spcAft>
              <a:buClrTx/>
              <a:buSzTx/>
              <a:buFont typeface="Arial" panose="020B0604020202020204" pitchFamily="34" charset="0"/>
              <a:buChar char="•"/>
              <a:tabLst/>
              <a:defRPr/>
            </a:pPr>
            <a:r>
              <a:rPr kumimoji="0" lang="en-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Assignment writing advice</a:t>
            </a:r>
          </a:p>
          <a:p>
            <a:pPr marL="206047" marR="0" lvl="0" indent="-206047" algn="l" defTabSz="1069212" rtl="0" eaLnBrk="1" fontAlgn="base" latinLnBrk="0" hangingPunct="1">
              <a:lnSpc>
                <a:spcPct val="100000"/>
              </a:lnSpc>
              <a:spcBef>
                <a:spcPct val="0"/>
              </a:spcBef>
              <a:spcAft>
                <a:spcPts val="1403"/>
              </a:spcAft>
              <a:buClrTx/>
              <a:buSzTx/>
              <a:buFont typeface="Arial" panose="020B0604020202020204" pitchFamily="34" charset="0"/>
              <a:buChar char="•"/>
              <a:tabLst/>
              <a:defRPr/>
            </a:pP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Academic</a:t>
            </a:r>
            <a:r>
              <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 </a:t>
            </a: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writing</a:t>
            </a:r>
            <a:r>
              <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 </a:t>
            </a: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development</a:t>
            </a:r>
            <a:endPar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endParaRPr>
          </a:p>
          <a:p>
            <a:pPr marL="206047" marR="0" lvl="0" indent="-206047" algn="l" defTabSz="1069212" rtl="0" eaLnBrk="1" fontAlgn="base" latinLnBrk="0" hangingPunct="1">
              <a:lnSpc>
                <a:spcPct val="100000"/>
              </a:lnSpc>
              <a:spcBef>
                <a:spcPct val="0"/>
              </a:spcBef>
              <a:spcAft>
                <a:spcPts val="1403"/>
              </a:spcAft>
              <a:buClrTx/>
              <a:buSzTx/>
              <a:buFont typeface="Arial" panose="020B0604020202020204" pitchFamily="34" charset="0"/>
              <a:buChar char="•"/>
              <a:tabLst/>
              <a:defRPr/>
            </a:pP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Understanding</a:t>
            </a:r>
            <a:r>
              <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 </a:t>
            </a: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assignment</a:t>
            </a:r>
            <a:r>
              <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 </a:t>
            </a: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questions</a:t>
            </a:r>
            <a:endPar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endParaRPr>
          </a:p>
          <a:p>
            <a:pPr marL="206047" marR="0" lvl="0" indent="-206047" algn="l" defTabSz="1069212" rtl="0" eaLnBrk="1" fontAlgn="base" latinLnBrk="0" hangingPunct="1">
              <a:lnSpc>
                <a:spcPct val="100000"/>
              </a:lnSpc>
              <a:spcBef>
                <a:spcPct val="0"/>
              </a:spcBef>
              <a:spcAft>
                <a:spcPts val="1403"/>
              </a:spcAft>
              <a:buClrTx/>
              <a:buSzTx/>
              <a:buFont typeface="Arial" panose="020B0604020202020204" pitchFamily="34" charset="0"/>
              <a:buChar char="•"/>
              <a:tabLst/>
              <a:defRPr/>
            </a:pP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Citing</a:t>
            </a:r>
            <a:r>
              <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 and </a:t>
            </a: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writing</a:t>
            </a:r>
            <a:r>
              <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 </a:t>
            </a:r>
            <a:r>
              <a:rPr kumimoji="0" lang="mi-NZ" sz="1600" b="1" i="0" u="none" strike="noStrike" kern="1200" cap="none" spc="0" normalizeH="0" baseline="0" noProof="0" dirty="0" err="1">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references</a:t>
            </a:r>
            <a:endParaRPr kumimoji="0" lang="mi-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endParaRPr>
          </a:p>
          <a:p>
            <a:pPr marL="206047" marR="0" lvl="0" indent="-206047" algn="l" defTabSz="1069212" rtl="0" eaLnBrk="1" fontAlgn="base" latinLnBrk="0" hangingPunct="1">
              <a:lnSpc>
                <a:spcPct val="100000"/>
              </a:lnSpc>
              <a:spcBef>
                <a:spcPct val="0"/>
              </a:spcBef>
              <a:spcAft>
                <a:spcPts val="702"/>
              </a:spcAft>
              <a:buClrTx/>
              <a:buSzTx/>
              <a:buFont typeface="Arial" panose="020B0604020202020204" pitchFamily="34" charset="0"/>
              <a:buChar char="•"/>
              <a:tabLst/>
              <a:defRPr/>
            </a:pPr>
            <a:r>
              <a:rPr kumimoji="0" lang="en-NZ" sz="16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Enhancing study skills, like: </a:t>
            </a:r>
          </a:p>
          <a:p>
            <a:pPr marL="419517" marR="0" lvl="1" indent="-206047" algn="l" defTabSz="1069212" rtl="0" eaLnBrk="1" fontAlgn="base" latinLnBrk="0" hangingPunct="1">
              <a:lnSpc>
                <a:spcPct val="100000"/>
              </a:lnSpc>
              <a:spcBef>
                <a:spcPct val="0"/>
              </a:spcBef>
              <a:spcAft>
                <a:spcPts val="702"/>
              </a:spcAft>
              <a:buClrTx/>
              <a:buSzTx/>
              <a:buFont typeface="Arial" panose="020B0604020202020204" pitchFamily="34" charset="0"/>
              <a:buChar char="•"/>
              <a:tabLst/>
              <a:defRPr/>
            </a:pPr>
            <a:r>
              <a:rPr kumimoji="0" lang="en-NZ" sz="14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Reading techniques</a:t>
            </a:r>
          </a:p>
          <a:p>
            <a:pPr marL="419517" marR="0" lvl="1" indent="-206047" algn="l" defTabSz="1069212" rtl="0" eaLnBrk="1" fontAlgn="base" latinLnBrk="0" hangingPunct="1">
              <a:lnSpc>
                <a:spcPct val="100000"/>
              </a:lnSpc>
              <a:spcBef>
                <a:spcPct val="0"/>
              </a:spcBef>
              <a:spcAft>
                <a:spcPts val="702"/>
              </a:spcAft>
              <a:buClrTx/>
              <a:buSzTx/>
              <a:buFont typeface="Arial" panose="020B0604020202020204" pitchFamily="34" charset="0"/>
              <a:buChar char="•"/>
              <a:tabLst/>
              <a:defRPr/>
            </a:pPr>
            <a:r>
              <a:rPr kumimoji="0" lang="en-NZ" sz="14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Notetaking</a:t>
            </a:r>
          </a:p>
          <a:p>
            <a:pPr marL="419517" marR="0" lvl="1" indent="-206047" algn="l" defTabSz="1069212" rtl="0" eaLnBrk="1" fontAlgn="base" latinLnBrk="0" hangingPunct="1">
              <a:lnSpc>
                <a:spcPct val="100000"/>
              </a:lnSpc>
              <a:spcBef>
                <a:spcPct val="0"/>
              </a:spcBef>
              <a:spcAft>
                <a:spcPts val="702"/>
              </a:spcAft>
              <a:buClrTx/>
              <a:buSzTx/>
              <a:buFont typeface="Arial" panose="020B0604020202020204" pitchFamily="34" charset="0"/>
              <a:buChar char="•"/>
              <a:tabLst/>
              <a:defRPr/>
            </a:pPr>
            <a:r>
              <a:rPr kumimoji="0" lang="en-NZ" sz="14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Time management skills</a:t>
            </a:r>
          </a:p>
          <a:p>
            <a:pPr marL="419517" marR="0" lvl="1" indent="-206047" algn="l" defTabSz="1069212" rtl="0" eaLnBrk="1" fontAlgn="base" latinLnBrk="0" hangingPunct="1">
              <a:lnSpc>
                <a:spcPct val="100000"/>
              </a:lnSpc>
              <a:spcBef>
                <a:spcPct val="0"/>
              </a:spcBef>
              <a:spcAft>
                <a:spcPts val="702"/>
              </a:spcAft>
              <a:buClrTx/>
              <a:buSzTx/>
              <a:buFont typeface="Arial" panose="020B0604020202020204" pitchFamily="34" charset="0"/>
              <a:buChar char="•"/>
              <a:tabLst/>
              <a:defRPr/>
            </a:pPr>
            <a:r>
              <a:rPr kumimoji="0" lang="en-NZ" sz="14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Angsana New" panose="02020603050405020304" pitchFamily="18" charset="-34"/>
              </a:rPr>
              <a:t>Critical thinking, reading &amp; writing</a:t>
            </a:r>
            <a:endParaRPr kumimoji="0" lang="en-NZ" sz="1400" b="1" i="0" u="none" strike="noStrike" kern="1200" cap="none" spc="0" normalizeH="0" baseline="0" noProof="0" dirty="0">
              <a:ln>
                <a:noFill/>
              </a:ln>
              <a:solidFill>
                <a:prstClr val="white">
                  <a:lumMod val="95000"/>
                </a:prstClr>
              </a:solidFill>
              <a:effectLst/>
              <a:uLnTx/>
              <a:uFillTx/>
              <a:latin typeface="Arial Nova" panose="020B0604020202020204" pitchFamily="34" charset="0"/>
              <a:ea typeface="ＭＳ Ｐゴシック" charset="0"/>
              <a:cs typeface="+mn-cs"/>
            </a:endParaRPr>
          </a:p>
        </p:txBody>
      </p:sp>
      <p:sp>
        <p:nvSpPr>
          <p:cNvPr id="5" name="TextBox 4"/>
          <p:cNvSpPr txBox="1"/>
          <p:nvPr/>
        </p:nvSpPr>
        <p:spPr>
          <a:xfrm>
            <a:off x="3821896" y="902274"/>
            <a:ext cx="6610314" cy="5049416"/>
          </a:xfrm>
          <a:prstGeom prst="rect">
            <a:avLst/>
          </a:prstGeom>
        </p:spPr>
        <p:txBody>
          <a:bodyPr vert="horz" lIns="106918" tIns="53459" rIns="106918" bIns="53459" rtlCol="0" anchor="t">
            <a:normAutofit/>
          </a:bodyPr>
          <a:lstStyle/>
          <a:p>
            <a:pPr marL="0" marR="0" lvl="0" indent="0" algn="l" defTabSz="1069212" rtl="0" eaLnBrk="1" fontAlgn="base" latinLnBrk="0" hangingPunct="1">
              <a:lnSpc>
                <a:spcPct val="120000"/>
              </a:lnSpc>
              <a:spcBef>
                <a:spcPct val="0"/>
              </a:spcBef>
              <a:spcAft>
                <a:spcPts val="2400"/>
              </a:spcAft>
              <a:buClr>
                <a:srgbClr val="B71E42"/>
              </a:buClr>
              <a:buSzPct val="100000"/>
              <a:buFontTx/>
              <a:buNone/>
              <a:tabLst/>
              <a:defRPr/>
            </a:pPr>
            <a:r>
              <a:rPr kumimoji="0" lang="en-US" sz="1600" b="1"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CAMPUS LOCATIONS:</a:t>
            </a:r>
          </a:p>
          <a:p>
            <a:pPr marL="0" marR="0" lvl="0" indent="0" algn="ctr" defTabSz="1069212" rtl="0" eaLnBrk="1" fontAlgn="base" latinLnBrk="0" hangingPunct="1">
              <a:lnSpc>
                <a:spcPct val="120000"/>
              </a:lnSpc>
              <a:spcBef>
                <a:spcPct val="0"/>
              </a:spcBef>
              <a:spcAft>
                <a:spcPts val="0"/>
              </a:spcAft>
              <a:buClr>
                <a:srgbClr val="B71E42"/>
              </a:buClr>
              <a:buSzPct val="100000"/>
              <a:buFontTx/>
              <a:buNone/>
              <a:tabLst/>
              <a:defRPr/>
            </a:pPr>
            <a:r>
              <a:rPr kumimoji="0" lang="en-US" sz="1600" b="1"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Palmerston North - Manawatu: Centre for Learner Success</a:t>
            </a:r>
            <a:b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br>
            <a: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Student Centre Level 2, Manawatu Campus</a:t>
            </a:r>
          </a:p>
          <a:p>
            <a:pPr marL="0" marR="0" lvl="0" indent="-267303" algn="ctr" defTabSz="1069212" rtl="0" eaLnBrk="1" fontAlgn="base" latinLnBrk="0" hangingPunct="1">
              <a:lnSpc>
                <a:spcPct val="120000"/>
              </a:lnSpc>
              <a:spcBef>
                <a:spcPct val="0"/>
              </a:spcBef>
              <a:spcAft>
                <a:spcPts val="1403"/>
              </a:spcAft>
              <a:buClr>
                <a:srgbClr val="B71E42"/>
              </a:buClr>
              <a:buSzPct val="10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endParaRPr>
          </a:p>
          <a:p>
            <a:pPr marL="0" marR="0" lvl="0" indent="0" algn="ctr" defTabSz="1069212" rtl="0" eaLnBrk="1" fontAlgn="base" latinLnBrk="0" hangingPunct="1">
              <a:lnSpc>
                <a:spcPct val="120000"/>
              </a:lnSpc>
              <a:spcBef>
                <a:spcPct val="0"/>
              </a:spcBef>
              <a:spcAft>
                <a:spcPts val="0"/>
              </a:spcAft>
              <a:buClr>
                <a:srgbClr val="B71E42"/>
              </a:buClr>
              <a:buSzPct val="100000"/>
              <a:buFontTx/>
              <a:buNone/>
              <a:tabLst/>
              <a:defRPr/>
            </a:pPr>
            <a:r>
              <a:rPr kumimoji="0" lang="en-US" sz="1600" b="1"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Albany: Centre for Learner Success</a:t>
            </a:r>
            <a:b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br>
            <a: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Level 3, Library, Albany Campus</a:t>
            </a:r>
            <a:b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br>
            <a:endPar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endParaRPr>
          </a:p>
          <a:p>
            <a:pPr marL="0" marR="0" lvl="0" indent="0" algn="ctr" defTabSz="1069212" rtl="0" eaLnBrk="1" fontAlgn="base" latinLnBrk="0" hangingPunct="1">
              <a:lnSpc>
                <a:spcPct val="120000"/>
              </a:lnSpc>
              <a:spcBef>
                <a:spcPct val="0"/>
              </a:spcBef>
              <a:spcAft>
                <a:spcPts val="0"/>
              </a:spcAft>
              <a:buClr>
                <a:srgbClr val="B71E42"/>
              </a:buClr>
              <a:buSzPct val="100000"/>
              <a:buFontTx/>
              <a:buNone/>
              <a:tabLst/>
              <a:defRPr/>
            </a:pPr>
            <a:r>
              <a:rPr kumimoji="0" lang="en-US" sz="1600" b="1"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Wellington: Centre for Learner Success</a:t>
            </a:r>
            <a:b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br>
            <a: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Block 5, Ground Floor (Level A in the Library), Wellington Campus</a:t>
            </a:r>
            <a:b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br>
            <a:endPar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endParaRPr>
          </a:p>
          <a:p>
            <a:pPr marL="0" marR="0" lvl="0" indent="0" algn="ctr" defTabSz="1069212" rtl="0" eaLnBrk="1" fontAlgn="base" latinLnBrk="0" hangingPunct="1">
              <a:lnSpc>
                <a:spcPct val="120000"/>
              </a:lnSpc>
              <a:spcBef>
                <a:spcPct val="0"/>
              </a:spcBef>
              <a:spcAft>
                <a:spcPts val="0"/>
              </a:spcAft>
              <a:buClr>
                <a:srgbClr val="B71E42"/>
              </a:buClr>
              <a:buSzPct val="100000"/>
              <a:buFontTx/>
              <a:buNone/>
              <a:tabLst/>
              <a:defRPr/>
            </a:pPr>
            <a: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Phone: + 64 6 951 6540	</a:t>
            </a:r>
          </a:p>
          <a:p>
            <a:pPr marL="0" marR="0" lvl="0" indent="0" algn="ctr" defTabSz="1069212" rtl="0" eaLnBrk="1" fontAlgn="base" latinLnBrk="0" hangingPunct="1">
              <a:lnSpc>
                <a:spcPct val="120000"/>
              </a:lnSpc>
              <a:spcBef>
                <a:spcPct val="0"/>
              </a:spcBef>
              <a:spcAft>
                <a:spcPts val="1403"/>
              </a:spcAft>
              <a:buClr>
                <a:srgbClr val="B71E42"/>
              </a:buClr>
              <a:buSzPct val="100000"/>
              <a:buFontTx/>
              <a:buNone/>
              <a:tabLst/>
              <a:defRPr/>
            </a:pPr>
            <a: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Email: </a:t>
            </a:r>
            <a: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hlinkClick r:id="rId4"/>
              </a:rPr>
              <a:t>learnersuccess@massey.ac.nz</a:t>
            </a:r>
            <a:r>
              <a:rPr kumimoji="0" lang="en-US" sz="16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rPr>
              <a:t>  </a:t>
            </a:r>
            <a:endParaRPr kumimoji="0" lang="en-US" sz="1400" b="0" i="0" u="none" strike="noStrike" kern="1200" cap="none" spc="0" normalizeH="0" baseline="0" noProof="0" dirty="0">
              <a:ln>
                <a:noFill/>
              </a:ln>
              <a:solidFill>
                <a:prstClr val="black"/>
              </a:solidFill>
              <a:effectLst/>
              <a:uLnTx/>
              <a:uFillTx/>
              <a:latin typeface="Articulate Light" panose="02000503040000020004" pitchFamily="2" charset="0"/>
              <a:ea typeface="ＭＳ Ｐゴシック" charset="0"/>
              <a:cs typeface="+mn-cs"/>
            </a:endParaRPr>
          </a:p>
        </p:txBody>
      </p:sp>
      <p:sp>
        <p:nvSpPr>
          <p:cNvPr id="15" name="Rectangle 14">
            <a:extLst>
              <a:ext uri="{FF2B5EF4-FFF2-40B4-BE49-F238E27FC236}">
                <a16:creationId xmlns:a16="http://schemas.microsoft.com/office/drawing/2014/main" id="{AD26EF1A-70B9-452F-8D25-E934AEFE077D}"/>
              </a:ext>
              <a:ext uri="{C183D7F6-B498-43B3-948B-1728B52AA6E4}">
                <adec:decorative xmlns:adec="http://schemas.microsoft.com/office/drawing/2017/decorative" val="1"/>
              </a:ext>
            </a:extLst>
          </p:cNvPr>
          <p:cNvSpPr/>
          <p:nvPr/>
        </p:nvSpPr>
        <p:spPr>
          <a:xfrm>
            <a:off x="266" y="6779390"/>
            <a:ext cx="3553499" cy="793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Rectangle 2">
            <a:extLst>
              <a:ext uri="{FF2B5EF4-FFF2-40B4-BE49-F238E27FC236}">
                <a16:creationId xmlns:a16="http://schemas.microsoft.com/office/drawing/2014/main" id="{851251FD-FE40-48E2-867A-3B2A3BF018E4}"/>
              </a:ext>
            </a:extLst>
          </p:cNvPr>
          <p:cNvSpPr/>
          <p:nvPr/>
        </p:nvSpPr>
        <p:spPr>
          <a:xfrm>
            <a:off x="3553765" y="6352037"/>
            <a:ext cx="7143507" cy="120763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209669" rtl="0" eaLnBrk="1" fontAlgn="base" latinLnBrk="0" hangingPunct="1">
              <a:lnSpc>
                <a:spcPct val="100000"/>
              </a:lnSpc>
              <a:spcBef>
                <a:spcPct val="0"/>
              </a:spcBef>
              <a:spcAft>
                <a:spcPts val="702"/>
              </a:spcAft>
              <a:buClrTx/>
              <a:buSzTx/>
              <a:buFontTx/>
              <a:buNone/>
              <a:tabLst/>
              <a:defRPr/>
            </a:pPr>
            <a:r>
              <a:rPr kumimoji="0" lang="en-NZ" sz="2105" b="1" i="0" u="none" strike="noStrike" kern="1200" cap="none" spc="0" normalizeH="0" baseline="0" noProof="0" dirty="0">
                <a:ln>
                  <a:noFill/>
                </a:ln>
                <a:solidFill>
                  <a:prstClr val="white"/>
                </a:solidFill>
                <a:effectLst/>
                <a:uLnTx/>
                <a:uFillTx/>
                <a:latin typeface="Arial" charset="0"/>
                <a:ea typeface="ＭＳ Ｐゴシック" pitchFamily="68" charset="-128"/>
                <a:cs typeface="+mn-cs"/>
              </a:rPr>
              <a:t>TO BOOK AN APPOINTMENT, </a:t>
            </a:r>
          </a:p>
          <a:p>
            <a:pPr marL="0" marR="0" lvl="0" indent="0" algn="ctr" defTabSz="209669" rtl="0" eaLnBrk="1" fontAlgn="base" latinLnBrk="0" hangingPunct="1">
              <a:lnSpc>
                <a:spcPct val="100000"/>
              </a:lnSpc>
              <a:spcBef>
                <a:spcPct val="0"/>
              </a:spcBef>
              <a:spcAft>
                <a:spcPts val="702"/>
              </a:spcAft>
              <a:buClrTx/>
              <a:buSzTx/>
              <a:buFontTx/>
              <a:buNone/>
              <a:tabLst/>
              <a:defRPr/>
            </a:pPr>
            <a:r>
              <a:rPr kumimoji="0" lang="en-NZ" sz="2105" b="1" i="0" u="none" strike="noStrike" kern="1200" cap="none" spc="0" normalizeH="0" baseline="0" noProof="0" dirty="0">
                <a:ln>
                  <a:noFill/>
                </a:ln>
                <a:solidFill>
                  <a:prstClr val="white"/>
                </a:solidFill>
                <a:effectLst/>
                <a:uLnTx/>
                <a:uFillTx/>
                <a:latin typeface="Arial" charset="0"/>
                <a:ea typeface="ＭＳ Ｐゴシック" pitchFamily="68" charset="-128"/>
                <a:cs typeface="+mn-cs"/>
              </a:rPr>
              <a:t>GO TO:</a:t>
            </a:r>
          </a:p>
          <a:p>
            <a:pPr marL="0" marR="0" lvl="0" indent="0" algn="ctr" defTabSz="209669" rtl="0" eaLnBrk="1" fontAlgn="base" latinLnBrk="0" hangingPunct="1">
              <a:lnSpc>
                <a:spcPct val="100000"/>
              </a:lnSpc>
              <a:spcBef>
                <a:spcPct val="0"/>
              </a:spcBef>
              <a:spcAft>
                <a:spcPts val="702"/>
              </a:spcAft>
              <a:buClrTx/>
              <a:buSzTx/>
              <a:buFontTx/>
              <a:buNone/>
              <a:tabLst/>
              <a:defRPr/>
            </a:pPr>
            <a:r>
              <a:rPr kumimoji="0" lang="en-NZ" sz="1871" b="0" i="0" u="none" strike="noStrike" kern="1200" cap="none" spc="0" normalizeH="0" baseline="0" noProof="0" dirty="0">
                <a:ln>
                  <a:noFill/>
                </a:ln>
                <a:solidFill>
                  <a:prstClr val="white"/>
                </a:solidFill>
                <a:effectLst/>
                <a:uLnTx/>
                <a:uFillTx/>
                <a:latin typeface="Arial" charset="0"/>
                <a:ea typeface="ＭＳ Ｐゴシック" charset="0"/>
                <a:cs typeface="+mn-cs"/>
                <a:hlinkClick r:id="rId5">
                  <a:extLst>
                    <a:ext uri="{A12FA001-AC4F-418D-AE19-62706E023703}">
                      <ahyp:hlinkClr xmlns:ahyp="http://schemas.microsoft.com/office/drawing/2018/hyperlinkcolor" val="tx"/>
                    </a:ext>
                  </a:extLst>
                </a:hlinkClick>
              </a:rPr>
              <a:t>https://massey-nz.libcal.com/</a:t>
            </a:r>
            <a:endParaRPr kumimoji="0" lang="en-NZ" sz="1871" b="0" i="0" u="none" strike="noStrike" kern="1200" cap="none" spc="0" normalizeH="0" baseline="0" noProof="0" dirty="0">
              <a:ln>
                <a:noFill/>
              </a:ln>
              <a:solidFill>
                <a:prstClr val="white"/>
              </a:solidFill>
              <a:effectLst/>
              <a:uLnTx/>
              <a:uFillTx/>
              <a:latin typeface="Arial" charset="0"/>
              <a:ea typeface="ＭＳ Ｐゴシック" pitchFamily="68" charset="-128"/>
              <a:cs typeface="+mn-cs"/>
            </a:endParaRPr>
          </a:p>
        </p:txBody>
      </p:sp>
      <p:sp>
        <p:nvSpPr>
          <p:cNvPr id="6" name="Rectangle 5">
            <a:extLst>
              <a:ext uri="{FF2B5EF4-FFF2-40B4-BE49-F238E27FC236}">
                <a16:creationId xmlns:a16="http://schemas.microsoft.com/office/drawing/2014/main" id="{10224606-9585-4EF5-B7E4-E407CED27C10}"/>
              </a:ext>
              <a:ext uri="{C183D7F6-B498-43B3-948B-1728B52AA6E4}">
                <adec:decorative xmlns:adec="http://schemas.microsoft.com/office/drawing/2017/decorative" val="1"/>
              </a:ext>
            </a:extLst>
          </p:cNvPr>
          <p:cNvSpPr/>
          <p:nvPr/>
        </p:nvSpPr>
        <p:spPr>
          <a:xfrm>
            <a:off x="8215770" y="420456"/>
            <a:ext cx="2368982" cy="319062"/>
          </a:xfrm>
          <a:prstGeom prst="rect">
            <a:avLst/>
          </a:prstGeom>
        </p:spPr>
        <p:txBody>
          <a:bodyPr wrap="none">
            <a:spAutoFit/>
          </a:bodyPr>
          <a:lstStyle/>
          <a:p>
            <a:pPr marL="0" marR="0" lvl="0" indent="0" algn="ctr" defTabSz="1069212" rtl="0" eaLnBrk="1" fontAlgn="base" latinLnBrk="0" hangingPunct="1">
              <a:lnSpc>
                <a:spcPct val="90000"/>
              </a:lnSpc>
              <a:spcBef>
                <a:spcPct val="0"/>
              </a:spcBef>
              <a:spcAft>
                <a:spcPts val="2806"/>
              </a:spcAft>
              <a:buClrTx/>
              <a:buSzTx/>
              <a:buFontTx/>
              <a:buNone/>
              <a:tabLst/>
              <a:defRPr/>
            </a:pPr>
            <a:r>
              <a:rPr kumimoji="0" lang="en-US" sz="1637" b="0" i="0" u="none" strike="noStrike" kern="1200" cap="all" spc="0" normalizeH="0" baseline="0" noProof="0" dirty="0">
                <a:ln>
                  <a:noFill/>
                </a:ln>
                <a:solidFill>
                  <a:srgbClr val="FFFFFF"/>
                </a:solidFill>
                <a:effectLst/>
                <a:uLnTx/>
                <a:uFillTx/>
                <a:latin typeface="Arial" charset="0"/>
                <a:ea typeface="ＭＳ Ｐゴシック" charset="0"/>
                <a:cs typeface="+mn-cs"/>
              </a:rPr>
              <a:t>Massey university</a:t>
            </a:r>
          </a:p>
        </p:txBody>
      </p:sp>
    </p:spTree>
    <p:extLst>
      <p:ext uri="{BB962C8B-B14F-4D97-AF65-F5344CB8AC3E}">
        <p14:creationId xmlns:p14="http://schemas.microsoft.com/office/powerpoint/2010/main" val="411221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sz="4189" b="0"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Memory test</a:t>
            </a:r>
          </a:p>
        </p:txBody>
      </p:sp>
      <p:sp>
        <p:nvSpPr>
          <p:cNvPr id="5" name="TextBox 4">
            <a:extLst>
              <a:ext uri="{FF2B5EF4-FFF2-40B4-BE49-F238E27FC236}">
                <a16:creationId xmlns:a16="http://schemas.microsoft.com/office/drawing/2014/main" id="{96498400-FE94-4D3A-9B98-80ED4AFB3356}"/>
              </a:ext>
            </a:extLst>
          </p:cNvPr>
          <p:cNvSpPr txBox="1"/>
          <p:nvPr/>
        </p:nvSpPr>
        <p:spPr>
          <a:xfrm>
            <a:off x="768211" y="3552825"/>
            <a:ext cx="9155391" cy="3139321"/>
          </a:xfrm>
          <a:prstGeom prst="rect">
            <a:avLst/>
          </a:prstGeom>
          <a:noFill/>
        </p:spPr>
        <p:txBody>
          <a:bodyPr wrap="square" rtlCol="0">
            <a:spAutoFit/>
          </a:bodyPr>
          <a:lstStyle/>
          <a:p>
            <a:pPr lvl="0" defTabSz="914400" fontAlgn="base">
              <a:spcBef>
                <a:spcPct val="0"/>
              </a:spcBef>
              <a:spcAft>
                <a:spcPct val="0"/>
              </a:spcAft>
            </a:pPr>
            <a:r>
              <a:rPr lang="en-NZ" b="1" dirty="0">
                <a:solidFill>
                  <a:srgbClr val="E4A024"/>
                </a:solidFill>
                <a:latin typeface="Verdana" panose="020B0604030504040204" pitchFamily="34" charset="0"/>
                <a:ea typeface="Verdana" panose="020B0604030504040204" pitchFamily="34" charset="0"/>
                <a:cs typeface="Verdana" panose="020B0604030504040204" pitchFamily="34" charset="0"/>
              </a:rPr>
              <a:t>How many of these can you remember?</a:t>
            </a:r>
          </a:p>
          <a:p>
            <a:pPr marL="342900" lvl="0" indent="-342900" defTabSz="914400" fontAlgn="base">
              <a:spcBef>
                <a:spcPct val="0"/>
              </a:spcBef>
              <a:spcAft>
                <a:spcPct val="0"/>
              </a:spcAft>
              <a:buFont typeface="Arial" panose="020B0604020202020204" pitchFamily="34" charset="0"/>
              <a:buChar char="•"/>
            </a:pPr>
            <a:endParaRPr lang="en-NZ"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457200" lvl="0" indent="-457200" defTabSz="914400" fontAlgn="base">
              <a:spcBef>
                <a:spcPct val="0"/>
              </a:spcBef>
              <a:spcAft>
                <a:spcPct val="0"/>
              </a:spcAft>
              <a:buFont typeface="+mj-lt"/>
              <a:buAutoNum type="arabicPeriod"/>
            </a:pPr>
            <a:r>
              <a:rPr lang="en-NZ" dirty="0">
                <a:solidFill>
                  <a:prstClr val="white"/>
                </a:solidFill>
                <a:latin typeface="Verdana" panose="020B0604030504040204" pitchFamily="34" charset="0"/>
                <a:ea typeface="Verdana" panose="020B0604030504040204" pitchFamily="34" charset="0"/>
                <a:cs typeface="Verdana" panose="020B0604030504040204" pitchFamily="34" charset="0"/>
              </a:rPr>
              <a:t>What you ate for lunch yesterday</a:t>
            </a:r>
          </a:p>
          <a:p>
            <a:pPr marL="457200" lvl="0" indent="-457200" defTabSz="914400" fontAlgn="base">
              <a:spcBef>
                <a:spcPct val="0"/>
              </a:spcBef>
              <a:spcAft>
                <a:spcPct val="0"/>
              </a:spcAft>
              <a:buFont typeface="+mj-lt"/>
              <a:buAutoNum type="arabicPeriod"/>
            </a:pPr>
            <a:r>
              <a:rPr lang="en-NZ" dirty="0">
                <a:solidFill>
                  <a:prstClr val="white"/>
                </a:solidFill>
                <a:latin typeface="Verdana" panose="020B0604030504040204" pitchFamily="34" charset="0"/>
                <a:ea typeface="Verdana" panose="020B0604030504040204" pitchFamily="34" charset="0"/>
                <a:cs typeface="Verdana" panose="020B0604030504040204" pitchFamily="34" charset="0"/>
              </a:rPr>
              <a:t>An unpleasant experience at primary school</a:t>
            </a:r>
          </a:p>
          <a:p>
            <a:pPr marL="457200" lvl="0" indent="-457200" defTabSz="914400" fontAlgn="base">
              <a:spcBef>
                <a:spcPct val="0"/>
              </a:spcBef>
              <a:spcAft>
                <a:spcPct val="0"/>
              </a:spcAft>
              <a:buFont typeface="+mj-lt"/>
              <a:buAutoNum type="arabicPeriod"/>
            </a:pPr>
            <a:r>
              <a:rPr lang="en-NZ" dirty="0">
                <a:solidFill>
                  <a:prstClr val="white"/>
                </a:solidFill>
                <a:latin typeface="Verdana" panose="020B0604030504040204" pitchFamily="34" charset="0"/>
                <a:ea typeface="Verdana" panose="020B0604030504040204" pitchFamily="34" charset="0"/>
                <a:cs typeface="Verdana" panose="020B0604030504040204" pitchFamily="34" charset="0"/>
              </a:rPr>
              <a:t>Where the washing powder is in your local supermarket</a:t>
            </a:r>
          </a:p>
          <a:p>
            <a:pPr marL="457200" lvl="0" indent="-457200" defTabSz="914400" fontAlgn="base">
              <a:spcBef>
                <a:spcPct val="0"/>
              </a:spcBef>
              <a:spcAft>
                <a:spcPct val="0"/>
              </a:spcAft>
              <a:buFont typeface="+mj-lt"/>
              <a:buAutoNum type="arabicPeriod"/>
            </a:pPr>
            <a:r>
              <a:rPr lang="en-NZ" dirty="0">
                <a:solidFill>
                  <a:prstClr val="white"/>
                </a:solidFill>
                <a:latin typeface="Verdana" panose="020B0604030504040204" pitchFamily="34" charset="0"/>
                <a:ea typeface="Verdana" panose="020B0604030504040204" pitchFamily="34" charset="0"/>
                <a:cs typeface="Verdana" panose="020B0604030504040204" pitchFamily="34" charset="0"/>
              </a:rPr>
              <a:t>Your student ID number</a:t>
            </a:r>
          </a:p>
          <a:p>
            <a:pPr marL="457200" lvl="0" indent="-457200" defTabSz="914400" fontAlgn="base">
              <a:spcBef>
                <a:spcPct val="0"/>
              </a:spcBef>
              <a:spcAft>
                <a:spcPct val="0"/>
              </a:spcAft>
              <a:buFont typeface="+mj-lt"/>
              <a:buAutoNum type="arabicPeriod"/>
            </a:pPr>
            <a:r>
              <a:rPr lang="en-NZ" dirty="0">
                <a:solidFill>
                  <a:prstClr val="white"/>
                </a:solidFill>
                <a:latin typeface="Verdana" panose="020B0604030504040204" pitchFamily="34" charset="0"/>
                <a:ea typeface="Verdana" panose="020B0604030504040204" pitchFamily="34" charset="0"/>
                <a:cs typeface="Verdana" panose="020B0604030504040204" pitchFamily="34" charset="0"/>
              </a:rPr>
              <a:t>The planets from the Sun outwards</a:t>
            </a:r>
          </a:p>
          <a:p>
            <a:pPr marL="342900" lvl="0" indent="-342900" defTabSz="914400" fontAlgn="base">
              <a:spcBef>
                <a:spcPct val="0"/>
              </a:spcBef>
              <a:spcAft>
                <a:spcPct val="0"/>
              </a:spcAft>
              <a:buFont typeface="Arial" panose="020B0604020202020204" pitchFamily="34" charset="0"/>
              <a:buChar char="•"/>
            </a:pPr>
            <a:endParaRPr lang="en-NZ"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defTabSz="914400" fontAlgn="base">
              <a:spcBef>
                <a:spcPct val="0"/>
              </a:spcBef>
              <a:spcAft>
                <a:spcPct val="0"/>
              </a:spcAft>
            </a:pPr>
            <a:r>
              <a:rPr lang="en-NZ" b="1" dirty="0">
                <a:solidFill>
                  <a:srgbClr val="E4A024"/>
                </a:solidFill>
                <a:latin typeface="Verdana" panose="020B0604030504040204" pitchFamily="34" charset="0"/>
                <a:ea typeface="Verdana" panose="020B0604030504040204" pitchFamily="34" charset="0"/>
                <a:cs typeface="Verdana" panose="020B0604030504040204" pitchFamily="34" charset="0"/>
              </a:rPr>
              <a:t>Write in the chat box:</a:t>
            </a:r>
          </a:p>
          <a:p>
            <a:pPr lvl="0" defTabSz="914400" fontAlgn="base">
              <a:spcBef>
                <a:spcPct val="0"/>
              </a:spcBef>
              <a:spcAft>
                <a:spcPct val="0"/>
              </a:spcAft>
            </a:pPr>
            <a:endParaRPr lang="en-NZ"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400" fontAlgn="base">
              <a:spcBef>
                <a:spcPct val="0"/>
              </a:spcBef>
              <a:spcAft>
                <a:spcPct val="0"/>
              </a:spcAft>
              <a:buFont typeface="Arial" panose="020B0604020202020204" pitchFamily="34" charset="0"/>
              <a:buChar char="•"/>
            </a:pPr>
            <a:r>
              <a:rPr lang="en-NZ" dirty="0">
                <a:solidFill>
                  <a:prstClr val="white"/>
                </a:solidFill>
                <a:latin typeface="Verdana" panose="020B0604030504040204" pitchFamily="34" charset="0"/>
                <a:ea typeface="Verdana" panose="020B0604030504040204" pitchFamily="34" charset="0"/>
                <a:cs typeface="Verdana" panose="020B0604030504040204" pitchFamily="34" charset="0"/>
              </a:rPr>
              <a:t>The number of things you remember (e.g. 3)</a:t>
            </a:r>
          </a:p>
        </p:txBody>
      </p:sp>
      <p:sp>
        <p:nvSpPr>
          <p:cNvPr id="4" name="Rectangle 3">
            <a:extLst>
              <a:ext uri="{FF2B5EF4-FFF2-40B4-BE49-F238E27FC236}">
                <a16:creationId xmlns:a16="http://schemas.microsoft.com/office/drawing/2014/main" id="{5131C1F1-8F0C-49E0-A81A-4C2AABA30891}"/>
              </a:ext>
            </a:extLst>
          </p:cNvPr>
          <p:cNvSpPr/>
          <p:nvPr/>
        </p:nvSpPr>
        <p:spPr>
          <a:xfrm>
            <a:off x="8299048" y="3926663"/>
            <a:ext cx="1813326" cy="2123658"/>
          </a:xfrm>
          <a:prstGeom prst="rect">
            <a:avLst/>
          </a:prstGeom>
        </p:spPr>
        <p:txBody>
          <a:bodyPr wrap="square">
            <a:spAutoFit/>
          </a:bodyPr>
          <a:lstStyle/>
          <a:p>
            <a:pPr lvl="0" defTabSz="914400" fontAlgn="base">
              <a:spcBef>
                <a:spcPct val="0"/>
              </a:spcBef>
              <a:spcAft>
                <a:spcPct val="0"/>
              </a:spcAft>
            </a:pPr>
            <a:r>
              <a:rPr lang="en-NZ" b="1" i="1" dirty="0">
                <a:solidFill>
                  <a:srgbClr val="E4A024"/>
                </a:solidFill>
                <a:latin typeface="Verdana" panose="020B0604030504040204" pitchFamily="34" charset="0"/>
                <a:ea typeface="Verdana" panose="020B0604030504040204" pitchFamily="34" charset="0"/>
                <a:cs typeface="Verdana" panose="020B0604030504040204" pitchFamily="34" charset="0"/>
              </a:rPr>
              <a:t>Also:</a:t>
            </a:r>
          </a:p>
          <a:p>
            <a:pPr lvl="0" defTabSz="914400" fontAlgn="base">
              <a:spcBef>
                <a:spcPct val="0"/>
              </a:spcBef>
              <a:spcAft>
                <a:spcPct val="0"/>
              </a:spcAft>
            </a:pPr>
            <a:endParaRPr lang="en-NZ" sz="6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defTabSz="914400" fontAlgn="base">
              <a:spcBef>
                <a:spcPct val="0"/>
              </a:spcBef>
              <a:spcAft>
                <a:spcPct val="0"/>
              </a:spcAft>
            </a:pPr>
            <a:r>
              <a:rPr lang="en-NZ" i="1" dirty="0">
                <a:solidFill>
                  <a:prstClr val="white"/>
                </a:solidFill>
                <a:latin typeface="Verdana" panose="020B0604030504040204" pitchFamily="34" charset="0"/>
                <a:ea typeface="Verdana" panose="020B0604030504040204" pitchFamily="34" charset="0"/>
                <a:cs typeface="Verdana" panose="020B0604030504040204" pitchFamily="34" charset="0"/>
              </a:rPr>
              <a:t>Why do we manage to recall some things easily and not others?</a:t>
            </a:r>
          </a:p>
        </p:txBody>
      </p:sp>
    </p:spTree>
    <p:extLst>
      <p:ext uri="{BB962C8B-B14F-4D97-AF65-F5344CB8AC3E}">
        <p14:creationId xmlns:p14="http://schemas.microsoft.com/office/powerpoint/2010/main" val="327180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sz="4189" b="0"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Why we forget</a:t>
            </a:r>
          </a:p>
        </p:txBody>
      </p:sp>
      <p:sp>
        <p:nvSpPr>
          <p:cNvPr id="5" name="TextBox 4">
            <a:extLst>
              <a:ext uri="{FF2B5EF4-FFF2-40B4-BE49-F238E27FC236}">
                <a16:creationId xmlns:a16="http://schemas.microsoft.com/office/drawing/2014/main" id="{96498400-FE94-4D3A-9B98-80ED4AFB3356}"/>
              </a:ext>
            </a:extLst>
          </p:cNvPr>
          <p:cNvSpPr txBox="1"/>
          <p:nvPr/>
        </p:nvSpPr>
        <p:spPr>
          <a:xfrm>
            <a:off x="675363" y="3616806"/>
            <a:ext cx="3689489" cy="2696123"/>
          </a:xfrm>
          <a:prstGeom prst="rect">
            <a:avLst/>
          </a:prstGeom>
          <a:noFill/>
        </p:spPr>
        <p:txBody>
          <a:bodyPr wrap="square" rtlCol="0">
            <a:spAutoFit/>
          </a:bodyPr>
          <a:lstStyle/>
          <a:p>
            <a:pPr lvl="0" defTabSz="914400" fontAlgn="base">
              <a:spcBef>
                <a:spcPct val="20000"/>
              </a:spcBef>
              <a:spcAft>
                <a:spcPct val="0"/>
              </a:spcAft>
            </a:pPr>
            <a:r>
              <a:rPr lang="en-NZ" dirty="0">
                <a:solidFill>
                  <a:prstClr val="white"/>
                </a:solidFill>
                <a:latin typeface="Verdana" panose="020B0604030504040204" pitchFamily="34" charset="0"/>
                <a:ea typeface="Verdana" panose="020B0604030504040204" pitchFamily="34" charset="0"/>
                <a:cs typeface="Verdana" panose="020B0604030504040204" pitchFamily="34" charset="0"/>
              </a:rPr>
              <a:t>We remember information that had strong associations at the time we learnt it and / or is frequently used.</a:t>
            </a:r>
          </a:p>
          <a:p>
            <a:pPr lvl="0" defTabSz="914400" fontAlgn="base">
              <a:spcBef>
                <a:spcPct val="20000"/>
              </a:spcBef>
              <a:spcAft>
                <a:spcPct val="0"/>
              </a:spcAft>
            </a:pPr>
            <a:endParaRPr lang="en-NZ"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defTabSz="914400" fontAlgn="base">
              <a:spcBef>
                <a:spcPct val="20000"/>
              </a:spcBef>
              <a:spcAft>
                <a:spcPct val="0"/>
              </a:spcAft>
            </a:pPr>
            <a:r>
              <a:rPr lang="en-NZ" dirty="0">
                <a:solidFill>
                  <a:prstClr val="white"/>
                </a:solidFill>
                <a:latin typeface="Verdana" panose="020B0604030504040204" pitchFamily="34" charset="0"/>
                <a:ea typeface="Verdana" panose="020B0604030504040204" pitchFamily="34" charset="0"/>
                <a:cs typeface="Verdana" panose="020B0604030504040204" pitchFamily="34" charset="0"/>
              </a:rPr>
              <a:t>We are also very good at forgetting in everyday life – and we carry that across into learning.</a:t>
            </a:r>
          </a:p>
        </p:txBody>
      </p:sp>
      <p:grpSp>
        <p:nvGrpSpPr>
          <p:cNvPr id="6" name="Group 5" descr="A picture containing a graph of Ebbinghaus' forgetting curve, which begins at 100% and drops rapidly, down to approximately 30 to 40 percent.">
            <a:extLst>
              <a:ext uri="{FF2B5EF4-FFF2-40B4-BE49-F238E27FC236}">
                <a16:creationId xmlns:a16="http://schemas.microsoft.com/office/drawing/2014/main" id="{AD1E4CAC-3761-42D9-B834-288751B804AB}"/>
              </a:ext>
            </a:extLst>
          </p:cNvPr>
          <p:cNvGrpSpPr/>
          <p:nvPr/>
        </p:nvGrpSpPr>
        <p:grpSpPr>
          <a:xfrm>
            <a:off x="4556681" y="3446512"/>
            <a:ext cx="5366921" cy="3332113"/>
            <a:chOff x="1878860" y="3140968"/>
            <a:chExt cx="5366921" cy="3332113"/>
          </a:xfrm>
          <a:solidFill>
            <a:srgbClr val="0070C0"/>
          </a:solidFill>
        </p:grpSpPr>
        <p:pic>
          <p:nvPicPr>
            <p:cNvPr id="7" name="Picture 2">
              <a:extLst>
                <a:ext uri="{FF2B5EF4-FFF2-40B4-BE49-F238E27FC236}">
                  <a16:creationId xmlns:a16="http://schemas.microsoft.com/office/drawing/2014/main" id="{CA826A97-8181-4D83-A80D-5386E5884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219" y="3140968"/>
              <a:ext cx="5347562" cy="286641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8" name="TextBox 3">
              <a:extLst>
                <a:ext uri="{FF2B5EF4-FFF2-40B4-BE49-F238E27FC236}">
                  <a16:creationId xmlns:a16="http://schemas.microsoft.com/office/drawing/2014/main" id="{2065CB38-DA69-4F7B-97AA-316605724CF7}"/>
                </a:ext>
              </a:extLst>
            </p:cNvPr>
            <p:cNvSpPr txBox="1">
              <a:spLocks noChangeArrowheads="1"/>
            </p:cNvSpPr>
            <p:nvPr/>
          </p:nvSpPr>
          <p:spPr bwMode="auto">
            <a:xfrm>
              <a:off x="1878860" y="6165304"/>
              <a:ext cx="4392487" cy="3077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bg1"/>
                  </a:solidFill>
                  <a:latin typeface="Verdana" pitchFamily="34" charset="0"/>
                  <a:cs typeface="Arial" charset="0"/>
                </a:defRPr>
              </a:lvl1pPr>
              <a:lvl2pPr marL="742950" indent="-285750" eaLnBrk="0" hangingPunct="0">
                <a:defRPr sz="2800" b="1">
                  <a:solidFill>
                    <a:schemeClr val="bg1"/>
                  </a:solidFill>
                  <a:latin typeface="Verdana" pitchFamily="34" charset="0"/>
                  <a:cs typeface="Arial" charset="0"/>
                </a:defRPr>
              </a:lvl2pPr>
              <a:lvl3pPr marL="1143000" indent="-228600" eaLnBrk="0" hangingPunct="0">
                <a:defRPr sz="2800" b="1">
                  <a:solidFill>
                    <a:schemeClr val="bg1"/>
                  </a:solidFill>
                  <a:latin typeface="Verdana" pitchFamily="34" charset="0"/>
                  <a:cs typeface="Arial" charset="0"/>
                </a:defRPr>
              </a:lvl3pPr>
              <a:lvl4pPr marL="1600200" indent="-228600" eaLnBrk="0" hangingPunct="0">
                <a:defRPr sz="2800" b="1">
                  <a:solidFill>
                    <a:schemeClr val="bg1"/>
                  </a:solidFill>
                  <a:latin typeface="Verdana" pitchFamily="34" charset="0"/>
                  <a:cs typeface="Arial" charset="0"/>
                </a:defRPr>
              </a:lvl4pPr>
              <a:lvl5pPr marL="2057400" indent="-228600" eaLnBrk="0" hangingPunct="0">
                <a:defRPr sz="2800" b="1">
                  <a:solidFill>
                    <a:schemeClr val="bg1"/>
                  </a:solidFill>
                  <a:latin typeface="Verdana" pitchFamily="34" charset="0"/>
                  <a:cs typeface="Arial" charset="0"/>
                </a:defRPr>
              </a:lvl5pPr>
              <a:lvl6pPr marL="2514600" indent="-228600" eaLnBrk="0" fontAlgn="base" hangingPunct="0">
                <a:spcBef>
                  <a:spcPct val="0"/>
                </a:spcBef>
                <a:spcAft>
                  <a:spcPct val="0"/>
                </a:spcAft>
                <a:defRPr sz="2800" b="1">
                  <a:solidFill>
                    <a:schemeClr val="bg1"/>
                  </a:solidFill>
                  <a:latin typeface="Verdana" pitchFamily="34" charset="0"/>
                  <a:cs typeface="Arial" charset="0"/>
                </a:defRPr>
              </a:lvl6pPr>
              <a:lvl7pPr marL="2971800" indent="-228600" eaLnBrk="0" fontAlgn="base" hangingPunct="0">
                <a:spcBef>
                  <a:spcPct val="0"/>
                </a:spcBef>
                <a:spcAft>
                  <a:spcPct val="0"/>
                </a:spcAft>
                <a:defRPr sz="2800" b="1">
                  <a:solidFill>
                    <a:schemeClr val="bg1"/>
                  </a:solidFill>
                  <a:latin typeface="Verdana" pitchFamily="34" charset="0"/>
                  <a:cs typeface="Arial" charset="0"/>
                </a:defRPr>
              </a:lvl7pPr>
              <a:lvl8pPr marL="3429000" indent="-228600" eaLnBrk="0" fontAlgn="base" hangingPunct="0">
                <a:spcBef>
                  <a:spcPct val="0"/>
                </a:spcBef>
                <a:spcAft>
                  <a:spcPct val="0"/>
                </a:spcAft>
                <a:defRPr sz="2800" b="1">
                  <a:solidFill>
                    <a:schemeClr val="bg1"/>
                  </a:solidFill>
                  <a:latin typeface="Verdana" pitchFamily="34" charset="0"/>
                  <a:cs typeface="Arial" charset="0"/>
                </a:defRPr>
              </a:lvl8pPr>
              <a:lvl9pPr marL="3886200" indent="-228600" eaLnBrk="0" fontAlgn="base" hangingPunct="0">
                <a:spcBef>
                  <a:spcPct val="0"/>
                </a:spcBef>
                <a:spcAft>
                  <a:spcPct val="0"/>
                </a:spcAft>
                <a:defRPr sz="2800" b="1">
                  <a:solidFill>
                    <a:schemeClr val="bg1"/>
                  </a:solidFill>
                  <a:latin typeface="Verdana" pitchFamily="34" charset="0"/>
                  <a:cs typeface="Arial" charset="0"/>
                </a:defRPr>
              </a:lvl9pPr>
            </a:lstStyle>
            <a:p>
              <a:pPr eaLnBrk="1" hangingPunct="1"/>
              <a:r>
                <a:rPr lang="en-NZ" altLang="en-US" sz="1400" dirty="0"/>
                <a:t>The Forgetting Curve (</a:t>
              </a:r>
              <a:r>
                <a:rPr lang="en-NZ" altLang="en-US" sz="1400" dirty="0" err="1"/>
                <a:t>Ebbinghaus</a:t>
              </a:r>
              <a:r>
                <a:rPr lang="en-NZ" altLang="en-US" sz="1400" dirty="0"/>
                <a:t>, 1913)</a:t>
              </a:r>
            </a:p>
          </p:txBody>
        </p:sp>
      </p:grpSp>
    </p:spTree>
    <p:extLst>
      <p:ext uri="{BB962C8B-B14F-4D97-AF65-F5344CB8AC3E}">
        <p14:creationId xmlns:p14="http://schemas.microsoft.com/office/powerpoint/2010/main" val="410886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1C07D8-D465-8C48-A46C-26E3A2B5AE06}"/>
              </a:ext>
            </a:extLst>
          </p:cNvPr>
          <p:cNvSpPr>
            <a:spLocks noGrp="1"/>
          </p:cNvSpPr>
          <p:nvPr>
            <p:ph type="title" idx="4294967295"/>
          </p:nvPr>
        </p:nvSpPr>
        <p:spPr>
          <a:xfrm>
            <a:off x="768350" y="1487488"/>
            <a:ext cx="9155113" cy="909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sz="5291" b="0" i="0" u="none" strike="noStrike" kern="1200" cap="all" spc="143" normalizeH="0" baseline="0" noProof="0" dirty="0">
                <a:ln>
                  <a:noFill/>
                </a:ln>
                <a:solidFill>
                  <a:schemeClr val="bg1"/>
                </a:solidFill>
                <a:effectLst/>
                <a:uLnTx/>
                <a:uFillTx/>
                <a:latin typeface="Univers" panose="020B0503020202020204" pitchFamily="34" charset="0"/>
                <a:ea typeface="+mn-ea"/>
                <a:cs typeface="+mn-cs"/>
              </a:rPr>
              <a:t>Spaced recall</a:t>
            </a:r>
          </a:p>
        </p:txBody>
      </p:sp>
      <p:sp>
        <p:nvSpPr>
          <p:cNvPr id="16" name="Rectangle 15">
            <a:extLst>
              <a:ext uri="{FF2B5EF4-FFF2-40B4-BE49-F238E27FC236}">
                <a16:creationId xmlns:a16="http://schemas.microsoft.com/office/drawing/2014/main" id="{80946B2F-D189-4774-AC04-A8D9E488DE78}"/>
              </a:ext>
            </a:extLst>
          </p:cNvPr>
          <p:cNvSpPr/>
          <p:nvPr/>
        </p:nvSpPr>
        <p:spPr>
          <a:xfrm>
            <a:off x="768210" y="2429438"/>
            <a:ext cx="9155391" cy="646331"/>
          </a:xfrm>
          <a:prstGeom prst="rect">
            <a:avLst/>
          </a:prstGeom>
        </p:spPr>
        <p:txBody>
          <a:bodyPr wrap="square">
            <a:spAutoFit/>
          </a:bodyPr>
          <a:lstStyle/>
          <a:p>
            <a:r>
              <a:rPr lang="en-US" altLang="en-US" b="1" dirty="0">
                <a:solidFill>
                  <a:schemeClr val="bg1"/>
                </a:solidFill>
                <a:latin typeface="Verdana" pitchFamily="34" charset="0"/>
              </a:rPr>
              <a:t>One way to beat the forgetting curve is spaced recall – i.e. little and often</a:t>
            </a:r>
            <a:endParaRPr lang="en-NZ"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A picture showing the incremental increase in memory capability each time technique of spaced recall is used. Increments vary for different people, but this picture shows an increase of approximately 10 percent each time spaced recall is practised.">
            <a:extLst>
              <a:ext uri="{FF2B5EF4-FFF2-40B4-BE49-F238E27FC236}">
                <a16:creationId xmlns:a16="http://schemas.microsoft.com/office/drawing/2014/main" id="{41B67432-1E89-4FD2-A499-55475A0D8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973" y="3134983"/>
            <a:ext cx="5347562" cy="286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CA1D4E65-AF08-4162-9951-606DFC35B607}"/>
              </a:ext>
            </a:extLst>
          </p:cNvPr>
          <p:cNvSpPr/>
          <p:nvPr/>
        </p:nvSpPr>
        <p:spPr>
          <a:xfrm>
            <a:off x="768211" y="6086425"/>
            <a:ext cx="9344163" cy="923330"/>
          </a:xfrm>
          <a:prstGeom prst="rect">
            <a:avLst/>
          </a:prstGeom>
        </p:spPr>
        <p:txBody>
          <a:bodyPr wrap="square">
            <a:spAutoFit/>
          </a:bodyPr>
          <a:lstStyle/>
          <a:p>
            <a:pPr lvl="0" defTabSz="914400" fontAlgn="base">
              <a:spcBef>
                <a:spcPct val="0"/>
              </a:spcBef>
              <a:spcAft>
                <a:spcPct val="0"/>
              </a:spcAft>
            </a:pPr>
            <a:r>
              <a:rPr lang="en-US" altLang="en-US" dirty="0">
                <a:solidFill>
                  <a:prstClr val="white"/>
                </a:solidFill>
                <a:latin typeface="Verdana" pitchFamily="34" charset="0"/>
                <a:ea typeface="MS PGothic" pitchFamily="34" charset="-128"/>
              </a:rPr>
              <a:t>Building memory capacity typically relies on the strengthening of associations you make when first learning information – and that’s the main focus of the rest of this session</a:t>
            </a:r>
          </a:p>
        </p:txBody>
      </p:sp>
      <p:sp>
        <p:nvSpPr>
          <p:cNvPr id="10" name="Freeform 24">
            <a:extLst>
              <a:ext uri="{FF2B5EF4-FFF2-40B4-BE49-F238E27FC236}">
                <a16:creationId xmlns:a16="http://schemas.microsoft.com/office/drawing/2014/main" id="{BF4B1C29-E173-4F87-89CC-EF626F3D69ED}"/>
              </a:ext>
              <a:ext uri="{C183D7F6-B498-43B3-948B-1728B52AA6E4}">
                <adec:decorative xmlns:adec="http://schemas.microsoft.com/office/drawing/2017/decorative" val="1"/>
              </a:ext>
            </a:extLst>
          </p:cNvPr>
          <p:cNvSpPr/>
          <p:nvPr/>
        </p:nvSpPr>
        <p:spPr>
          <a:xfrm rot="272586">
            <a:off x="3559625" y="4047427"/>
            <a:ext cx="2499993" cy="474941"/>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NZ" sz="2100" b="0" i="0" u="none" strike="noStrike" kern="0" cap="none" spc="0" normalizeH="0" baseline="0" noProof="0">
              <a:ln>
                <a:noFill/>
              </a:ln>
              <a:solidFill>
                <a:prstClr val="white"/>
              </a:solidFill>
              <a:effectLst/>
              <a:uLnTx/>
              <a:uFillTx/>
              <a:latin typeface="Calibri"/>
              <a:ea typeface="+mn-ea"/>
              <a:cs typeface="+mn-cs"/>
            </a:endParaRPr>
          </a:p>
        </p:txBody>
      </p:sp>
      <p:sp>
        <p:nvSpPr>
          <p:cNvPr id="11" name="Freeform 28">
            <a:extLst>
              <a:ext uri="{FF2B5EF4-FFF2-40B4-BE49-F238E27FC236}">
                <a16:creationId xmlns:a16="http://schemas.microsoft.com/office/drawing/2014/main" id="{7DDA8847-989F-4A9B-A56A-6D6E124B1DB4}"/>
              </a:ext>
              <a:ext uri="{C183D7F6-B498-43B3-948B-1728B52AA6E4}">
                <adec:decorative xmlns:adec="http://schemas.microsoft.com/office/drawing/2017/decorative" val="1"/>
              </a:ext>
            </a:extLst>
          </p:cNvPr>
          <p:cNvSpPr/>
          <p:nvPr/>
        </p:nvSpPr>
        <p:spPr>
          <a:xfrm rot="260545">
            <a:off x="4857767" y="3758133"/>
            <a:ext cx="2144096" cy="474941"/>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NZ" sz="2100" b="0" i="0" u="none" strike="noStrike" kern="0" cap="none" spc="0" normalizeH="0" baseline="0" noProof="0">
              <a:ln>
                <a:noFill/>
              </a:ln>
              <a:solidFill>
                <a:prstClr val="white"/>
              </a:solidFill>
              <a:effectLst/>
              <a:uLnTx/>
              <a:uFillTx/>
              <a:latin typeface="Calibri"/>
              <a:ea typeface="+mn-ea"/>
              <a:cs typeface="+mn-cs"/>
            </a:endParaRPr>
          </a:p>
        </p:txBody>
      </p:sp>
      <p:sp>
        <p:nvSpPr>
          <p:cNvPr id="12" name="Freeform 29">
            <a:extLst>
              <a:ext uri="{FF2B5EF4-FFF2-40B4-BE49-F238E27FC236}">
                <a16:creationId xmlns:a16="http://schemas.microsoft.com/office/drawing/2014/main" id="{C3FE16A8-A109-4E71-95AB-F097B8524EA3}"/>
              </a:ext>
              <a:ext uri="{C183D7F6-B498-43B3-948B-1728B52AA6E4}">
                <adec:decorative xmlns:adec="http://schemas.microsoft.com/office/drawing/2017/decorative" val="1"/>
              </a:ext>
            </a:extLst>
          </p:cNvPr>
          <p:cNvSpPr/>
          <p:nvPr/>
        </p:nvSpPr>
        <p:spPr>
          <a:xfrm>
            <a:off x="6153688" y="3441447"/>
            <a:ext cx="1800199" cy="474941"/>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NZ" sz="2100" b="0" i="0" u="none" strike="noStrike" kern="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284C816A-C214-4474-9CD9-C522A3FA1F63}"/>
              </a:ext>
              <a:ext uri="{C183D7F6-B498-43B3-948B-1728B52AA6E4}">
                <adec:decorative xmlns:adec="http://schemas.microsoft.com/office/drawing/2017/decorative" val="1"/>
              </a:ext>
            </a:extLst>
          </p:cNvPr>
          <p:cNvSpPr/>
          <p:nvPr/>
        </p:nvSpPr>
        <p:spPr>
          <a:xfrm>
            <a:off x="3387016" y="4313565"/>
            <a:ext cx="360040" cy="21280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NZ" sz="2100" b="0" i="0" u="none" strike="noStrike" kern="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F1B655B-81F1-42AA-B3EC-3D12E4E2AB6E}"/>
              </a:ext>
              <a:ext uri="{C183D7F6-B498-43B3-948B-1728B52AA6E4}">
                <adec:decorative xmlns:adec="http://schemas.microsoft.com/office/drawing/2017/decorative" val="1"/>
              </a:ext>
            </a:extLst>
          </p:cNvPr>
          <p:cNvSpPr/>
          <p:nvPr/>
        </p:nvSpPr>
        <p:spPr>
          <a:xfrm>
            <a:off x="4662843" y="4034187"/>
            <a:ext cx="360040" cy="21280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NZ" sz="2100" b="0" i="0" u="none" strike="noStrike" kern="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8B8A54E-E50A-4909-B9E2-12E18AD07C8A}"/>
              </a:ext>
              <a:ext uri="{C183D7F6-B498-43B3-948B-1728B52AA6E4}">
                <adec:decorative xmlns:adec="http://schemas.microsoft.com/office/drawing/2017/decorative" val="1"/>
              </a:ext>
            </a:extLst>
          </p:cNvPr>
          <p:cNvSpPr/>
          <p:nvPr/>
        </p:nvSpPr>
        <p:spPr>
          <a:xfrm>
            <a:off x="5981224" y="3809986"/>
            <a:ext cx="360040" cy="21280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NZ" sz="21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66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555420" y="2443163"/>
            <a:ext cx="9052408"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altLang="en-US" sz="4189"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MAKING STRONGER ASSOCIATIONS</a:t>
            </a:r>
            <a:endParaRPr kumimoji="0" lang="en-US" sz="4189"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5131C1F1-8F0C-49E0-A81A-4C2AABA30891}"/>
              </a:ext>
            </a:extLst>
          </p:cNvPr>
          <p:cNvSpPr/>
          <p:nvPr/>
        </p:nvSpPr>
        <p:spPr>
          <a:xfrm>
            <a:off x="768211" y="3474733"/>
            <a:ext cx="9344163" cy="3477875"/>
          </a:xfrm>
          <a:prstGeom prst="rect">
            <a:avLst/>
          </a:prstGeom>
        </p:spPr>
        <p:txBody>
          <a:bodyPr wrap="square">
            <a:spAutoFit/>
          </a:bodyPr>
          <a:lstStyle/>
          <a:p>
            <a:pPr lvl="0" defTabSz="914400" fontAlgn="base">
              <a:spcBef>
                <a:spcPct val="0"/>
              </a:spcBef>
              <a:spcAft>
                <a:spcPct val="0"/>
              </a:spcAft>
            </a:pPr>
            <a:r>
              <a:rPr lang="en-NZ" sz="2000" dirty="0">
                <a:solidFill>
                  <a:prstClr val="white"/>
                </a:solidFill>
                <a:latin typeface="Verdana" panose="020B0604030504040204" pitchFamily="34" charset="0"/>
                <a:ea typeface="Verdana" panose="020B0604030504040204" pitchFamily="34" charset="0"/>
                <a:cs typeface="Verdana" panose="020B0604030504040204" pitchFamily="34" charset="0"/>
              </a:rPr>
              <a:t>An association connects two things:</a:t>
            </a:r>
          </a:p>
          <a:p>
            <a:pPr lvl="0" defTabSz="914400" fontAlgn="base">
              <a:spcBef>
                <a:spcPct val="0"/>
              </a:spcBef>
              <a:spcAft>
                <a:spcPct val="0"/>
              </a:spcAft>
            </a:pPr>
            <a:endParaRPr lang="en-NZ"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defTabSz="914400" fontAlgn="base">
              <a:spcBef>
                <a:spcPct val="0"/>
              </a:spcBef>
              <a:spcAft>
                <a:spcPct val="0"/>
              </a:spcAft>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A target word or fact</a:t>
            </a:r>
          </a:p>
          <a:p>
            <a:pPr lvl="0" defTabSz="914400" fontAlgn="base">
              <a:spcBef>
                <a:spcPct val="0"/>
              </a:spcBef>
              <a:spcAft>
                <a:spcPct val="0"/>
              </a:spcAft>
            </a:pPr>
            <a:endParaRPr lang="en-NZ"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400" fontAlgn="base">
              <a:spcBef>
                <a:spcPct val="0"/>
              </a:spcBef>
              <a:spcAft>
                <a:spcPct val="0"/>
              </a:spcAft>
              <a:buFont typeface="Arial" panose="020B0604020202020204" pitchFamily="34" charset="0"/>
              <a:buChar char="•"/>
            </a:pPr>
            <a:r>
              <a:rPr lang="en-NZ" sz="2000" dirty="0">
                <a:solidFill>
                  <a:prstClr val="white"/>
                </a:solidFill>
                <a:latin typeface="Verdana" panose="020B0604030504040204" pitchFamily="34" charset="0"/>
                <a:ea typeface="Verdana" panose="020B0604030504040204" pitchFamily="34" charset="0"/>
                <a:cs typeface="Verdana" panose="020B0604030504040204" pitchFamily="34" charset="0"/>
              </a:rPr>
              <a:t>This is unfamiliar information – and at Uni, usually abstract and / or technical – which you are trying to learn</a:t>
            </a:r>
          </a:p>
          <a:p>
            <a:pPr marL="342900" lvl="0" indent="-342900" defTabSz="914400" fontAlgn="base">
              <a:spcBef>
                <a:spcPct val="0"/>
              </a:spcBef>
              <a:spcAft>
                <a:spcPct val="0"/>
              </a:spcAft>
              <a:buFont typeface="Arial" panose="020B0604020202020204" pitchFamily="34" charset="0"/>
              <a:buChar char="•"/>
            </a:pPr>
            <a:endParaRPr lang="en-NZ"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defTabSz="914400" fontAlgn="base">
              <a:spcBef>
                <a:spcPct val="0"/>
              </a:spcBef>
              <a:spcAft>
                <a:spcPct val="0"/>
              </a:spcAft>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A hook</a:t>
            </a:r>
          </a:p>
          <a:p>
            <a:pPr marL="342900" lvl="0" indent="-342900" defTabSz="914400" fontAlgn="base">
              <a:spcBef>
                <a:spcPct val="0"/>
              </a:spcBef>
              <a:spcAft>
                <a:spcPct val="0"/>
              </a:spcAft>
              <a:buFont typeface="Arial" panose="020B0604020202020204" pitchFamily="34" charset="0"/>
              <a:buChar char="•"/>
            </a:pPr>
            <a:endParaRPr lang="en-NZ"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400" fontAlgn="base">
              <a:spcBef>
                <a:spcPct val="0"/>
              </a:spcBef>
              <a:spcAft>
                <a:spcPct val="0"/>
              </a:spcAft>
              <a:buFont typeface="Arial" panose="020B0604020202020204" pitchFamily="34" charset="0"/>
              <a:buChar char="•"/>
            </a:pPr>
            <a:r>
              <a:rPr lang="en-NZ" sz="2000" dirty="0">
                <a:solidFill>
                  <a:prstClr val="white"/>
                </a:solidFill>
                <a:latin typeface="Verdana" panose="020B0604030504040204" pitchFamily="34" charset="0"/>
                <a:ea typeface="Verdana" panose="020B0604030504040204" pitchFamily="34" charset="0"/>
                <a:cs typeface="Verdana" panose="020B0604030504040204" pitchFamily="34" charset="0"/>
              </a:rPr>
              <a:t>This is something familiar – typically physical – that you can link to the target word or fact so that you can recall it later</a:t>
            </a:r>
          </a:p>
        </p:txBody>
      </p:sp>
    </p:spTree>
    <p:extLst>
      <p:ext uri="{BB962C8B-B14F-4D97-AF65-F5344CB8AC3E}">
        <p14:creationId xmlns:p14="http://schemas.microsoft.com/office/powerpoint/2010/main" val="34715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US" altLang="en-US" sz="4189" b="0"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Visualisation</a:t>
            </a:r>
            <a:endParaRPr kumimoji="0" lang="en-US" sz="4189"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5131C1F1-8F0C-49E0-A81A-4C2AABA30891}"/>
              </a:ext>
            </a:extLst>
          </p:cNvPr>
          <p:cNvSpPr/>
          <p:nvPr/>
        </p:nvSpPr>
        <p:spPr>
          <a:xfrm>
            <a:off x="768211" y="3474733"/>
            <a:ext cx="9344163" cy="400110"/>
          </a:xfrm>
          <a:prstGeom prst="rect">
            <a:avLst/>
          </a:prstGeom>
        </p:spPr>
        <p:txBody>
          <a:bodyPr wrap="square">
            <a:spAutoFit/>
          </a:bodyPr>
          <a:lstStyle/>
          <a:p>
            <a:r>
              <a:rPr lang="en-NZ" altLang="en-US" sz="2000" b="1" dirty="0">
                <a:solidFill>
                  <a:srgbClr val="E4A024"/>
                </a:solidFill>
                <a:latin typeface="Verdana" pitchFamily="34" charset="0"/>
              </a:rPr>
              <a:t>An effective way to create a hook is through visualisation:</a:t>
            </a:r>
            <a:endParaRPr lang="en-NZ" sz="2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Box 18">
            <a:extLst>
              <a:ext uri="{FF2B5EF4-FFF2-40B4-BE49-F238E27FC236}">
                <a16:creationId xmlns:a16="http://schemas.microsoft.com/office/drawing/2014/main" id="{3F6979F2-F883-42A0-AE59-70345A257478}"/>
              </a:ext>
            </a:extLst>
          </p:cNvPr>
          <p:cNvSpPr txBox="1">
            <a:spLocks noChangeArrowheads="1"/>
          </p:cNvSpPr>
          <p:nvPr/>
        </p:nvSpPr>
        <p:spPr bwMode="auto">
          <a:xfrm>
            <a:off x="2105818" y="4120465"/>
            <a:ext cx="6480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914400" fontAlgn="base">
              <a:spcBef>
                <a:spcPct val="0"/>
              </a:spcBef>
              <a:spcAft>
                <a:spcPct val="0"/>
              </a:spcAft>
            </a:pPr>
            <a:r>
              <a:rPr lang="en-NZ" altLang="en-US" sz="2000" b="0" dirty="0">
                <a:solidFill>
                  <a:prstClr val="white"/>
                </a:solidFill>
                <a:latin typeface="Verdana" pitchFamily="34" charset="0"/>
                <a:ea typeface="MS PGothic" pitchFamily="34" charset="-128"/>
              </a:rPr>
              <a:t>Because it’s easier to remember pictures than words</a:t>
            </a:r>
          </a:p>
        </p:txBody>
      </p:sp>
      <p:sp>
        <p:nvSpPr>
          <p:cNvPr id="8" name="Text Box 12">
            <a:extLst>
              <a:ext uri="{FF2B5EF4-FFF2-40B4-BE49-F238E27FC236}">
                <a16:creationId xmlns:a16="http://schemas.microsoft.com/office/drawing/2014/main" id="{0FFD50BA-5E81-415E-B023-50E7EBE89010}"/>
              </a:ext>
            </a:extLst>
          </p:cNvPr>
          <p:cNvSpPr txBox="1">
            <a:spLocks noChangeArrowheads="1"/>
          </p:cNvSpPr>
          <p:nvPr/>
        </p:nvSpPr>
        <p:spPr bwMode="auto">
          <a:xfrm>
            <a:off x="2105818" y="4964404"/>
            <a:ext cx="64087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914400" fontAlgn="base">
              <a:spcBef>
                <a:spcPct val="0"/>
              </a:spcBef>
              <a:spcAft>
                <a:spcPct val="0"/>
              </a:spcAft>
            </a:pPr>
            <a:r>
              <a:rPr lang="en-NZ" altLang="en-US" sz="2000" b="0" dirty="0">
                <a:solidFill>
                  <a:prstClr val="white"/>
                </a:solidFill>
                <a:latin typeface="Verdana" pitchFamily="34" charset="0"/>
                <a:ea typeface="MS PGothic" pitchFamily="34" charset="-128"/>
              </a:rPr>
              <a:t>And the mind cannot distinguish between what is real and what is imaginary</a:t>
            </a:r>
          </a:p>
        </p:txBody>
      </p:sp>
      <p:sp>
        <p:nvSpPr>
          <p:cNvPr id="9" name="Text Box 15">
            <a:extLst>
              <a:ext uri="{FF2B5EF4-FFF2-40B4-BE49-F238E27FC236}">
                <a16:creationId xmlns:a16="http://schemas.microsoft.com/office/drawing/2014/main" id="{5498217F-85DF-410C-A8C2-328F3D43A8E5}"/>
              </a:ext>
            </a:extLst>
          </p:cNvPr>
          <p:cNvSpPr txBox="1">
            <a:spLocks noChangeArrowheads="1"/>
          </p:cNvSpPr>
          <p:nvPr/>
        </p:nvSpPr>
        <p:spPr bwMode="auto">
          <a:xfrm>
            <a:off x="2105818" y="6092433"/>
            <a:ext cx="6480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914400" fontAlgn="base">
              <a:spcBef>
                <a:spcPct val="0"/>
              </a:spcBef>
              <a:spcAft>
                <a:spcPct val="0"/>
              </a:spcAft>
            </a:pPr>
            <a:r>
              <a:rPr lang="en-NZ" altLang="en-US" sz="2000" b="0" dirty="0">
                <a:solidFill>
                  <a:prstClr val="white"/>
                </a:solidFill>
                <a:latin typeface="Verdana" pitchFamily="34" charset="0"/>
                <a:ea typeface="MS PGothic" pitchFamily="34" charset="-128"/>
              </a:rPr>
              <a:t>However, success is the result of recent, frequent and successful practice</a:t>
            </a:r>
          </a:p>
        </p:txBody>
      </p:sp>
    </p:spTree>
    <p:extLst>
      <p:ext uri="{BB962C8B-B14F-4D97-AF65-F5344CB8AC3E}">
        <p14:creationId xmlns:p14="http://schemas.microsoft.com/office/powerpoint/2010/main" val="35040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0" lang="en-NZ" altLang="en-US" sz="4400" b="0" i="0" u="none" strike="noStrike" kern="1200" cap="none" spc="0" normalizeH="0" baseline="0" noProof="0" dirty="0">
                <a:ln>
                  <a:noFill/>
                </a:ln>
                <a:solidFill>
                  <a:srgbClr val="E4A024"/>
                </a:solidFill>
                <a:effectLst/>
                <a:uLnTx/>
                <a:uFillTx/>
                <a:latin typeface="Verdana" pitchFamily="34" charset="0"/>
                <a:ea typeface="+mn-ea"/>
                <a:cs typeface="Arial" panose="020B0604020202020204" pitchFamily="34" charset="0"/>
              </a:rPr>
              <a:t>Steps to successful visualisation</a:t>
            </a:r>
          </a:p>
        </p:txBody>
      </p:sp>
      <p:pic>
        <p:nvPicPr>
          <p:cNvPr id="12" name="Picture 20" descr="1">
            <a:extLst>
              <a:ext uri="{FF2B5EF4-FFF2-40B4-BE49-F238E27FC236}">
                <a16:creationId xmlns:a16="http://schemas.microsoft.com/office/drawing/2014/main" id="{A64ADA9B-0844-4CC7-A21C-D35FF174AD5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3449285"/>
            <a:ext cx="431800" cy="41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21">
            <a:extLst>
              <a:ext uri="{FF2B5EF4-FFF2-40B4-BE49-F238E27FC236}">
                <a16:creationId xmlns:a16="http://schemas.microsoft.com/office/drawing/2014/main" id="{8CA2043E-5498-4B97-9B8A-4D82148853AA}"/>
              </a:ext>
            </a:extLst>
          </p:cNvPr>
          <p:cNvSpPr txBox="1">
            <a:spLocks noChangeArrowheads="1"/>
          </p:cNvSpPr>
          <p:nvPr/>
        </p:nvSpPr>
        <p:spPr bwMode="auto">
          <a:xfrm>
            <a:off x="2119313" y="3436948"/>
            <a:ext cx="6265863" cy="32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Close your eyes</a:t>
            </a:r>
          </a:p>
        </p:txBody>
      </p:sp>
      <p:pic>
        <p:nvPicPr>
          <p:cNvPr id="15" name="Picture 23" descr="2">
            <a:extLst>
              <a:ext uri="{FF2B5EF4-FFF2-40B4-BE49-F238E27FC236}">
                <a16:creationId xmlns:a16="http://schemas.microsoft.com/office/drawing/2014/main" id="{C580B442-709D-4F27-ABD4-485CF627913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89063" y="4044446"/>
            <a:ext cx="439738" cy="4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4">
            <a:extLst>
              <a:ext uri="{FF2B5EF4-FFF2-40B4-BE49-F238E27FC236}">
                <a16:creationId xmlns:a16="http://schemas.microsoft.com/office/drawing/2014/main" id="{FB0695EC-72E4-4404-98BD-456CDAB8B29C}"/>
              </a:ext>
            </a:extLst>
          </p:cNvPr>
          <p:cNvSpPr txBox="1">
            <a:spLocks noChangeArrowheads="1"/>
          </p:cNvSpPr>
          <p:nvPr/>
        </p:nvSpPr>
        <p:spPr bwMode="auto">
          <a:xfrm>
            <a:off x="2128838" y="4036735"/>
            <a:ext cx="5111750" cy="32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Relax</a:t>
            </a:r>
          </a:p>
        </p:txBody>
      </p:sp>
      <p:pic>
        <p:nvPicPr>
          <p:cNvPr id="18" name="Picture 26" descr="3">
            <a:extLst>
              <a:ext uri="{FF2B5EF4-FFF2-40B4-BE49-F238E27FC236}">
                <a16:creationId xmlns:a16="http://schemas.microsoft.com/office/drawing/2014/main" id="{7E8C4231-C2A6-4FA8-A825-69CED235A9C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84300" y="4605977"/>
            <a:ext cx="439738" cy="4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7">
            <a:extLst>
              <a:ext uri="{FF2B5EF4-FFF2-40B4-BE49-F238E27FC236}">
                <a16:creationId xmlns:a16="http://schemas.microsoft.com/office/drawing/2014/main" id="{469665B8-61F6-4C63-B106-8D65C1635BD0}"/>
              </a:ext>
            </a:extLst>
          </p:cNvPr>
          <p:cNvSpPr txBox="1">
            <a:spLocks noChangeArrowheads="1"/>
          </p:cNvSpPr>
          <p:nvPr/>
        </p:nvSpPr>
        <p:spPr bwMode="auto">
          <a:xfrm>
            <a:off x="2124075" y="4605977"/>
            <a:ext cx="6481763" cy="32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Create and manipulate sense impressions</a:t>
            </a:r>
          </a:p>
        </p:txBody>
      </p:sp>
      <p:pic>
        <p:nvPicPr>
          <p:cNvPr id="21" name="Picture 29" descr="4">
            <a:extLst>
              <a:ext uri="{FF2B5EF4-FFF2-40B4-BE49-F238E27FC236}">
                <a16:creationId xmlns:a16="http://schemas.microsoft.com/office/drawing/2014/main" id="{6A3696AA-96C5-4DB1-B6F5-A244F6BA371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85888" y="5261615"/>
            <a:ext cx="439737" cy="4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30">
            <a:extLst>
              <a:ext uri="{FF2B5EF4-FFF2-40B4-BE49-F238E27FC236}">
                <a16:creationId xmlns:a16="http://schemas.microsoft.com/office/drawing/2014/main" id="{25A5EB79-B658-4BD6-B96F-8048D7672620}"/>
              </a:ext>
            </a:extLst>
          </p:cNvPr>
          <p:cNvSpPr txBox="1">
            <a:spLocks noChangeArrowheads="1"/>
          </p:cNvSpPr>
          <p:nvPr/>
        </p:nvSpPr>
        <p:spPr bwMode="auto">
          <a:xfrm>
            <a:off x="2124075" y="5253904"/>
            <a:ext cx="6911975" cy="32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Deepen and intensify</a:t>
            </a:r>
          </a:p>
        </p:txBody>
      </p:sp>
      <p:pic>
        <p:nvPicPr>
          <p:cNvPr id="24" name="Picture 32" descr="5">
            <a:extLst>
              <a:ext uri="{FF2B5EF4-FFF2-40B4-BE49-F238E27FC236}">
                <a16:creationId xmlns:a16="http://schemas.microsoft.com/office/drawing/2014/main" id="{480A636E-191E-42E0-8895-1A53CFC1802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89063" y="5902737"/>
            <a:ext cx="431800" cy="4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3">
            <a:extLst>
              <a:ext uri="{FF2B5EF4-FFF2-40B4-BE49-F238E27FC236}">
                <a16:creationId xmlns:a16="http://schemas.microsoft.com/office/drawing/2014/main" id="{B5A48D5D-3AE7-45C1-B4ED-CB31BBEA0DBB}"/>
              </a:ext>
            </a:extLst>
          </p:cNvPr>
          <p:cNvSpPr txBox="1">
            <a:spLocks noChangeArrowheads="1"/>
          </p:cNvSpPr>
          <p:nvPr/>
        </p:nvSpPr>
        <p:spPr bwMode="auto">
          <a:xfrm>
            <a:off x="2124075" y="5928953"/>
            <a:ext cx="3600450" cy="32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Suspend judgement</a:t>
            </a:r>
          </a:p>
        </p:txBody>
      </p:sp>
      <p:pic>
        <p:nvPicPr>
          <p:cNvPr id="27" name="Picture 35" descr="6">
            <a:extLst>
              <a:ext uri="{FF2B5EF4-FFF2-40B4-BE49-F238E27FC236}">
                <a16:creationId xmlns:a16="http://schemas.microsoft.com/office/drawing/2014/main" id="{E8A6EE53-814C-4D67-B08F-A59AC1BFD5C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89063" y="6523404"/>
            <a:ext cx="439737" cy="4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36">
            <a:extLst>
              <a:ext uri="{FF2B5EF4-FFF2-40B4-BE49-F238E27FC236}">
                <a16:creationId xmlns:a16="http://schemas.microsoft.com/office/drawing/2014/main" id="{80C7AFBF-6C7E-4668-8F47-0B02B50F3547}"/>
              </a:ext>
            </a:extLst>
          </p:cNvPr>
          <p:cNvSpPr txBox="1">
            <a:spLocks noChangeArrowheads="1"/>
          </p:cNvSpPr>
          <p:nvPr/>
        </p:nvSpPr>
        <p:spPr bwMode="auto">
          <a:xfrm>
            <a:off x="2127250" y="6523404"/>
            <a:ext cx="6696075" cy="32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Practise often</a:t>
            </a:r>
          </a:p>
        </p:txBody>
      </p:sp>
    </p:spTree>
    <p:extLst>
      <p:ext uri="{BB962C8B-B14F-4D97-AF65-F5344CB8AC3E}">
        <p14:creationId xmlns:p14="http://schemas.microsoft.com/office/powerpoint/2010/main" val="94233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551D0F-28E8-47EF-975B-F930A4CD868E}"/>
              </a:ext>
              <a:ext uri="{C183D7F6-B498-43B3-948B-1728B52AA6E4}">
                <adec:decorative xmlns:adec="http://schemas.microsoft.com/office/drawing/2017/decorative" val="0"/>
              </a:ext>
            </a:extLst>
          </p:cNvPr>
          <p:cNvSpPr>
            <a:spLocks noGrp="1"/>
          </p:cNvSpPr>
          <p:nvPr>
            <p:ph type="title" idx="4294967295"/>
          </p:nvPr>
        </p:nvSpPr>
        <p:spPr/>
        <p:txBody>
          <a:bodyPr/>
          <a:lstStyle/>
          <a:p>
            <a:r>
              <a:rPr lang="en-NZ" dirty="0"/>
              <a:t>Example: Piaget’s 4 stages of cognitive development</a:t>
            </a:r>
          </a:p>
        </p:txBody>
      </p:sp>
      <p:sp>
        <p:nvSpPr>
          <p:cNvPr id="17" name="Content Placeholder 2">
            <a:extLst>
              <a:ext uri="{FF2B5EF4-FFF2-40B4-BE49-F238E27FC236}">
                <a16:creationId xmlns:a16="http://schemas.microsoft.com/office/drawing/2014/main" id="{665767DE-10F1-4C2F-A374-4636F3CEBC5B}"/>
              </a:ext>
            </a:extLst>
          </p:cNvPr>
          <p:cNvSpPr txBox="1">
            <a:spLocks/>
          </p:cNvSpPr>
          <p:nvPr/>
        </p:nvSpPr>
        <p:spPr>
          <a:xfrm>
            <a:off x="847493" y="1604247"/>
            <a:ext cx="8932128" cy="5112568"/>
          </a:xfr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indent="0">
              <a:buFont typeface="Arial" panose="020B0604020202020204" pitchFamily="34" charset="0"/>
              <a:buNone/>
            </a:pPr>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For example, in Human Development, you may need to remember the four stages of cognitive development proposed by Piaget:</a:t>
            </a:r>
          </a:p>
          <a:p>
            <a:pPr indent="0" algn="just">
              <a:buFont typeface="Arial" panose="020B0604020202020204" pitchFamily="34" charse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Font typeface="Arial" panose="020B0604020202020204" pitchFamily="34" charse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Sensorimotor			(birth to two years)</a:t>
            </a:r>
          </a:p>
          <a:p>
            <a:pPr indent="0">
              <a:buFont typeface="Arial" panose="020B0604020202020204" pitchFamily="34" charse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Font typeface="Arial" panose="020B0604020202020204" pitchFamily="34" charse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Preoperational			(two to seven years)</a:t>
            </a:r>
          </a:p>
          <a:p>
            <a:pPr indent="0">
              <a:buFont typeface="Arial" panose="020B0604020202020204" pitchFamily="34" charse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Font typeface="Arial" panose="020B0604020202020204" pitchFamily="34" charse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Concrete operational		(seven to eleven years)</a:t>
            </a:r>
          </a:p>
          <a:p>
            <a:pPr indent="0">
              <a:buFont typeface="Arial" panose="020B0604020202020204" pitchFamily="34" charse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Font typeface="Arial" panose="020B0604020202020204" pitchFamily="34" charse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Formal operational			(eleven years onwards)</a:t>
            </a:r>
          </a:p>
          <a:p>
            <a:pPr indent="0">
              <a:buFont typeface="Arial" panose="020B0604020202020204" pitchFamily="34" charse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24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7" ma:contentTypeDescription="Create a new document." ma:contentTypeScope="" ma:versionID="73c06e7eefb9a856999725a90d9dd5ea">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f34a231befe3b058671e76f4e839f7b3"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2C4546-0D05-4223-89E9-A275FC040DBF}"/>
</file>

<file path=customXml/itemProps2.xml><?xml version="1.0" encoding="utf-8"?>
<ds:datastoreItem xmlns:ds="http://schemas.openxmlformats.org/officeDocument/2006/customXml" ds:itemID="{28D0B311-1E45-480B-9581-C55D6D548BA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5A960F-80EE-4006-B689-5D0991AB9D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432</TotalTime>
  <Words>3478</Words>
  <Application>Microsoft Office PowerPoint</Application>
  <PresentationFormat>Custom</PresentationFormat>
  <Paragraphs>377</Paragraphs>
  <Slides>25</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 Nova</vt:lpstr>
      <vt:lpstr>Articulate Light</vt:lpstr>
      <vt:lpstr>Calibri</vt:lpstr>
      <vt:lpstr>Calibri Light</vt:lpstr>
      <vt:lpstr>Gill Sans MT</vt:lpstr>
      <vt:lpstr>Times New Roman</vt:lpstr>
      <vt:lpstr>Univers</vt:lpstr>
      <vt:lpstr>Verdana</vt:lpstr>
      <vt:lpstr>Office Theme</vt:lpstr>
      <vt:lpstr>Gallery</vt:lpstr>
      <vt:lpstr>How to improve your memory</vt:lpstr>
      <vt:lpstr>Learning Outcomes</vt:lpstr>
      <vt:lpstr>Memory test</vt:lpstr>
      <vt:lpstr>Why we forget</vt:lpstr>
      <vt:lpstr>Spaced recall</vt:lpstr>
      <vt:lpstr>MAKING STRONGER ASSOCIATIONS</vt:lpstr>
      <vt:lpstr>Visualisation</vt:lpstr>
      <vt:lpstr>Steps to successful visualisation</vt:lpstr>
      <vt:lpstr>Example: Piaget’s 4 stages of cognitive development</vt:lpstr>
      <vt:lpstr>Piaget’s first stage: Sensorimotor</vt:lpstr>
      <vt:lpstr>Piaget’s second stage: Preoperational</vt:lpstr>
      <vt:lpstr>LINKING YOUR ASSOCIATIONS</vt:lpstr>
      <vt:lpstr>3 Memory systems</vt:lpstr>
      <vt:lpstr>1. ACROSTICS</vt:lpstr>
      <vt:lpstr>Creating an acrostic</vt:lpstr>
      <vt:lpstr>2. STORIES</vt:lpstr>
      <vt:lpstr>Making up a story with your hooks</vt:lpstr>
      <vt:lpstr>3. LOCI (PLACES)</vt:lpstr>
      <vt:lpstr>Using Loci to memorise the 12 cranial nerves</vt:lpstr>
      <vt:lpstr>Applying the hooks to the home layout</vt:lpstr>
      <vt:lpstr>Alternative superhero themed hooks</vt:lpstr>
      <vt:lpstr>Final memory test</vt:lpstr>
      <vt:lpstr>In this session you have learnt how to:</vt:lpstr>
      <vt:lpstr>Centre for Learner Success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Helliwell</dc:creator>
  <cp:lastModifiedBy>Cherie Todd-Williamson</cp:lastModifiedBy>
  <cp:revision>129</cp:revision>
  <dcterms:created xsi:type="dcterms:W3CDTF">2018-10-07T18:50:30Z</dcterms:created>
  <dcterms:modified xsi:type="dcterms:W3CDTF">2022-02-08T23:47:33Z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y fmtid="{D5CDD505-2E9C-101B-9397-08002B2CF9AE}" pid="3" name="MSIP_Label_bd9e4d68-54d0-40a5-8c9a-85a36c87352c_Enabled">
    <vt:lpwstr>true</vt:lpwstr>
  </property>
  <property fmtid="{D5CDD505-2E9C-101B-9397-08002B2CF9AE}" pid="4" name="MSIP_Label_bd9e4d68-54d0-40a5-8c9a-85a36c87352c_SetDate">
    <vt:lpwstr>2021-12-06T00:41:14Z</vt:lpwstr>
  </property>
  <property fmtid="{D5CDD505-2E9C-101B-9397-08002B2CF9AE}" pid="5" name="MSIP_Label_bd9e4d68-54d0-40a5-8c9a-85a36c87352c_Method">
    <vt:lpwstr>Privileged</vt:lpwstr>
  </property>
  <property fmtid="{D5CDD505-2E9C-101B-9397-08002B2CF9AE}" pid="6" name="MSIP_Label_bd9e4d68-54d0-40a5-8c9a-85a36c87352c_Name">
    <vt:lpwstr>Unclassified</vt:lpwstr>
  </property>
  <property fmtid="{D5CDD505-2E9C-101B-9397-08002B2CF9AE}" pid="7" name="MSIP_Label_bd9e4d68-54d0-40a5-8c9a-85a36c87352c_SiteId">
    <vt:lpwstr>388728e1-bbd0-4378-98dc-f8682e644300</vt:lpwstr>
  </property>
  <property fmtid="{D5CDD505-2E9C-101B-9397-08002B2CF9AE}" pid="8" name="MSIP_Label_bd9e4d68-54d0-40a5-8c9a-85a36c87352c_ActionId">
    <vt:lpwstr>31ff28cd-b71f-4328-b1f2-389278c8eea1</vt:lpwstr>
  </property>
  <property fmtid="{D5CDD505-2E9C-101B-9397-08002B2CF9AE}" pid="9" name="MSIP_Label_bd9e4d68-54d0-40a5-8c9a-85a36c87352c_ContentBits">
    <vt:lpwstr>0</vt:lpwstr>
  </property>
</Properties>
</file>