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4.xml" ContentType="application/vnd.openxmlformats-officedocument.presentationml.slideMaster+xml"/>
  <Override PartName="/ppt/slideMasters/slideMaster9.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xml" ContentType="application/vnd.openxmlformats-officedocument.presentationml.notesSlide+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5.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1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ppt/tags/tag21.xml" ContentType="application/vnd.openxmlformats-officedocument.presentationml.tags+xml"/>
  <Override PartName="/ppt/tags/tag2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1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0" r:id="rId2"/>
    <p:sldMasterId id="2147483661" r:id="rId3"/>
    <p:sldMasterId id="2147483932" r:id="rId4"/>
    <p:sldMasterId id="2147483934" r:id="rId5"/>
    <p:sldMasterId id="2147483936" r:id="rId6"/>
    <p:sldMasterId id="2147483679" r:id="rId7"/>
    <p:sldMasterId id="2147483703" r:id="rId8"/>
    <p:sldMasterId id="2147483689" r:id="rId9"/>
    <p:sldMasterId id="2147483669" r:id="rId10"/>
    <p:sldMasterId id="2147483926" r:id="rId11"/>
    <p:sldMasterId id="2147483928" r:id="rId12"/>
    <p:sldMasterId id="2147483701" r:id="rId13"/>
    <p:sldMasterId id="2147483889" r:id="rId14"/>
  </p:sldMasterIdLst>
  <p:notesMasterIdLst>
    <p:notesMasterId r:id="rId35"/>
  </p:notesMasterIdLst>
  <p:sldIdLst>
    <p:sldId id="257" r:id="rId15"/>
    <p:sldId id="270" r:id="rId16"/>
    <p:sldId id="293" r:id="rId17"/>
    <p:sldId id="277" r:id="rId18"/>
    <p:sldId id="278" r:id="rId19"/>
    <p:sldId id="279" r:id="rId20"/>
    <p:sldId id="280" r:id="rId21"/>
    <p:sldId id="294" r:id="rId22"/>
    <p:sldId id="295" r:id="rId23"/>
    <p:sldId id="297" r:id="rId24"/>
    <p:sldId id="298" r:id="rId25"/>
    <p:sldId id="302" r:id="rId26"/>
    <p:sldId id="303" r:id="rId27"/>
    <p:sldId id="304" r:id="rId28"/>
    <p:sldId id="305" r:id="rId29"/>
    <p:sldId id="306" r:id="rId30"/>
    <p:sldId id="307" r:id="rId31"/>
    <p:sldId id="310" r:id="rId32"/>
    <p:sldId id="311" r:id="rId33"/>
    <p:sldId id="312" r:id="rId34"/>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99FF"/>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26/07/2018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Ok, so your voice should guide the argument you’re making, (click)</a:t>
            </a:r>
            <a:r>
              <a:rPr lang="en-NZ" baseline="0" dirty="0" smtClean="0"/>
              <a:t> a bit like a barrister in a legal case: You’re first going to be doing your research (click) and carefully selecting relevant and reliable evidence to support your case – your argument. You’re then going to be (click) presenting the argument, using the evidence to back up what </a:t>
            </a:r>
            <a:r>
              <a:rPr lang="en-NZ" b="1" baseline="0" dirty="0" smtClean="0"/>
              <a:t>you</a:t>
            </a:r>
            <a:r>
              <a:rPr lang="en-NZ" baseline="0" dirty="0" smtClean="0"/>
              <a:t> say. So (click) </a:t>
            </a:r>
            <a:r>
              <a:rPr lang="en-NZ" b="1" baseline="0" dirty="0" smtClean="0"/>
              <a:t>your</a:t>
            </a:r>
            <a:r>
              <a:rPr lang="en-NZ" baseline="0" dirty="0" smtClean="0"/>
              <a:t> voice guides the argument all the way though the assignment (click): You introduce the issue defining your terms and explaining the importance of the topic. You then state your position – your main argument on the topic, and then you defend your position.  Now last year you learned about using your readings (the literature) to develop a basic argument in your assignment. This year (click)</a:t>
            </a:r>
            <a:endParaRPr lang="en-US" dirty="0"/>
          </a:p>
        </p:txBody>
      </p:sp>
      <p:sp>
        <p:nvSpPr>
          <p:cNvPr id="4" name="Slide Number Placeholder 3"/>
          <p:cNvSpPr>
            <a:spLocks noGrp="1"/>
          </p:cNvSpPr>
          <p:nvPr>
            <p:ph type="sldNum" sz="quarter" idx="10"/>
          </p:nvPr>
        </p:nvSpPr>
        <p:spPr/>
        <p:txBody>
          <a:bodyPr/>
          <a:lstStyle/>
          <a:p>
            <a:fld id="{4EAFF15F-E858-4C8D-82E8-AE6464CB5994}" type="slidenum">
              <a:rPr lang="en-NZ" smtClean="0"/>
              <a:pPr/>
              <a:t>12</a:t>
            </a:fld>
            <a:endParaRPr lang="en-NZ"/>
          </a:p>
        </p:txBody>
      </p:sp>
    </p:spTree>
    <p:extLst>
      <p:ext uri="{BB962C8B-B14F-4D97-AF65-F5344CB8AC3E}">
        <p14:creationId xmlns:p14="http://schemas.microsoft.com/office/powerpoint/2010/main" val="250641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237724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415304679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93625162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18998460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52257585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98858522"/>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839611382"/>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07380325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164226161"/>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24552310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Tree>
    <p:extLst>
      <p:ext uri="{BB962C8B-B14F-4D97-AF65-F5344CB8AC3E}">
        <p14:creationId xmlns:p14="http://schemas.microsoft.com/office/powerpoint/2010/main" val="199149005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5241457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5728068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55053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14991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54002-6A31-DE41-8D03-EE80DD29ACAF}"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3620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1" y="6245225"/>
            <a:ext cx="2895600" cy="47625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37F3D84-A662-40CF-8AC8-772A62E14070}" type="slidenum">
              <a:rPr lang="en-GB" altLang="en-US"/>
              <a:pPr/>
              <a:t>‹#›</a:t>
            </a:fld>
            <a:endParaRPr lang="en-GB" altLang="en-US"/>
          </a:p>
        </p:txBody>
      </p:sp>
    </p:spTree>
    <p:extLst>
      <p:ext uri="{BB962C8B-B14F-4D97-AF65-F5344CB8AC3E}">
        <p14:creationId xmlns:p14="http://schemas.microsoft.com/office/powerpoint/2010/main" val="34225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39831800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8" r:id="rId2"/>
    <p:sldLayoutId id="2147483939" r:id="rId3"/>
    <p:sldLayoutId id="2147483940" r:id="rId4"/>
    <p:sldLayoutId id="2147483941" r:id="rId5"/>
    <p:sldLayoutId id="2147483943" r:id="rId6"/>
    <p:sldLayoutId id="2147483944" r:id="rId7"/>
    <p:sldLayoutId id="2147483945" r:id="rId8"/>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933" r:id="rId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935"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93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p:transition/>
  <p:timing>
    <p:tnLst>
      <p:par>
        <p:cTn id="1" dur="indefinite" restart="never" nodeType="tmRoot"/>
      </p:par>
    </p:tnLst>
  </p:timing>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p:transition/>
  <p:timing>
    <p:tnLst>
      <p:par>
        <p:cTn id="1" dur="indefinite" restart="never" nodeType="tmRoot"/>
      </p:par>
    </p:tnLst>
  </p:timing>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mailto:ctlalb@massey.ac.nz"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9.jpeg"/><Relationship Id="rId5" Type="http://schemas.openxmlformats.org/officeDocument/2006/relationships/hyperlink" Target="mailto:ctlwel@massey.ac.nz" TargetMode="External"/><Relationship Id="rId4" Type="http://schemas.openxmlformats.org/officeDocument/2006/relationships/hyperlink" Target="mailto:ctlman@massey.ac.nz"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agNiP3o7LAhWEmpQKHbW8BZIQjRwIBw&amp;url=http://worldartsme.com/ship-anchor-clipart.html&amp;bvm=bv.114733917,d.dGo&amp;psig=AFQjCNHHMAntDqmAtMIdrSypFll-7eurZA&amp;ust=1456346063740541" TargetMode="Externa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2"/>
          <p:cNvSpPr>
            <a:spLocks noGrp="1"/>
          </p:cNvSpPr>
          <p:nvPr>
            <p:ph type="body" sz="quarter" idx="10"/>
          </p:nvPr>
        </p:nvSpPr>
        <p:spPr bwMode="auto">
          <a:xfrm>
            <a:off x="1371600" y="2819400"/>
            <a:ext cx="67818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en-NZ" sz="4000" b="1" dirty="0" smtClean="0">
                <a:solidFill>
                  <a:schemeClr val="bg1"/>
                </a:solidFill>
                <a:latin typeface="Arial" charset="0"/>
              </a:rPr>
              <a:t>How to write an essay</a:t>
            </a:r>
            <a:endParaRPr lang="en-US" sz="4000" b="1" dirty="0">
              <a:solidFill>
                <a:schemeClr val="bg1"/>
              </a:solidFill>
              <a:latin typeface="Arial" charset="0"/>
            </a:endParaRPr>
          </a:p>
        </p:txBody>
      </p:sp>
      <p:sp>
        <p:nvSpPr>
          <p:cNvPr id="3" name="Subtitle 4"/>
          <p:cNvSpPr txBox="1">
            <a:spLocks/>
          </p:cNvSpPr>
          <p:nvPr/>
        </p:nvSpPr>
        <p:spPr>
          <a:xfrm>
            <a:off x="1371600" y="4419600"/>
            <a:ext cx="6400800" cy="838200"/>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smtClean="0"/>
              <a:t> National Centre for Teaching </a:t>
            </a:r>
            <a:r>
              <a:rPr lang="en-US" sz="2400" smtClean="0"/>
              <a:t>and Learning</a:t>
            </a:r>
            <a:endParaRPr lang="en-US" sz="2400" dirty="0" smtClean="0"/>
          </a:p>
        </p:txBody>
      </p:sp>
      <p:sp>
        <p:nvSpPr>
          <p:cNvPr id="4" name="TextBox 3"/>
          <p:cNvSpPr txBox="1"/>
          <p:nvPr/>
        </p:nvSpPr>
        <p:spPr>
          <a:xfrm>
            <a:off x="381000" y="304800"/>
            <a:ext cx="2971800" cy="923330"/>
          </a:xfrm>
          <a:prstGeom prst="rect">
            <a:avLst/>
          </a:prstGeom>
          <a:solidFill>
            <a:srgbClr val="FFC000"/>
          </a:solidFill>
        </p:spPr>
        <p:txBody>
          <a:bodyPr wrap="square" rtlCol="0">
            <a:spAutoFit/>
          </a:bodyPr>
          <a:lstStyle/>
          <a:p>
            <a:r>
              <a:rPr lang="en-NZ" sz="3200" dirty="0" smtClean="0">
                <a:solidFill>
                  <a:schemeClr val="bg1"/>
                </a:solidFill>
              </a:rPr>
              <a:t>STUDYUP:</a:t>
            </a:r>
          </a:p>
          <a:p>
            <a:r>
              <a:rPr lang="en-NZ" sz="2200" dirty="0" smtClean="0">
                <a:solidFill>
                  <a:schemeClr val="bg1"/>
                </a:solidFill>
              </a:rPr>
              <a:t>KNOWLEDGE TO GO</a:t>
            </a:r>
            <a:endParaRPr lang="en-US" sz="2200" dirty="0">
              <a:solidFill>
                <a:schemeClr val="bg1"/>
              </a:solidFill>
            </a:endParaRPr>
          </a:p>
        </p:txBody>
      </p:sp>
    </p:spTree>
    <p:custDataLst>
      <p:tags r:id="rId1"/>
    </p:custDataLst>
    <p:extLst>
      <p:ext uri="{BB962C8B-B14F-4D97-AF65-F5344CB8AC3E}">
        <p14:creationId xmlns:p14="http://schemas.microsoft.com/office/powerpoint/2010/main" val="6561787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28800" y="648318"/>
            <a:ext cx="5791200" cy="582532"/>
          </a:xfrm>
          <a:prstGeom prst="rect">
            <a:avLst/>
          </a:prstGeom>
          <a:noFill/>
        </p:spPr>
        <p:txBody>
          <a:bodyPr wrap="square" lIns="89216" tIns="44609" rIns="89216" bIns="44609" rtlCol="0">
            <a:spAutoFit/>
          </a:bodyPr>
          <a:lstStyle/>
          <a:p>
            <a:r>
              <a:rPr lang="en-NZ" sz="3200" dirty="0" smtClean="0">
                <a:solidFill>
                  <a:schemeClr val="bg1"/>
                </a:solidFill>
                <a:latin typeface="+mn-lt"/>
              </a:rPr>
              <a:t>Brainstorm before library search</a:t>
            </a:r>
            <a:endParaRPr lang="en-NZ" sz="3200" dirty="0">
              <a:solidFill>
                <a:schemeClr val="bg1"/>
              </a:solidFill>
              <a:latin typeface="+mn-lt"/>
            </a:endParaRPr>
          </a:p>
        </p:txBody>
      </p:sp>
      <p:sp>
        <p:nvSpPr>
          <p:cNvPr id="8" name="TextBox 7"/>
          <p:cNvSpPr txBox="1"/>
          <p:nvPr/>
        </p:nvSpPr>
        <p:spPr>
          <a:xfrm>
            <a:off x="660275" y="1426936"/>
            <a:ext cx="7546242" cy="460895"/>
          </a:xfrm>
          <a:prstGeom prst="rect">
            <a:avLst/>
          </a:prstGeom>
          <a:noFill/>
        </p:spPr>
        <p:txBody>
          <a:bodyPr wrap="square" rtlCol="0">
            <a:spAutoFit/>
          </a:bodyPr>
          <a:lstStyle/>
          <a:p>
            <a:r>
              <a:rPr lang="en-NZ" sz="2395" dirty="0">
                <a:solidFill>
                  <a:srgbClr val="FFC000"/>
                </a:solidFill>
                <a:latin typeface="+mn-lt"/>
              </a:rPr>
              <a:t>What are the key questions that need answering?           </a:t>
            </a:r>
          </a:p>
        </p:txBody>
      </p:sp>
      <p:sp>
        <p:nvSpPr>
          <p:cNvPr id="2" name="TextBox 1"/>
          <p:cNvSpPr txBox="1"/>
          <p:nvPr/>
        </p:nvSpPr>
        <p:spPr>
          <a:xfrm>
            <a:off x="488313" y="2060471"/>
            <a:ext cx="8057715" cy="3158493"/>
          </a:xfrm>
          <a:prstGeom prst="rect">
            <a:avLst/>
          </a:prstGeom>
          <a:noFill/>
        </p:spPr>
        <p:txBody>
          <a:bodyPr wrap="square" rtlCol="0">
            <a:spAutoFit/>
          </a:bodyPr>
          <a:lstStyle/>
          <a:p>
            <a:pPr marL="391135" indent="-391135">
              <a:buFont typeface="Arial" pitchFamily="34" charset="0"/>
              <a:buChar char="•"/>
            </a:pPr>
            <a:r>
              <a:rPr lang="en-NZ" sz="1882" dirty="0">
                <a:solidFill>
                  <a:schemeClr val="bg1"/>
                </a:solidFill>
                <a:latin typeface="+mn-lt"/>
              </a:rPr>
              <a:t>What is workplace bullying? Definition(s)</a:t>
            </a:r>
          </a:p>
          <a:p>
            <a:pPr marL="391135" indent="-391135">
              <a:spcBef>
                <a:spcPts val="2400"/>
              </a:spcBef>
              <a:buFont typeface="Arial" pitchFamily="34" charset="0"/>
              <a:buChar char="•"/>
            </a:pPr>
            <a:r>
              <a:rPr lang="en-NZ" sz="1882" dirty="0">
                <a:solidFill>
                  <a:schemeClr val="bg1"/>
                </a:solidFill>
                <a:latin typeface="+mn-lt"/>
              </a:rPr>
              <a:t>Why is it a problem?</a:t>
            </a:r>
          </a:p>
          <a:p>
            <a:pPr marL="391135" indent="-391135">
              <a:spcBef>
                <a:spcPts val="2053"/>
              </a:spcBef>
              <a:buFont typeface="Arial" pitchFamily="34" charset="0"/>
              <a:buChar char="•"/>
            </a:pPr>
            <a:r>
              <a:rPr lang="en-NZ" sz="1882" dirty="0" smtClean="0">
                <a:solidFill>
                  <a:schemeClr val="bg1"/>
                </a:solidFill>
                <a:latin typeface="+mn-lt"/>
              </a:rPr>
              <a:t>Contribution of individual personality? How? Why?</a:t>
            </a:r>
            <a:endParaRPr lang="en-NZ" sz="1882" dirty="0">
              <a:solidFill>
                <a:schemeClr val="bg1"/>
              </a:solidFill>
              <a:latin typeface="+mn-lt"/>
            </a:endParaRPr>
          </a:p>
          <a:p>
            <a:pPr marL="391135" indent="-391135">
              <a:spcBef>
                <a:spcPts val="1800"/>
              </a:spcBef>
              <a:buFont typeface="Arial" pitchFamily="34" charset="0"/>
              <a:buChar char="•"/>
            </a:pPr>
            <a:r>
              <a:rPr lang="en-NZ" sz="1882" dirty="0" smtClean="0">
                <a:solidFill>
                  <a:schemeClr val="bg1"/>
                </a:solidFill>
                <a:latin typeface="+mn-lt"/>
              </a:rPr>
              <a:t>Contribution of organisational factors?</a:t>
            </a:r>
            <a:endParaRPr lang="en-NZ" sz="1882" dirty="0">
              <a:solidFill>
                <a:schemeClr val="bg1"/>
              </a:solidFill>
              <a:latin typeface="+mn-lt"/>
            </a:endParaRPr>
          </a:p>
          <a:p>
            <a:pPr>
              <a:spcBef>
                <a:spcPts val="0"/>
              </a:spcBef>
            </a:pPr>
            <a:r>
              <a:rPr lang="en-NZ" sz="1882" dirty="0">
                <a:solidFill>
                  <a:schemeClr val="bg1"/>
                </a:solidFill>
                <a:latin typeface="+mn-lt"/>
              </a:rPr>
              <a:t>       Which factors? Why? How? Do they work in combination?</a:t>
            </a:r>
          </a:p>
          <a:p>
            <a:pPr marL="391135" indent="-391135">
              <a:spcBef>
                <a:spcPts val="1800"/>
              </a:spcBef>
              <a:buFont typeface="Arial" pitchFamily="34" charset="0"/>
              <a:buChar char="•"/>
            </a:pPr>
            <a:r>
              <a:rPr lang="en-NZ" sz="1882" dirty="0">
                <a:solidFill>
                  <a:schemeClr val="bg1"/>
                </a:solidFill>
                <a:latin typeface="+mn-lt"/>
              </a:rPr>
              <a:t>Given our understanding of </a:t>
            </a:r>
            <a:r>
              <a:rPr lang="en-NZ" sz="1882" dirty="0" smtClean="0">
                <a:solidFill>
                  <a:schemeClr val="bg1"/>
                </a:solidFill>
                <a:latin typeface="+mn-lt"/>
              </a:rPr>
              <a:t>factors</a:t>
            </a:r>
            <a:r>
              <a:rPr lang="en-NZ" sz="1882" dirty="0">
                <a:solidFill>
                  <a:schemeClr val="bg1"/>
                </a:solidFill>
                <a:latin typeface="+mn-lt"/>
              </a:rPr>
              <a:t>, how can workplace bullying be prevented? </a:t>
            </a:r>
            <a:r>
              <a:rPr lang="en-NZ" sz="1882" dirty="0" smtClean="0">
                <a:solidFill>
                  <a:schemeClr val="bg1"/>
                </a:solidFill>
                <a:latin typeface="+mn-lt"/>
              </a:rPr>
              <a:t>Examples of  </a:t>
            </a:r>
            <a:r>
              <a:rPr lang="en-NZ" sz="1882" dirty="0">
                <a:solidFill>
                  <a:schemeClr val="bg1"/>
                </a:solidFill>
                <a:latin typeface="+mn-lt"/>
              </a:rPr>
              <a:t>successful implementation of measures?  </a:t>
            </a:r>
          </a:p>
        </p:txBody>
      </p:sp>
      <p:sp>
        <p:nvSpPr>
          <p:cNvPr id="3" name="TextBox 2"/>
          <p:cNvSpPr txBox="1"/>
          <p:nvPr/>
        </p:nvSpPr>
        <p:spPr>
          <a:xfrm>
            <a:off x="1794525" y="5717397"/>
            <a:ext cx="5445290" cy="460895"/>
          </a:xfrm>
          <a:prstGeom prst="rect">
            <a:avLst/>
          </a:prstGeom>
          <a:noFill/>
          <a:ln>
            <a:noFill/>
          </a:ln>
        </p:spPr>
        <p:txBody>
          <a:bodyPr wrap="square" rtlCol="0">
            <a:spAutoFit/>
          </a:bodyPr>
          <a:lstStyle/>
          <a:p>
            <a:r>
              <a:rPr lang="en-NZ" sz="2395" dirty="0">
                <a:solidFill>
                  <a:srgbClr val="FFC000"/>
                </a:solidFill>
              </a:rPr>
              <a:t>Key words/phrases for Library </a:t>
            </a:r>
            <a:r>
              <a:rPr lang="en-NZ" sz="2395" dirty="0" smtClean="0">
                <a:solidFill>
                  <a:srgbClr val="FFC000"/>
                </a:solidFill>
              </a:rPr>
              <a:t>search</a:t>
            </a:r>
            <a:endParaRPr lang="en-NZ" sz="2395" dirty="0">
              <a:solidFill>
                <a:srgbClr val="FFC000"/>
              </a:solidFill>
            </a:endParaRPr>
          </a:p>
        </p:txBody>
      </p:sp>
      <p:sp>
        <p:nvSpPr>
          <p:cNvPr id="4" name="TextBox 3"/>
          <p:cNvSpPr txBox="1"/>
          <p:nvPr/>
        </p:nvSpPr>
        <p:spPr>
          <a:xfrm>
            <a:off x="5218821" y="2060470"/>
            <a:ext cx="3357307" cy="381964"/>
          </a:xfrm>
          <a:prstGeom prst="rect">
            <a:avLst/>
          </a:prstGeom>
          <a:noFill/>
        </p:spPr>
        <p:txBody>
          <a:bodyPr wrap="square" rtlCol="0">
            <a:spAutoFit/>
          </a:bodyPr>
          <a:lstStyle/>
          <a:p>
            <a:r>
              <a:rPr lang="en-NZ" sz="1882" i="1" dirty="0">
                <a:solidFill>
                  <a:srgbClr val="FFC000"/>
                </a:solidFill>
                <a:latin typeface="+mn-lt"/>
              </a:rPr>
              <a:t>Define your concepts</a:t>
            </a:r>
          </a:p>
        </p:txBody>
      </p:sp>
      <p:sp>
        <p:nvSpPr>
          <p:cNvPr id="7" name="TextBox 6"/>
          <p:cNvSpPr txBox="1"/>
          <p:nvPr/>
        </p:nvSpPr>
        <p:spPr>
          <a:xfrm>
            <a:off x="3094253" y="2492242"/>
            <a:ext cx="5451775" cy="671594"/>
          </a:xfrm>
          <a:prstGeom prst="rect">
            <a:avLst/>
          </a:prstGeom>
          <a:noFill/>
        </p:spPr>
        <p:txBody>
          <a:bodyPr wrap="square" rtlCol="0">
            <a:spAutoFit/>
          </a:bodyPr>
          <a:lstStyle/>
          <a:p>
            <a:r>
              <a:rPr lang="en-NZ" sz="1882" i="1" dirty="0">
                <a:solidFill>
                  <a:srgbClr val="FF0000"/>
                </a:solidFill>
                <a:latin typeface="+mn-lt"/>
              </a:rPr>
              <a:t> </a:t>
            </a:r>
            <a:r>
              <a:rPr lang="en-NZ" sz="1882" i="1" dirty="0">
                <a:solidFill>
                  <a:srgbClr val="FFC000"/>
                </a:solidFill>
                <a:latin typeface="+mn-lt"/>
              </a:rPr>
              <a:t>Explain significance of problem: Effect on individuals/  </a:t>
            </a:r>
          </a:p>
          <a:p>
            <a:r>
              <a:rPr lang="en-NZ" sz="1882" i="1" dirty="0">
                <a:solidFill>
                  <a:srgbClr val="FFC000"/>
                </a:solidFill>
                <a:latin typeface="+mn-lt"/>
              </a:rPr>
              <a:t> organisations/society – </a:t>
            </a:r>
            <a:r>
              <a:rPr lang="en-NZ" sz="1882" b="1" i="1" dirty="0">
                <a:solidFill>
                  <a:srgbClr val="FFC000"/>
                </a:solidFill>
                <a:latin typeface="+mn-lt"/>
              </a:rPr>
              <a:t>evidence from literature</a:t>
            </a:r>
          </a:p>
        </p:txBody>
      </p:sp>
      <p:cxnSp>
        <p:nvCxnSpPr>
          <p:cNvPr id="9" name="Straight Connector 8"/>
          <p:cNvCxnSpPr/>
          <p:nvPr/>
        </p:nvCxnSpPr>
        <p:spPr>
          <a:xfrm>
            <a:off x="990600" y="4343400"/>
            <a:ext cx="1324442"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4600" y="4343400"/>
            <a:ext cx="446613"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94253" y="4343400"/>
            <a:ext cx="446613"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33800" y="4343400"/>
            <a:ext cx="2802890"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24799"/>
            <a:ext cx="1448002" cy="952633"/>
          </a:xfrm>
          <a:prstGeom prst="rect">
            <a:avLst/>
          </a:prstGeom>
        </p:spPr>
      </p:pic>
    </p:spTree>
    <p:custDataLst>
      <p:tags r:id="rId1"/>
    </p:custDataLst>
    <p:extLst>
      <p:ext uri="{BB962C8B-B14F-4D97-AF65-F5344CB8AC3E}">
        <p14:creationId xmlns:p14="http://schemas.microsoft.com/office/powerpoint/2010/main" val="18096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Effect transition="in" filter="fade">
                                      <p:cBhvr>
                                        <p:cTn id="65" dur="500"/>
                                        <p:tgtEl>
                                          <p:spTgt spid="2">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5174566" cy="428643"/>
          </a:xfrm>
          <a:prstGeom prst="rect">
            <a:avLst/>
          </a:prstGeom>
          <a:solidFill>
            <a:srgbClr val="FFC000"/>
          </a:solidFill>
        </p:spPr>
        <p:txBody>
          <a:bodyPr wrap="square" lIns="89216" tIns="44609" rIns="89216" bIns="44609" rtlCol="0">
            <a:spAutoFit/>
          </a:bodyPr>
          <a:lstStyle/>
          <a:p>
            <a:r>
              <a:rPr lang="en-NZ" sz="2200" dirty="0" smtClean="0">
                <a:solidFill>
                  <a:srgbClr val="004B8D"/>
                </a:solidFill>
                <a:latin typeface="+mn-lt"/>
              </a:rPr>
              <a:t>Researching the topic</a:t>
            </a:r>
            <a:endParaRPr lang="en-NZ" sz="2200" dirty="0">
              <a:solidFill>
                <a:srgbClr val="004B8D"/>
              </a:solidFill>
              <a:latin typeface="+mn-lt"/>
            </a:endParaRPr>
          </a:p>
        </p:txBody>
      </p:sp>
      <p:graphicFrame>
        <p:nvGraphicFramePr>
          <p:cNvPr id="9" name="Table 8"/>
          <p:cNvGraphicFramePr>
            <a:graphicFrameLocks noGrp="1"/>
          </p:cNvGraphicFramePr>
          <p:nvPr>
            <p:extLst/>
          </p:nvPr>
        </p:nvGraphicFramePr>
        <p:xfrm>
          <a:off x="354213" y="1580941"/>
          <a:ext cx="8531873" cy="4989760"/>
        </p:xfrm>
        <a:graphic>
          <a:graphicData uri="http://schemas.openxmlformats.org/drawingml/2006/table">
            <a:tbl>
              <a:tblPr firstRow="1" bandRow="1">
                <a:tableStyleId>{5C22544A-7EE6-4342-B048-85BDC9FD1C3A}</a:tableStyleId>
              </a:tblPr>
              <a:tblGrid>
                <a:gridCol w="1386044">
                  <a:extLst>
                    <a:ext uri="{9D8B030D-6E8A-4147-A177-3AD203B41FA5}">
                      <a16:colId xmlns:a16="http://schemas.microsoft.com/office/drawing/2014/main" val="20000"/>
                    </a:ext>
                  </a:extLst>
                </a:gridCol>
                <a:gridCol w="983684">
                  <a:extLst>
                    <a:ext uri="{9D8B030D-6E8A-4147-A177-3AD203B41FA5}">
                      <a16:colId xmlns:a16="http://schemas.microsoft.com/office/drawing/2014/main" val="20001"/>
                    </a:ext>
                  </a:extLst>
                </a:gridCol>
                <a:gridCol w="6162145">
                  <a:extLst>
                    <a:ext uri="{9D8B030D-6E8A-4147-A177-3AD203B41FA5}">
                      <a16:colId xmlns:a16="http://schemas.microsoft.com/office/drawing/2014/main" val="20002"/>
                    </a:ext>
                  </a:extLst>
                </a:gridCol>
              </a:tblGrid>
              <a:tr h="346111">
                <a:tc>
                  <a:txBody>
                    <a:bodyPr/>
                    <a:lstStyle/>
                    <a:p>
                      <a:r>
                        <a:rPr lang="en-NZ" sz="1500" dirty="0" smtClean="0"/>
                        <a:t>Key questions </a:t>
                      </a:r>
                      <a:endParaRPr lang="en-NZ" sz="1500" dirty="0"/>
                    </a:p>
                  </a:txBody>
                  <a:tcPr marL="78226" marR="78226" marT="39113" marB="39113"/>
                </a:tc>
                <a:tc>
                  <a:txBody>
                    <a:bodyPr/>
                    <a:lstStyle/>
                    <a:p>
                      <a:r>
                        <a:rPr lang="en-NZ" sz="1500" dirty="0" smtClean="0"/>
                        <a:t>Article</a:t>
                      </a:r>
                      <a:endParaRPr lang="en-NZ" sz="1500" dirty="0"/>
                    </a:p>
                  </a:txBody>
                  <a:tcPr marL="78226" marR="78226" marT="39113" marB="39113"/>
                </a:tc>
                <a:tc>
                  <a:txBody>
                    <a:bodyPr/>
                    <a:lstStyle/>
                    <a:p>
                      <a:r>
                        <a:rPr lang="en-NZ" sz="1500" dirty="0" smtClean="0"/>
                        <a:t>My notes</a:t>
                      </a:r>
                      <a:endParaRPr lang="en-NZ" sz="1500" dirty="0"/>
                    </a:p>
                  </a:txBody>
                  <a:tcPr marL="78226" marR="78226" marT="39113" marB="39113"/>
                </a:tc>
                <a:extLst>
                  <a:ext uri="{0D108BD9-81ED-4DB2-BD59-A6C34878D82A}">
                    <a16:rowId xmlns:a16="http://schemas.microsoft.com/office/drawing/2014/main" val="10000"/>
                  </a:ext>
                </a:extLst>
              </a:tr>
              <a:tr h="4643649">
                <a:tc>
                  <a:txBody>
                    <a:bodyPr/>
                    <a:lstStyle/>
                    <a:p>
                      <a:r>
                        <a:rPr lang="en-NZ" sz="1500" b="1" dirty="0" smtClean="0"/>
                        <a:t>Definition(s) of workplace bullying?</a:t>
                      </a:r>
                    </a:p>
                    <a:p>
                      <a:pPr>
                        <a:spcBef>
                          <a:spcPts val="1200"/>
                        </a:spcBef>
                      </a:pPr>
                      <a:r>
                        <a:rPr lang="en-NZ" sz="1500" b="1" dirty="0" smtClean="0"/>
                        <a:t>Significance of problem?</a:t>
                      </a:r>
                    </a:p>
                    <a:p>
                      <a:endParaRPr lang="en-NZ" sz="1500" b="1" dirty="0" smtClean="0"/>
                    </a:p>
                    <a:p>
                      <a:endParaRPr lang="en-NZ" sz="1500" b="1" dirty="0" smtClean="0"/>
                    </a:p>
                    <a:p>
                      <a:r>
                        <a:rPr lang="en-NZ" sz="1500" b="1" dirty="0" smtClean="0"/>
                        <a:t>Individual factors?</a:t>
                      </a:r>
                    </a:p>
                    <a:p>
                      <a:endParaRPr lang="en-NZ" sz="1500" b="1" dirty="0" smtClean="0"/>
                    </a:p>
                    <a:p>
                      <a:endParaRPr lang="en-NZ" sz="1500" b="1" dirty="0" smtClean="0"/>
                    </a:p>
                    <a:p>
                      <a:r>
                        <a:rPr lang="en-NZ" sz="1500" b="1" dirty="0" smtClean="0"/>
                        <a:t>Organisational factors?</a:t>
                      </a:r>
                    </a:p>
                    <a:p>
                      <a:endParaRPr lang="en-NZ" sz="1500" b="1" dirty="0" smtClean="0"/>
                    </a:p>
                    <a:p>
                      <a:endParaRPr lang="en-NZ" sz="1500" b="1" dirty="0" smtClean="0"/>
                    </a:p>
                    <a:p>
                      <a:r>
                        <a:rPr lang="en-NZ" sz="1500" b="1" dirty="0" smtClean="0"/>
                        <a:t>Preventative</a:t>
                      </a:r>
                      <a:r>
                        <a:rPr lang="en-NZ" sz="1500" b="1" baseline="0" dirty="0" smtClean="0"/>
                        <a:t> measures?</a:t>
                      </a:r>
                      <a:endParaRPr lang="en-NZ" sz="1500" b="0" dirty="0"/>
                    </a:p>
                  </a:txBody>
                  <a:tcPr marL="78226" marR="78226" marT="39113" marB="39113"/>
                </a:tc>
                <a:tc>
                  <a:txBody>
                    <a:bodyPr/>
                    <a:lstStyle/>
                    <a:p>
                      <a:r>
                        <a:rPr lang="en-NZ" sz="1500" dirty="0" smtClean="0"/>
                        <a:t>Bentley et al. (2012)</a:t>
                      </a:r>
                      <a:endParaRPr lang="en-NZ" sz="1500" dirty="0"/>
                    </a:p>
                  </a:txBody>
                  <a:tcPr marL="78226" marR="78226" marT="39113" marB="39113"/>
                </a:tc>
                <a:tc>
                  <a:txBody>
                    <a:bodyPr/>
                    <a:lstStyle/>
                    <a:p>
                      <a:endParaRPr lang="en-NZ" sz="1500" dirty="0"/>
                    </a:p>
                  </a:txBody>
                  <a:tcPr marL="78226" marR="78226" marT="39113" marB="39113"/>
                </a:tc>
                <a:extLst>
                  <a:ext uri="{0D108BD9-81ED-4DB2-BD59-A6C34878D82A}">
                    <a16:rowId xmlns:a16="http://schemas.microsoft.com/office/drawing/2014/main" val="10001"/>
                  </a:ext>
                </a:extLst>
              </a:tr>
            </a:tbl>
          </a:graphicData>
        </a:graphic>
      </p:graphicFrame>
      <p:sp>
        <p:nvSpPr>
          <p:cNvPr id="10" name="Rectangle 9"/>
          <p:cNvSpPr/>
          <p:nvPr/>
        </p:nvSpPr>
        <p:spPr>
          <a:xfrm>
            <a:off x="354213" y="1013915"/>
            <a:ext cx="8591527" cy="408253"/>
          </a:xfrm>
          <a:prstGeom prst="rect">
            <a:avLst/>
          </a:prstGeom>
        </p:spPr>
        <p:txBody>
          <a:bodyPr wrap="square">
            <a:spAutoFit/>
          </a:bodyPr>
          <a:lstStyle/>
          <a:p>
            <a:r>
              <a:rPr lang="en-NZ" sz="2053" dirty="0">
                <a:solidFill>
                  <a:srgbClr val="FFC000"/>
                </a:solidFill>
                <a:latin typeface="+mn-lt"/>
              </a:rPr>
              <a:t>Keep key questions in front of you – you’re searching for </a:t>
            </a:r>
            <a:r>
              <a:rPr lang="en-NZ" sz="2053" u="sng" dirty="0">
                <a:solidFill>
                  <a:srgbClr val="FFC000"/>
                </a:solidFill>
                <a:latin typeface="+mn-lt"/>
              </a:rPr>
              <a:t>relevant</a:t>
            </a:r>
            <a:r>
              <a:rPr lang="en-NZ" sz="2053" dirty="0">
                <a:solidFill>
                  <a:srgbClr val="FFC000"/>
                </a:solidFill>
                <a:latin typeface="+mn-lt"/>
              </a:rPr>
              <a:t> information </a:t>
            </a:r>
          </a:p>
        </p:txBody>
      </p:sp>
      <p:sp>
        <p:nvSpPr>
          <p:cNvPr id="2" name="TextBox 1"/>
          <p:cNvSpPr txBox="1"/>
          <p:nvPr/>
        </p:nvSpPr>
        <p:spPr>
          <a:xfrm>
            <a:off x="2819400" y="2848722"/>
            <a:ext cx="5857618" cy="2492990"/>
          </a:xfrm>
          <a:prstGeom prst="rect">
            <a:avLst/>
          </a:prstGeom>
          <a:solidFill>
            <a:srgbClr val="FFC000"/>
          </a:solidFill>
          <a:ln>
            <a:solidFill>
              <a:schemeClr val="tx1"/>
            </a:solidFill>
          </a:ln>
        </p:spPr>
        <p:txBody>
          <a:bodyPr wrap="square" rtlCol="0">
            <a:spAutoFit/>
          </a:bodyPr>
          <a:lstStyle/>
          <a:p>
            <a:pPr>
              <a:lnSpc>
                <a:spcPct val="130000"/>
              </a:lnSpc>
            </a:pPr>
            <a:r>
              <a:rPr lang="en-NZ" sz="2400" b="1" dirty="0" smtClean="0">
                <a:solidFill>
                  <a:schemeClr val="tx2"/>
                </a:solidFill>
                <a:latin typeface="+mn-lt"/>
                <a:cs typeface="Arial" pitchFamily="34" charset="0"/>
              </a:rPr>
              <a:t>Finding information:</a:t>
            </a:r>
          </a:p>
          <a:p>
            <a:pPr marL="285750" indent="-285750">
              <a:lnSpc>
                <a:spcPct val="130000"/>
              </a:lnSpc>
              <a:buFont typeface="Arial" panose="020B0604020202020204" pitchFamily="34" charset="0"/>
              <a:buChar char="•"/>
            </a:pPr>
            <a:r>
              <a:rPr lang="en-NZ" sz="2400" dirty="0" smtClean="0">
                <a:solidFill>
                  <a:schemeClr val="tx2"/>
                </a:solidFill>
                <a:latin typeface="+mn-lt"/>
                <a:cs typeface="Arial" pitchFamily="34" charset="0"/>
              </a:rPr>
              <a:t>Course materials</a:t>
            </a:r>
          </a:p>
          <a:p>
            <a:pPr marL="285750" indent="-285750">
              <a:lnSpc>
                <a:spcPct val="130000"/>
              </a:lnSpc>
              <a:buFont typeface="Arial" panose="020B0604020202020204" pitchFamily="34" charset="0"/>
              <a:buChar char="•"/>
            </a:pPr>
            <a:r>
              <a:rPr lang="en-NZ" sz="2400" dirty="0" smtClean="0">
                <a:solidFill>
                  <a:schemeClr val="tx2"/>
                </a:solidFill>
                <a:latin typeface="+mn-lt"/>
                <a:cs typeface="Arial" pitchFamily="34" charset="0"/>
              </a:rPr>
              <a:t>Books</a:t>
            </a:r>
          </a:p>
          <a:p>
            <a:pPr marL="285750" indent="-285750">
              <a:lnSpc>
                <a:spcPct val="130000"/>
              </a:lnSpc>
              <a:buFont typeface="Arial" panose="020B0604020202020204" pitchFamily="34" charset="0"/>
              <a:buChar char="•"/>
            </a:pPr>
            <a:r>
              <a:rPr lang="en-NZ" sz="2400" dirty="0" smtClean="0">
                <a:solidFill>
                  <a:schemeClr val="tx2"/>
                </a:solidFill>
                <a:latin typeface="+mn-lt"/>
                <a:cs typeface="Arial" pitchFamily="34" charset="0"/>
              </a:rPr>
              <a:t>Journal articles</a:t>
            </a:r>
          </a:p>
          <a:p>
            <a:pPr marL="285750" indent="-285750">
              <a:lnSpc>
                <a:spcPct val="130000"/>
              </a:lnSpc>
              <a:buFont typeface="Arial" panose="020B0604020202020204" pitchFamily="34" charset="0"/>
              <a:buChar char="•"/>
            </a:pPr>
            <a:r>
              <a:rPr lang="en-NZ" sz="2400" dirty="0" smtClean="0">
                <a:solidFill>
                  <a:schemeClr val="tx2"/>
                </a:solidFill>
                <a:latin typeface="+mn-lt"/>
                <a:cs typeface="Arial" pitchFamily="34" charset="0"/>
              </a:rPr>
              <a:t>Appropriate internet sites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429000"/>
            <a:ext cx="1955471" cy="1375665"/>
          </a:xfrm>
          <a:prstGeom prst="rect">
            <a:avLst/>
          </a:prstGeom>
        </p:spPr>
      </p:pic>
    </p:spTree>
    <p:custDataLst>
      <p:tags r:id="rId1"/>
    </p:custDataLst>
    <p:extLst>
      <p:ext uri="{BB962C8B-B14F-4D97-AF65-F5344CB8AC3E}">
        <p14:creationId xmlns:p14="http://schemas.microsoft.com/office/powerpoint/2010/main" val="271962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1578" y="811083"/>
            <a:ext cx="8229600" cy="873701"/>
          </a:xfrm>
        </p:spPr>
        <p:txBody>
          <a:bodyPr>
            <a:normAutofit/>
          </a:bodyPr>
          <a:lstStyle/>
          <a:p>
            <a:r>
              <a:rPr lang="en-NZ" altLang="en-US" sz="3000" dirty="0">
                <a:solidFill>
                  <a:schemeClr val="bg2"/>
                </a:solidFill>
                <a:latin typeface="+mn-lt"/>
              </a:rPr>
              <a:t>Your voice </a:t>
            </a:r>
            <a:r>
              <a:rPr lang="en-NZ" altLang="en-US" sz="3000" dirty="0" smtClean="0">
                <a:solidFill>
                  <a:schemeClr val="bg2"/>
                </a:solidFill>
                <a:latin typeface="+mn-lt"/>
              </a:rPr>
              <a:t>guides </a:t>
            </a:r>
            <a:r>
              <a:rPr lang="en-NZ" altLang="en-US" sz="3000" dirty="0">
                <a:solidFill>
                  <a:schemeClr val="bg2"/>
                </a:solidFill>
                <a:latin typeface="+mn-lt"/>
              </a:rPr>
              <a:t>the argument…</a:t>
            </a:r>
          </a:p>
        </p:txBody>
      </p:sp>
      <p:sp>
        <p:nvSpPr>
          <p:cNvPr id="9220" name="Text Box 4"/>
          <p:cNvSpPr txBox="1">
            <a:spLocks noChangeArrowheads="1"/>
          </p:cNvSpPr>
          <p:nvPr/>
        </p:nvSpPr>
        <p:spPr bwMode="auto">
          <a:xfrm>
            <a:off x="636029" y="2819400"/>
            <a:ext cx="4747742" cy="30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93351" indent="-293351" algn="just">
              <a:buFont typeface="Arial" panose="020B0604020202020204" pitchFamily="34" charset="0"/>
              <a:buChar char="•"/>
            </a:pPr>
            <a:r>
              <a:rPr lang="en-NZ" altLang="en-US" sz="2224" dirty="0">
                <a:solidFill>
                  <a:schemeClr val="bg2"/>
                </a:solidFill>
                <a:latin typeface="+mn-lt"/>
              </a:rPr>
              <a:t>Careful selection of relevant and reliable evidence to support your case – your argument </a:t>
            </a:r>
          </a:p>
          <a:p>
            <a:pPr marL="293351" indent="-293351" algn="just">
              <a:spcBef>
                <a:spcPts val="1027"/>
              </a:spcBef>
              <a:buFont typeface="Arial" panose="020B0604020202020204" pitchFamily="34" charset="0"/>
              <a:buChar char="•"/>
            </a:pPr>
            <a:r>
              <a:rPr lang="en-NZ" altLang="en-US" sz="2224" dirty="0">
                <a:solidFill>
                  <a:schemeClr val="bg2"/>
                </a:solidFill>
                <a:latin typeface="+mn-lt"/>
              </a:rPr>
              <a:t>Presentation of your argument, using evidence to back up what </a:t>
            </a:r>
            <a:r>
              <a:rPr lang="en-NZ" altLang="en-US" sz="2224" i="1" dirty="0">
                <a:solidFill>
                  <a:schemeClr val="bg2"/>
                </a:solidFill>
                <a:latin typeface="+mn-lt"/>
              </a:rPr>
              <a:t>you</a:t>
            </a:r>
            <a:r>
              <a:rPr lang="en-NZ" altLang="en-US" sz="2224" dirty="0">
                <a:solidFill>
                  <a:schemeClr val="bg2"/>
                </a:solidFill>
                <a:latin typeface="+mn-lt"/>
              </a:rPr>
              <a:t> say</a:t>
            </a:r>
          </a:p>
          <a:p>
            <a:pPr marL="816222" lvl="1" indent="-391135" algn="just">
              <a:spcBef>
                <a:spcPts val="513"/>
              </a:spcBef>
              <a:buFont typeface="Courier New" panose="02070309020205020404" pitchFamily="49" charset="0"/>
              <a:buChar char="o"/>
            </a:pPr>
            <a:r>
              <a:rPr lang="en-NZ" altLang="en-US" sz="2224" dirty="0" smtClean="0">
                <a:solidFill>
                  <a:schemeClr val="bg2"/>
                </a:solidFill>
                <a:latin typeface="+mn-lt"/>
              </a:rPr>
              <a:t>Introduce </a:t>
            </a:r>
            <a:r>
              <a:rPr lang="en-NZ" altLang="en-US" sz="2224" dirty="0">
                <a:solidFill>
                  <a:schemeClr val="bg2"/>
                </a:solidFill>
                <a:latin typeface="+mn-lt"/>
              </a:rPr>
              <a:t>the issue </a:t>
            </a:r>
            <a:r>
              <a:rPr lang="en-NZ" altLang="en-US" sz="2224" dirty="0">
                <a:solidFill>
                  <a:schemeClr val="bg2"/>
                </a:solidFill>
                <a:latin typeface="+mn-lt"/>
                <a:sym typeface="Wingdings" panose="05000000000000000000" pitchFamily="2" charset="2"/>
              </a:rPr>
              <a:t> </a:t>
            </a:r>
            <a:r>
              <a:rPr lang="en-NZ" altLang="en-US" sz="2224" dirty="0">
                <a:solidFill>
                  <a:schemeClr val="bg2"/>
                </a:solidFill>
                <a:latin typeface="+mn-lt"/>
              </a:rPr>
              <a:t>State your position </a:t>
            </a:r>
            <a:r>
              <a:rPr lang="en-NZ" altLang="en-US" sz="2224" dirty="0">
                <a:solidFill>
                  <a:schemeClr val="bg2"/>
                </a:solidFill>
                <a:latin typeface="+mn-lt"/>
                <a:sym typeface="Wingdings" panose="05000000000000000000" pitchFamily="2" charset="2"/>
              </a:rPr>
              <a:t> Defend your position</a:t>
            </a:r>
            <a:endParaRPr lang="en-NZ" altLang="en-US" sz="1887" dirty="0">
              <a:solidFill>
                <a:schemeClr val="accent2"/>
              </a:solidFill>
            </a:endParaRPr>
          </a:p>
        </p:txBody>
      </p:sp>
      <p:sp>
        <p:nvSpPr>
          <p:cNvPr id="9221" name="Rectangle 5"/>
          <p:cNvSpPr>
            <a:spLocks noChangeArrowheads="1"/>
          </p:cNvSpPr>
          <p:nvPr/>
        </p:nvSpPr>
        <p:spPr bwMode="auto">
          <a:xfrm>
            <a:off x="2533474" y="1684784"/>
            <a:ext cx="3497872" cy="9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NZ" altLang="en-US" sz="2642" dirty="0">
                <a:solidFill>
                  <a:schemeClr val="bg2"/>
                </a:solidFill>
              </a:rPr>
              <a:t> </a:t>
            </a:r>
            <a:r>
              <a:rPr lang="en-NZ" altLang="en-US" sz="2642" dirty="0">
                <a:solidFill>
                  <a:srgbClr val="FFC000"/>
                </a:solidFill>
                <a:latin typeface="+mn-lt"/>
              </a:rPr>
              <a:t>…a bit like a barrister in a legal case</a:t>
            </a:r>
          </a:p>
        </p:txBody>
      </p:sp>
      <p:pic>
        <p:nvPicPr>
          <p:cNvPr id="9222" name="Picture 6" descr="MCj0212159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14017" y="2703371"/>
            <a:ext cx="2721263" cy="29893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52400" y="132064"/>
            <a:ext cx="7010400" cy="430887"/>
          </a:xfrm>
          <a:prstGeom prst="rect">
            <a:avLst/>
          </a:prstGeom>
          <a:solidFill>
            <a:srgbClr val="FFC000"/>
          </a:solidFill>
        </p:spPr>
        <p:txBody>
          <a:bodyPr wrap="square" rtlCol="0">
            <a:spAutoFit/>
          </a:bodyPr>
          <a:lstStyle/>
          <a:p>
            <a:r>
              <a:rPr lang="en-NZ" sz="2200" dirty="0" smtClean="0">
                <a:solidFill>
                  <a:schemeClr val="tx2"/>
                </a:solidFill>
                <a:latin typeface="+mn-lt"/>
              </a:rPr>
              <a:t>Writing the essay: Presenting an evidence-based argument</a:t>
            </a:r>
            <a:endParaRPr lang="en-US" sz="2200" dirty="0">
              <a:solidFill>
                <a:schemeClr val="tx2"/>
              </a:solidFill>
              <a:latin typeface="+mn-l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728" y="1524000"/>
            <a:ext cx="1923878" cy="7448858"/>
          </a:xfrm>
          <a:prstGeom prst="rect">
            <a:avLst/>
          </a:prstGeom>
        </p:spPr>
      </p:pic>
    </p:spTree>
    <p:custDataLst>
      <p:tags r:id="rId1"/>
    </p:custDataLst>
    <p:extLst>
      <p:ext uri="{BB962C8B-B14F-4D97-AF65-F5344CB8AC3E}">
        <p14:creationId xmlns:p14="http://schemas.microsoft.com/office/powerpoint/2010/main" val="502125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0">
                                            <p:txEl>
                                              <p:pRg st="0" end="0"/>
                                            </p:txEl>
                                          </p:spTgt>
                                        </p:tgtEl>
                                        <p:attrNameLst>
                                          <p:attrName>style.visibility</p:attrName>
                                        </p:attrNameLst>
                                      </p:cBhvr>
                                      <p:to>
                                        <p:strVal val="visible"/>
                                      </p:to>
                                    </p:set>
                                    <p:animEffect transition="in" filter="fade">
                                      <p:cBhvr>
                                        <p:cTn id="15" dur="500"/>
                                        <p:tgtEl>
                                          <p:spTgt spid="92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20">
                                            <p:txEl>
                                              <p:pRg st="1" end="1"/>
                                            </p:txEl>
                                          </p:spTgt>
                                        </p:tgtEl>
                                        <p:attrNameLst>
                                          <p:attrName>style.visibility</p:attrName>
                                        </p:attrNameLst>
                                      </p:cBhvr>
                                      <p:to>
                                        <p:strVal val="visible"/>
                                      </p:to>
                                    </p:set>
                                    <p:animEffect transition="in" filter="fade">
                                      <p:cBhvr>
                                        <p:cTn id="20" dur="500"/>
                                        <p:tgtEl>
                                          <p:spTgt spid="92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20">
                                            <p:txEl>
                                              <p:pRg st="2" end="2"/>
                                            </p:txEl>
                                          </p:spTgt>
                                        </p:tgtEl>
                                        <p:attrNameLst>
                                          <p:attrName>style.visibility</p:attrName>
                                        </p:attrNameLst>
                                      </p:cBhvr>
                                      <p:to>
                                        <p:strVal val="visible"/>
                                      </p:to>
                                    </p:set>
                                    <p:animEffect transition="in" filter="fade">
                                      <p:cBhvr>
                                        <p:cTn id="25" dur="500"/>
                                        <p:tgtEl>
                                          <p:spTgt spid="9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2064"/>
            <a:ext cx="6553200" cy="430887"/>
          </a:xfrm>
          <a:prstGeom prst="rect">
            <a:avLst/>
          </a:prstGeom>
          <a:solidFill>
            <a:srgbClr val="FFC000"/>
          </a:solidFill>
        </p:spPr>
        <p:txBody>
          <a:bodyPr wrap="square" rtlCol="0">
            <a:spAutoFit/>
          </a:bodyPr>
          <a:lstStyle/>
          <a:p>
            <a:r>
              <a:rPr lang="en-NZ" sz="2200" dirty="0" smtClean="0">
                <a:solidFill>
                  <a:schemeClr val="tx2"/>
                </a:solidFill>
                <a:latin typeface="+mn-lt"/>
              </a:rPr>
              <a:t>Formulating a thesis statement</a:t>
            </a:r>
            <a:endParaRPr lang="en-US" sz="2200" dirty="0">
              <a:solidFill>
                <a:schemeClr val="tx2"/>
              </a:solidFill>
              <a:latin typeface="+mn-lt"/>
            </a:endParaRPr>
          </a:p>
        </p:txBody>
      </p:sp>
      <p:sp>
        <p:nvSpPr>
          <p:cNvPr id="7" name="Rectangle 6"/>
          <p:cNvSpPr/>
          <p:nvPr/>
        </p:nvSpPr>
        <p:spPr>
          <a:xfrm>
            <a:off x="914400" y="3704493"/>
            <a:ext cx="7086600" cy="2123658"/>
          </a:xfrm>
          <a:prstGeom prst="rect">
            <a:avLst/>
          </a:prstGeom>
          <a:solidFill>
            <a:schemeClr val="bg1"/>
          </a:solidFill>
        </p:spPr>
        <p:txBody>
          <a:bodyPr wrap="square">
            <a:spAutoFit/>
          </a:bodyPr>
          <a:lstStyle/>
          <a:p>
            <a:r>
              <a:rPr lang="en-NZ" sz="2200" dirty="0">
                <a:latin typeface="Calibri" pitchFamily="34" charset="0"/>
              </a:rPr>
              <a:t>Issues with individual employees cannot be ignored in any attempt to analyse and address an organisation’s problem with workplace bullying. However it is crucial that the organisation also recognises and addresses organisational factors including A, B, C and D which may be enabling and even encouraging bullying behaviour. </a:t>
            </a:r>
          </a:p>
        </p:txBody>
      </p:sp>
      <p:sp>
        <p:nvSpPr>
          <p:cNvPr id="8" name="TextBox 7"/>
          <p:cNvSpPr txBox="1"/>
          <p:nvPr/>
        </p:nvSpPr>
        <p:spPr>
          <a:xfrm>
            <a:off x="1043354" y="1143000"/>
            <a:ext cx="7086600" cy="1446550"/>
          </a:xfrm>
          <a:prstGeom prst="rect">
            <a:avLst/>
          </a:prstGeom>
          <a:noFill/>
        </p:spPr>
        <p:txBody>
          <a:bodyPr wrap="square" rtlCol="0">
            <a:spAutoFit/>
          </a:bodyPr>
          <a:lstStyle/>
          <a:p>
            <a:r>
              <a:rPr lang="en-NZ" sz="2200" dirty="0" smtClean="0">
                <a:solidFill>
                  <a:schemeClr val="bg1"/>
                </a:solidFill>
                <a:latin typeface="Calibri" pitchFamily="34" charset="0"/>
              </a:rPr>
              <a:t>In </a:t>
            </a:r>
            <a:r>
              <a:rPr lang="en-NZ" sz="2200" dirty="0">
                <a:solidFill>
                  <a:schemeClr val="bg1"/>
                </a:solidFill>
                <a:latin typeface="Calibri" pitchFamily="34" charset="0"/>
              </a:rPr>
              <a:t>order to prevent workplace bullying, organisations need to look beyond issues of individual personality and examine how underlying organisational factors can contribute to the problem. </a:t>
            </a:r>
            <a:r>
              <a:rPr lang="en-NZ" sz="2200" dirty="0" smtClean="0">
                <a:solidFill>
                  <a:schemeClr val="bg1"/>
                </a:solidFill>
                <a:latin typeface="Calibri" pitchFamily="34" charset="0"/>
              </a:rPr>
              <a:t>Discuss.</a:t>
            </a:r>
            <a:endParaRPr lang="en-US" sz="2200" dirty="0">
              <a:solidFill>
                <a:schemeClr val="bg1"/>
              </a:solidFill>
              <a:latin typeface="+mn-lt"/>
            </a:endParaRPr>
          </a:p>
        </p:txBody>
      </p:sp>
      <p:sp>
        <p:nvSpPr>
          <p:cNvPr id="9" name="TextBox 8"/>
          <p:cNvSpPr txBox="1"/>
          <p:nvPr/>
        </p:nvSpPr>
        <p:spPr>
          <a:xfrm>
            <a:off x="1043354" y="2971800"/>
            <a:ext cx="3833446" cy="523220"/>
          </a:xfrm>
          <a:prstGeom prst="rect">
            <a:avLst/>
          </a:prstGeom>
          <a:noFill/>
        </p:spPr>
        <p:txBody>
          <a:bodyPr wrap="square" rtlCol="0">
            <a:spAutoFit/>
          </a:bodyPr>
          <a:lstStyle/>
          <a:p>
            <a:r>
              <a:rPr lang="en-NZ" sz="2800" dirty="0" smtClean="0">
                <a:solidFill>
                  <a:srgbClr val="FFC000"/>
                </a:solidFill>
                <a:latin typeface="+mn-lt"/>
              </a:rPr>
              <a:t>Sample thesis statement:</a:t>
            </a:r>
            <a:endParaRPr lang="en-US" sz="2800" dirty="0">
              <a:solidFill>
                <a:srgbClr val="FFC000"/>
              </a:solidFill>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824833"/>
            <a:ext cx="1543265" cy="2876951"/>
          </a:xfrm>
          <a:prstGeom prst="rect">
            <a:avLst/>
          </a:prstGeom>
        </p:spPr>
      </p:pic>
    </p:spTree>
    <p:custDataLst>
      <p:tags r:id="rId1"/>
    </p:custDataLst>
    <p:extLst>
      <p:ext uri="{BB962C8B-B14F-4D97-AF65-F5344CB8AC3E}">
        <p14:creationId xmlns:p14="http://schemas.microsoft.com/office/powerpoint/2010/main" val="352424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132064"/>
            <a:ext cx="6553200" cy="430887"/>
          </a:xfrm>
          <a:prstGeom prst="rect">
            <a:avLst/>
          </a:prstGeom>
          <a:solidFill>
            <a:srgbClr val="FFC000"/>
          </a:solidFill>
        </p:spPr>
        <p:txBody>
          <a:bodyPr wrap="square" rtlCol="0">
            <a:spAutoFit/>
          </a:bodyPr>
          <a:lstStyle/>
          <a:p>
            <a:r>
              <a:rPr lang="en-NZ" sz="2200" dirty="0" smtClean="0">
                <a:solidFill>
                  <a:schemeClr val="tx2"/>
                </a:solidFill>
                <a:latin typeface="+mn-lt"/>
              </a:rPr>
              <a:t>Planning an outline </a:t>
            </a:r>
            <a:endParaRPr lang="en-US" sz="2200" dirty="0">
              <a:solidFill>
                <a:schemeClr val="tx2"/>
              </a:solidFill>
              <a:latin typeface="+mn-lt"/>
            </a:endParaRPr>
          </a:p>
        </p:txBody>
      </p:sp>
      <p:sp>
        <p:nvSpPr>
          <p:cNvPr id="10" name="TextBox 9"/>
          <p:cNvSpPr txBox="1"/>
          <p:nvPr/>
        </p:nvSpPr>
        <p:spPr>
          <a:xfrm>
            <a:off x="990600" y="1066800"/>
            <a:ext cx="7086600" cy="1446550"/>
          </a:xfrm>
          <a:prstGeom prst="rect">
            <a:avLst/>
          </a:prstGeom>
          <a:noFill/>
        </p:spPr>
        <p:txBody>
          <a:bodyPr wrap="square" rtlCol="0">
            <a:spAutoFit/>
          </a:bodyPr>
          <a:lstStyle/>
          <a:p>
            <a:r>
              <a:rPr lang="en-NZ" sz="2200" dirty="0" smtClean="0">
                <a:solidFill>
                  <a:schemeClr val="bg1"/>
                </a:solidFill>
                <a:latin typeface="Calibri" pitchFamily="34" charset="0"/>
              </a:rPr>
              <a:t>In </a:t>
            </a:r>
            <a:r>
              <a:rPr lang="en-NZ" sz="2200" dirty="0">
                <a:solidFill>
                  <a:schemeClr val="bg1"/>
                </a:solidFill>
                <a:latin typeface="Calibri" pitchFamily="34" charset="0"/>
              </a:rPr>
              <a:t>order to prevent workplace bullying, organisations need to look beyond issues of individual personality and examine how underlying organisational factors can contribute to the problem. </a:t>
            </a:r>
            <a:r>
              <a:rPr lang="en-NZ" sz="2200" dirty="0" smtClean="0">
                <a:solidFill>
                  <a:schemeClr val="bg1"/>
                </a:solidFill>
                <a:latin typeface="Calibri" pitchFamily="34" charset="0"/>
              </a:rPr>
              <a:t>Discuss.  1500 words</a:t>
            </a:r>
            <a:endParaRPr lang="en-US" sz="2200" dirty="0">
              <a:solidFill>
                <a:schemeClr val="bg1"/>
              </a:solidFill>
              <a:latin typeface="+mn-lt"/>
            </a:endParaRPr>
          </a:p>
        </p:txBody>
      </p:sp>
      <p:sp>
        <p:nvSpPr>
          <p:cNvPr id="11" name="Text Box 4"/>
          <p:cNvSpPr txBox="1">
            <a:spLocks noChangeArrowheads="1"/>
          </p:cNvSpPr>
          <p:nvPr/>
        </p:nvSpPr>
        <p:spPr bwMode="auto">
          <a:xfrm>
            <a:off x="990600" y="3124200"/>
            <a:ext cx="6172200" cy="1244080"/>
          </a:xfrm>
          <a:prstGeom prst="rect">
            <a:avLst/>
          </a:prstGeom>
          <a:noFill/>
          <a:ln w="9525">
            <a:noFill/>
            <a:miter lim="800000"/>
            <a:headEnd/>
            <a:tailEnd/>
          </a:ln>
        </p:spPr>
        <p:txBody>
          <a:bodyPr wrap="square" lIns="104287" tIns="52144" rIns="104287" bIns="52144">
            <a:spAutoFit/>
          </a:bodyPr>
          <a:lstStyle/>
          <a:p>
            <a:pPr>
              <a:spcBef>
                <a:spcPts val="1200"/>
              </a:spcBef>
            </a:pPr>
            <a:r>
              <a:rPr lang="en-NZ" sz="3200" dirty="0">
                <a:solidFill>
                  <a:schemeClr val="bg1"/>
                </a:solidFill>
                <a:latin typeface="+mn-lt"/>
              </a:rPr>
              <a:t>average words per paragraph = </a:t>
            </a:r>
          </a:p>
          <a:p>
            <a:pPr>
              <a:spcBef>
                <a:spcPts val="1200"/>
              </a:spcBef>
            </a:pPr>
            <a:r>
              <a:rPr lang="en-NZ" sz="3200" dirty="0">
                <a:solidFill>
                  <a:schemeClr val="bg1"/>
                </a:solidFill>
                <a:latin typeface="+mn-lt"/>
              </a:rPr>
              <a:t>150 - 200</a:t>
            </a:r>
          </a:p>
        </p:txBody>
      </p:sp>
      <p:sp>
        <p:nvSpPr>
          <p:cNvPr id="12" name="Text Box 3"/>
          <p:cNvSpPr txBox="1">
            <a:spLocks noChangeArrowheads="1"/>
          </p:cNvSpPr>
          <p:nvPr/>
        </p:nvSpPr>
        <p:spPr bwMode="auto">
          <a:xfrm>
            <a:off x="975804" y="4724400"/>
            <a:ext cx="7696200" cy="967081"/>
          </a:xfrm>
          <a:prstGeom prst="rect">
            <a:avLst/>
          </a:prstGeom>
          <a:noFill/>
          <a:ln w="9525">
            <a:noFill/>
            <a:miter lim="800000"/>
            <a:headEnd/>
            <a:tailEnd/>
          </a:ln>
        </p:spPr>
        <p:txBody>
          <a:bodyPr wrap="square" lIns="104287" tIns="52144" rIns="104287" bIns="52144">
            <a:spAutoFit/>
          </a:bodyPr>
          <a:lstStyle/>
          <a:p>
            <a:pPr>
              <a:spcBef>
                <a:spcPct val="50000"/>
              </a:spcBef>
            </a:pPr>
            <a:r>
              <a:rPr lang="en-NZ" sz="2800" dirty="0">
                <a:solidFill>
                  <a:schemeClr val="bg1"/>
                </a:solidFill>
                <a:latin typeface="+mn-lt"/>
              </a:rPr>
              <a:t>So for this essay, start off with a rough plan for ... </a:t>
            </a:r>
            <a:r>
              <a:rPr lang="en-NZ" sz="2800" dirty="0" smtClean="0">
                <a:solidFill>
                  <a:schemeClr val="bg1"/>
                </a:solidFill>
                <a:latin typeface="+mn-lt"/>
              </a:rPr>
              <a:t>         10 </a:t>
            </a:r>
            <a:r>
              <a:rPr lang="en-NZ" sz="2800" dirty="0">
                <a:solidFill>
                  <a:schemeClr val="bg1"/>
                </a:solidFill>
                <a:latin typeface="+mn-lt"/>
              </a:rPr>
              <a:t>or 11 paragraphs</a:t>
            </a:r>
          </a:p>
        </p:txBody>
      </p:sp>
      <p:cxnSp>
        <p:nvCxnSpPr>
          <p:cNvPr id="14" name="Straight Connector 13"/>
          <p:cNvCxnSpPr/>
          <p:nvPr/>
        </p:nvCxnSpPr>
        <p:spPr>
          <a:xfrm>
            <a:off x="3200400" y="2487686"/>
            <a:ext cx="13335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5613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5105400" y="3308529"/>
            <a:ext cx="3703610" cy="1782860"/>
          </a:xfrm>
          <a:prstGeom prst="rect">
            <a:avLst/>
          </a:prstGeom>
          <a:solidFill>
            <a:srgbClr val="FFC000"/>
          </a:solidFill>
          <a:ln w="9525">
            <a:noFill/>
            <a:miter lim="800000"/>
            <a:headEnd/>
            <a:tailEnd/>
          </a:ln>
        </p:spPr>
        <p:txBody>
          <a:bodyPr wrap="square" lIns="89216" tIns="44609" rIns="89216" bIns="44609">
            <a:spAutoFit/>
          </a:bodyPr>
          <a:lstStyle/>
          <a:p>
            <a:r>
              <a:rPr lang="en-NZ" sz="2200" dirty="0">
                <a:solidFill>
                  <a:schemeClr val="tx2"/>
                </a:solidFill>
                <a:latin typeface="+mn-lt"/>
              </a:rPr>
              <a:t>What is the issue?</a:t>
            </a:r>
          </a:p>
          <a:p>
            <a:r>
              <a:rPr lang="en-NZ" sz="2200" dirty="0">
                <a:solidFill>
                  <a:schemeClr val="tx2"/>
                </a:solidFill>
                <a:latin typeface="+mn-lt"/>
              </a:rPr>
              <a:t>Why is it a </a:t>
            </a:r>
            <a:r>
              <a:rPr lang="en-NZ" sz="2200" dirty="0" smtClean="0">
                <a:solidFill>
                  <a:schemeClr val="tx2"/>
                </a:solidFill>
                <a:latin typeface="+mn-lt"/>
              </a:rPr>
              <a:t>problem – how can it lead to/encourage bullying? </a:t>
            </a:r>
            <a:endParaRPr lang="en-NZ" sz="2200" dirty="0">
              <a:solidFill>
                <a:schemeClr val="tx2"/>
              </a:solidFill>
              <a:latin typeface="+mn-lt"/>
            </a:endParaRPr>
          </a:p>
          <a:p>
            <a:r>
              <a:rPr lang="en-NZ" sz="2200" dirty="0">
                <a:solidFill>
                  <a:schemeClr val="tx2"/>
                </a:solidFill>
                <a:latin typeface="+mn-lt"/>
              </a:rPr>
              <a:t>What interventions can be used address it? </a:t>
            </a:r>
          </a:p>
        </p:txBody>
      </p:sp>
      <p:sp>
        <p:nvSpPr>
          <p:cNvPr id="22532" name="Text Box 5"/>
          <p:cNvSpPr txBox="1">
            <a:spLocks noChangeArrowheads="1"/>
          </p:cNvSpPr>
          <p:nvPr/>
        </p:nvSpPr>
        <p:spPr bwMode="auto">
          <a:xfrm>
            <a:off x="428597" y="1508124"/>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mn-lt"/>
              </a:rPr>
              <a:t>1:   Introduction: prevalence of workplace bullying; definition of bullying; </a:t>
            </a:r>
          </a:p>
          <a:p>
            <a:pPr>
              <a:spcBef>
                <a:spcPts val="0"/>
              </a:spcBef>
            </a:pPr>
            <a:r>
              <a:rPr lang="en-NZ" sz="2000" dirty="0">
                <a:solidFill>
                  <a:schemeClr val="bg1"/>
                </a:solidFill>
                <a:latin typeface="+mn-lt"/>
              </a:rPr>
              <a:t>       consequences of bullying: individual &amp; organisational </a:t>
            </a:r>
          </a:p>
        </p:txBody>
      </p:sp>
      <p:sp>
        <p:nvSpPr>
          <p:cNvPr id="22533" name="Text Box 6"/>
          <p:cNvSpPr txBox="1">
            <a:spLocks noChangeArrowheads="1"/>
          </p:cNvSpPr>
          <p:nvPr/>
        </p:nvSpPr>
        <p:spPr bwMode="auto">
          <a:xfrm>
            <a:off x="409593" y="5457226"/>
            <a:ext cx="8218972" cy="736420"/>
          </a:xfrm>
          <a:prstGeom prst="rect">
            <a:avLst/>
          </a:prstGeom>
          <a:noFill/>
          <a:ln w="9525">
            <a:noFill/>
            <a:miter lim="800000"/>
            <a:headEnd/>
            <a:tailEnd/>
          </a:ln>
        </p:spPr>
        <p:txBody>
          <a:bodyPr wrap="square" lIns="89216" tIns="44609" rIns="89216" bIns="44609">
            <a:spAutoFit/>
          </a:bodyPr>
          <a:lstStyle/>
          <a:p>
            <a:pPr>
              <a:spcBef>
                <a:spcPct val="50000"/>
              </a:spcBef>
            </a:pPr>
            <a:r>
              <a:rPr lang="en-NZ" sz="2100" dirty="0" smtClean="0">
                <a:solidFill>
                  <a:schemeClr val="bg1"/>
                </a:solidFill>
                <a:latin typeface="Calibri" pitchFamily="34" charset="0"/>
              </a:rPr>
              <a:t>10:  </a:t>
            </a:r>
            <a:r>
              <a:rPr lang="en-NZ" sz="2100" dirty="0">
                <a:solidFill>
                  <a:schemeClr val="bg1"/>
                </a:solidFill>
                <a:latin typeface="Calibri" pitchFamily="34" charset="0"/>
              </a:rPr>
              <a:t>Conclusion: combination of interventions needed to address  </a:t>
            </a:r>
          </a:p>
          <a:p>
            <a:pPr>
              <a:spcBef>
                <a:spcPts val="0"/>
              </a:spcBef>
            </a:pPr>
            <a:r>
              <a:rPr lang="en-NZ" sz="2100" dirty="0">
                <a:solidFill>
                  <a:schemeClr val="bg1"/>
                </a:solidFill>
                <a:latin typeface="Calibri" pitchFamily="34" charset="0"/>
              </a:rPr>
              <a:t>        complex problem; future – research and practice</a:t>
            </a:r>
          </a:p>
        </p:txBody>
      </p:sp>
      <p:sp>
        <p:nvSpPr>
          <p:cNvPr id="22534" name="Text Box 7"/>
          <p:cNvSpPr txBox="1">
            <a:spLocks noChangeArrowheads="1"/>
          </p:cNvSpPr>
          <p:nvPr/>
        </p:nvSpPr>
        <p:spPr bwMode="auto">
          <a:xfrm>
            <a:off x="762000" y="704973"/>
            <a:ext cx="7182836" cy="520976"/>
          </a:xfrm>
          <a:prstGeom prst="rect">
            <a:avLst/>
          </a:prstGeom>
          <a:noFill/>
          <a:ln w="9525">
            <a:noFill/>
            <a:miter lim="800000"/>
            <a:headEnd/>
            <a:tailEnd/>
          </a:ln>
        </p:spPr>
        <p:txBody>
          <a:bodyPr wrap="square" lIns="89216" tIns="44609" rIns="89216" bIns="44609">
            <a:spAutoFit/>
          </a:bodyPr>
          <a:lstStyle/>
          <a:p>
            <a:pPr>
              <a:spcBef>
                <a:spcPct val="50000"/>
              </a:spcBef>
            </a:pPr>
            <a:r>
              <a:rPr lang="en-US" sz="2800" dirty="0">
                <a:solidFill>
                  <a:srgbClr val="FFC000"/>
                </a:solidFill>
                <a:latin typeface="+mn-lt"/>
              </a:rPr>
              <a:t>A plan for this essay might look like this …</a:t>
            </a:r>
            <a:endParaRPr lang="en-NZ" sz="2800" dirty="0">
              <a:solidFill>
                <a:srgbClr val="FFC000"/>
              </a:solidFill>
              <a:latin typeface="+mn-lt"/>
            </a:endParaRPr>
          </a:p>
        </p:txBody>
      </p:sp>
      <p:sp>
        <p:nvSpPr>
          <p:cNvPr id="22535" name="Rectangle 7"/>
          <p:cNvSpPr>
            <a:spLocks noChangeArrowheads="1"/>
          </p:cNvSpPr>
          <p:nvPr/>
        </p:nvSpPr>
        <p:spPr bwMode="auto">
          <a:xfrm>
            <a:off x="428597" y="3681991"/>
            <a:ext cx="4176713" cy="405560"/>
          </a:xfrm>
          <a:prstGeom prst="rect">
            <a:avLst/>
          </a:prstGeom>
          <a:noFill/>
          <a:ln w="9525">
            <a:noFill/>
            <a:miter lim="800000"/>
            <a:headEnd/>
            <a:tailEnd/>
          </a:ln>
        </p:spPr>
        <p:txBody>
          <a:bodyPr wrap="square" lIns="89216" tIns="44609" rIns="89216" bIns="44609">
            <a:spAutoFit/>
          </a:bodyPr>
          <a:lstStyle/>
          <a:p>
            <a:r>
              <a:rPr lang="en-NZ" sz="2050" b="1" dirty="0">
                <a:solidFill>
                  <a:srgbClr val="003164"/>
                </a:solidFill>
                <a:latin typeface="Calibri" pitchFamily="34" charset="0"/>
              </a:rPr>
              <a:t> </a:t>
            </a:r>
            <a:r>
              <a:rPr lang="en-NZ" sz="2050" dirty="0" smtClean="0">
                <a:solidFill>
                  <a:schemeClr val="bg1"/>
                </a:solidFill>
                <a:latin typeface="Calibri" pitchFamily="34" charset="0"/>
              </a:rPr>
              <a:t>4/5 </a:t>
            </a:r>
            <a:r>
              <a:rPr lang="en-NZ" sz="2050" dirty="0">
                <a:solidFill>
                  <a:schemeClr val="bg1"/>
                </a:solidFill>
                <a:latin typeface="Calibri" pitchFamily="34" charset="0"/>
              </a:rPr>
              <a:t>: Organisational factor 1 </a:t>
            </a:r>
          </a:p>
        </p:txBody>
      </p:sp>
      <p:sp>
        <p:nvSpPr>
          <p:cNvPr id="11" name="Rectangle 7"/>
          <p:cNvSpPr>
            <a:spLocks noChangeArrowheads="1"/>
          </p:cNvSpPr>
          <p:nvPr/>
        </p:nvSpPr>
        <p:spPr bwMode="auto">
          <a:xfrm>
            <a:off x="482385" y="3178615"/>
            <a:ext cx="4998677" cy="405560"/>
          </a:xfrm>
          <a:prstGeom prst="rect">
            <a:avLst/>
          </a:prstGeom>
          <a:noFill/>
          <a:ln w="9525">
            <a:noFill/>
            <a:miter lim="800000"/>
            <a:headEnd/>
            <a:tailEnd/>
          </a:ln>
        </p:spPr>
        <p:txBody>
          <a:bodyPr wrap="square" lIns="89216" tIns="44609" rIns="89216" bIns="44609">
            <a:spAutoFit/>
          </a:bodyPr>
          <a:lstStyle/>
          <a:p>
            <a:r>
              <a:rPr lang="en-NZ" sz="2050" dirty="0" smtClean="0">
                <a:solidFill>
                  <a:schemeClr val="bg1"/>
                </a:solidFill>
                <a:latin typeface="Calibri" pitchFamily="34" charset="0"/>
              </a:rPr>
              <a:t>2/3 </a:t>
            </a:r>
            <a:r>
              <a:rPr lang="en-NZ" sz="2050" dirty="0">
                <a:solidFill>
                  <a:schemeClr val="bg1"/>
                </a:solidFill>
                <a:latin typeface="Calibri" pitchFamily="34" charset="0"/>
              </a:rPr>
              <a:t>: Factors with individual employees  </a:t>
            </a:r>
          </a:p>
        </p:txBody>
      </p:sp>
      <p:sp>
        <p:nvSpPr>
          <p:cNvPr id="12" name="Rectangle 7"/>
          <p:cNvSpPr>
            <a:spLocks noChangeArrowheads="1"/>
          </p:cNvSpPr>
          <p:nvPr/>
        </p:nvSpPr>
        <p:spPr bwMode="auto">
          <a:xfrm>
            <a:off x="409593" y="4224792"/>
            <a:ext cx="3629007" cy="405560"/>
          </a:xfrm>
          <a:prstGeom prst="rect">
            <a:avLst/>
          </a:prstGeom>
          <a:noFill/>
          <a:ln w="9525">
            <a:noFill/>
            <a:miter lim="800000"/>
            <a:headEnd/>
            <a:tailEnd/>
          </a:ln>
        </p:spPr>
        <p:txBody>
          <a:bodyPr wrap="square" lIns="89216" tIns="44609" rIns="89216" bIns="44609">
            <a:spAutoFit/>
          </a:bodyPr>
          <a:lstStyle/>
          <a:p>
            <a:r>
              <a:rPr lang="en-NZ" sz="2050" dirty="0">
                <a:solidFill>
                  <a:srgbClr val="003164"/>
                </a:solidFill>
                <a:latin typeface="Calibri" pitchFamily="34" charset="0"/>
              </a:rPr>
              <a:t> </a:t>
            </a:r>
            <a:r>
              <a:rPr lang="en-NZ" sz="2050" dirty="0" smtClean="0">
                <a:solidFill>
                  <a:schemeClr val="bg1"/>
                </a:solidFill>
                <a:latin typeface="Calibri" pitchFamily="34" charset="0"/>
              </a:rPr>
              <a:t>6/7 </a:t>
            </a:r>
            <a:r>
              <a:rPr lang="en-NZ" sz="2050" dirty="0">
                <a:solidFill>
                  <a:schemeClr val="bg1"/>
                </a:solidFill>
                <a:latin typeface="Calibri" pitchFamily="34" charset="0"/>
              </a:rPr>
              <a:t>: Organisational factor 2 </a:t>
            </a:r>
          </a:p>
        </p:txBody>
      </p:sp>
      <p:sp>
        <p:nvSpPr>
          <p:cNvPr id="13" name="Rectangle 7"/>
          <p:cNvSpPr>
            <a:spLocks noChangeArrowheads="1"/>
          </p:cNvSpPr>
          <p:nvPr/>
        </p:nvSpPr>
        <p:spPr bwMode="auto">
          <a:xfrm>
            <a:off x="482385" y="4741126"/>
            <a:ext cx="4176713" cy="405560"/>
          </a:xfrm>
          <a:prstGeom prst="rect">
            <a:avLst/>
          </a:prstGeom>
          <a:noFill/>
          <a:ln w="9525">
            <a:noFill/>
            <a:miter lim="800000"/>
            <a:headEnd/>
            <a:tailEnd/>
          </a:ln>
        </p:spPr>
        <p:txBody>
          <a:bodyPr wrap="square" lIns="89216" tIns="44609" rIns="89216" bIns="44609">
            <a:spAutoFit/>
          </a:bodyPr>
          <a:lstStyle/>
          <a:p>
            <a:r>
              <a:rPr lang="en-NZ" sz="2050" dirty="0" smtClean="0">
                <a:solidFill>
                  <a:schemeClr val="bg1"/>
                </a:solidFill>
                <a:latin typeface="Calibri" pitchFamily="34" charset="0"/>
              </a:rPr>
              <a:t>8/9: Organisational </a:t>
            </a:r>
            <a:r>
              <a:rPr lang="en-NZ" sz="2050" dirty="0">
                <a:solidFill>
                  <a:schemeClr val="bg1"/>
                </a:solidFill>
                <a:latin typeface="Calibri" pitchFamily="34" charset="0"/>
              </a:rPr>
              <a:t>factor 3 </a:t>
            </a:r>
          </a:p>
        </p:txBody>
      </p:sp>
      <p:sp>
        <p:nvSpPr>
          <p:cNvPr id="2" name="Down Arrow 1"/>
          <p:cNvSpPr/>
          <p:nvPr/>
        </p:nvSpPr>
        <p:spPr>
          <a:xfrm>
            <a:off x="4038600" y="2209800"/>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138690" y="2407903"/>
            <a:ext cx="2409419" cy="459421"/>
          </a:xfrm>
          <a:prstGeom prst="rect">
            <a:avLst/>
          </a:prstGeom>
          <a:noFill/>
          <a:ln w="9525">
            <a:noFill/>
            <a:miter lim="800000"/>
            <a:headEnd/>
            <a:tailEnd/>
          </a:ln>
        </p:spPr>
        <p:txBody>
          <a:bodyPr wrap="square" lIns="89216" tIns="44609" rIns="89216" bIns="44609">
            <a:spAutoFit/>
          </a:bodyPr>
          <a:lstStyle/>
          <a:p>
            <a:pPr>
              <a:spcBef>
                <a:spcPct val="50000"/>
              </a:spcBef>
            </a:pPr>
            <a:r>
              <a:rPr lang="en-NZ" sz="2400" dirty="0" smtClean="0">
                <a:solidFill>
                  <a:schemeClr val="bg1"/>
                </a:solidFill>
                <a:latin typeface="+mn-lt"/>
              </a:rPr>
              <a:t>Thesis statement</a:t>
            </a:r>
            <a:endParaRPr lang="en-NZ" sz="2400" dirty="0">
              <a:solidFill>
                <a:schemeClr val="bg1"/>
              </a:solidFill>
              <a:latin typeface="+mn-lt"/>
            </a:endParaRPr>
          </a:p>
        </p:txBody>
      </p:sp>
      <p:sp>
        <p:nvSpPr>
          <p:cNvPr id="3" name="TextBox 2"/>
          <p:cNvSpPr txBox="1"/>
          <p:nvPr/>
        </p:nvSpPr>
        <p:spPr>
          <a:xfrm>
            <a:off x="6880149" y="2195886"/>
            <a:ext cx="1748416" cy="646331"/>
          </a:xfrm>
          <a:prstGeom prst="rect">
            <a:avLst/>
          </a:prstGeom>
          <a:noFill/>
        </p:spPr>
        <p:txBody>
          <a:bodyPr wrap="square" rtlCol="0">
            <a:spAutoFit/>
          </a:bodyPr>
          <a:lstStyle/>
          <a:p>
            <a:r>
              <a:rPr lang="en-NZ" dirty="0" smtClean="0">
                <a:solidFill>
                  <a:srgbClr val="FFC000"/>
                </a:solidFill>
              </a:rPr>
              <a:t>10-15% of words</a:t>
            </a:r>
            <a:endParaRPr lang="en-US" dirty="0">
              <a:solidFill>
                <a:srgbClr val="FFC000"/>
              </a:solidFill>
            </a:endParaRPr>
          </a:p>
        </p:txBody>
      </p:sp>
      <p:sp>
        <p:nvSpPr>
          <p:cNvPr id="15" name="TextBox 14"/>
          <p:cNvSpPr txBox="1"/>
          <p:nvPr/>
        </p:nvSpPr>
        <p:spPr>
          <a:xfrm>
            <a:off x="6880149" y="5918263"/>
            <a:ext cx="1163036" cy="646331"/>
          </a:xfrm>
          <a:prstGeom prst="rect">
            <a:avLst/>
          </a:prstGeom>
          <a:noFill/>
        </p:spPr>
        <p:txBody>
          <a:bodyPr wrap="square" rtlCol="0">
            <a:spAutoFit/>
          </a:bodyPr>
          <a:lstStyle/>
          <a:p>
            <a:r>
              <a:rPr lang="en-NZ" dirty="0" smtClean="0">
                <a:solidFill>
                  <a:srgbClr val="FFC000"/>
                </a:solidFill>
              </a:rPr>
              <a:t>10% of words</a:t>
            </a:r>
            <a:endParaRPr lang="en-US" dirty="0">
              <a:solidFill>
                <a:srgbClr val="FFC000"/>
              </a:solidFill>
            </a:endParaRPr>
          </a:p>
        </p:txBody>
      </p:sp>
    </p:spTree>
    <p:custDataLst>
      <p:tags r:id="rId1"/>
    </p:custDataLst>
    <p:extLst>
      <p:ext uri="{BB962C8B-B14F-4D97-AF65-F5344CB8AC3E}">
        <p14:creationId xmlns:p14="http://schemas.microsoft.com/office/powerpoint/2010/main" val="25737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535"/>
                                        </p:tgtEl>
                                        <p:attrNameLst>
                                          <p:attrName>style.visibility</p:attrName>
                                        </p:attrNameLst>
                                      </p:cBhvr>
                                      <p:to>
                                        <p:strVal val="visible"/>
                                      </p:to>
                                    </p:set>
                                    <p:animEffect transition="in" filter="fade">
                                      <p:cBhvr>
                                        <p:cTn id="25" dur="1000"/>
                                        <p:tgtEl>
                                          <p:spTgt spid="225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531"/>
                                        </p:tgtEl>
                                        <p:attrNameLst>
                                          <p:attrName>style.visibility</p:attrName>
                                        </p:attrNameLst>
                                      </p:cBhvr>
                                      <p:to>
                                        <p:strVal val="visible"/>
                                      </p:to>
                                    </p:set>
                                    <p:animEffect transition="in" filter="fade">
                                      <p:cBhvr>
                                        <p:cTn id="40" dur="1000"/>
                                        <p:tgtEl>
                                          <p:spTgt spid="225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533"/>
                                        </p:tgtEl>
                                        <p:attrNameLst>
                                          <p:attrName>style.visibility</p:attrName>
                                        </p:attrNameLst>
                                      </p:cBhvr>
                                      <p:to>
                                        <p:strVal val="visible"/>
                                      </p:to>
                                    </p:set>
                                    <p:animEffect transition="in" filter="fade">
                                      <p:cBhvr>
                                        <p:cTn id="45" dur="1000"/>
                                        <p:tgtEl>
                                          <p:spTgt spid="225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2" grpId="0"/>
      <p:bldP spid="22533" grpId="0"/>
      <p:bldP spid="22535" grpId="0"/>
      <p:bldP spid="11" grpId="0"/>
      <p:bldP spid="12" grpId="0"/>
      <p:bldP spid="13" grpId="0"/>
      <p:bldP spid="2" grpId="0" animBg="1"/>
      <p:bldP spid="14" grpId="0"/>
      <p:bldP spid="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610447" y="1115181"/>
            <a:ext cx="8532813" cy="705642"/>
          </a:xfrm>
          <a:prstGeom prst="rect">
            <a:avLst/>
          </a:prstGeom>
          <a:noFill/>
          <a:ln w="9525">
            <a:noFill/>
            <a:miter lim="800000"/>
            <a:headEnd/>
            <a:tailEnd/>
          </a:ln>
        </p:spPr>
        <p:txBody>
          <a:bodyPr wrap="square" lIns="89216" tIns="44609" rIns="89216" bIns="44609">
            <a:spAutoFit/>
          </a:bodyPr>
          <a:lstStyle/>
          <a:p>
            <a:pPr>
              <a:spcBef>
                <a:spcPct val="50000"/>
              </a:spcBef>
            </a:pPr>
            <a:r>
              <a:rPr lang="en-NZ" sz="2000" dirty="0">
                <a:solidFill>
                  <a:schemeClr val="bg1"/>
                </a:solidFill>
                <a:latin typeface="+mn-lt"/>
              </a:rPr>
              <a:t>1:   Introduction: prevalence of workplace bullying; definition of bullying; </a:t>
            </a:r>
          </a:p>
          <a:p>
            <a:pPr>
              <a:spcBef>
                <a:spcPts val="0"/>
              </a:spcBef>
            </a:pPr>
            <a:r>
              <a:rPr lang="en-NZ" sz="2000" dirty="0">
                <a:solidFill>
                  <a:schemeClr val="bg1"/>
                </a:solidFill>
                <a:latin typeface="+mn-lt"/>
              </a:rPr>
              <a:t>       consequences of bullying: individual &amp; organisational </a:t>
            </a:r>
          </a:p>
        </p:txBody>
      </p:sp>
      <p:sp>
        <p:nvSpPr>
          <p:cNvPr id="22533" name="Text Box 6"/>
          <p:cNvSpPr txBox="1">
            <a:spLocks noChangeArrowheads="1"/>
          </p:cNvSpPr>
          <p:nvPr/>
        </p:nvSpPr>
        <p:spPr bwMode="auto">
          <a:xfrm>
            <a:off x="409593" y="5457226"/>
            <a:ext cx="8218972" cy="736420"/>
          </a:xfrm>
          <a:prstGeom prst="rect">
            <a:avLst/>
          </a:prstGeom>
          <a:noFill/>
          <a:ln w="9525">
            <a:noFill/>
            <a:miter lim="800000"/>
            <a:headEnd/>
            <a:tailEnd/>
          </a:ln>
        </p:spPr>
        <p:txBody>
          <a:bodyPr wrap="square" lIns="89216" tIns="44609" rIns="89216" bIns="44609">
            <a:spAutoFit/>
          </a:bodyPr>
          <a:lstStyle/>
          <a:p>
            <a:pPr>
              <a:spcBef>
                <a:spcPct val="50000"/>
              </a:spcBef>
            </a:pPr>
            <a:r>
              <a:rPr lang="en-NZ" sz="2100" dirty="0" smtClean="0">
                <a:solidFill>
                  <a:schemeClr val="bg1"/>
                </a:solidFill>
                <a:latin typeface="Calibri" pitchFamily="34" charset="0"/>
              </a:rPr>
              <a:t>10:  </a:t>
            </a:r>
            <a:r>
              <a:rPr lang="en-NZ" sz="2100" dirty="0">
                <a:solidFill>
                  <a:schemeClr val="bg1"/>
                </a:solidFill>
                <a:latin typeface="Calibri" pitchFamily="34" charset="0"/>
              </a:rPr>
              <a:t>Conclusion: combination of interventions needed to address  </a:t>
            </a:r>
          </a:p>
          <a:p>
            <a:pPr>
              <a:spcBef>
                <a:spcPts val="0"/>
              </a:spcBef>
            </a:pPr>
            <a:r>
              <a:rPr lang="en-NZ" sz="2100" dirty="0">
                <a:solidFill>
                  <a:schemeClr val="bg1"/>
                </a:solidFill>
                <a:latin typeface="Calibri" pitchFamily="34" charset="0"/>
              </a:rPr>
              <a:t>        complex problem; future – research and practice</a:t>
            </a:r>
          </a:p>
        </p:txBody>
      </p:sp>
      <p:sp>
        <p:nvSpPr>
          <p:cNvPr id="22535" name="Rectangle 7"/>
          <p:cNvSpPr>
            <a:spLocks noChangeArrowheads="1"/>
          </p:cNvSpPr>
          <p:nvPr/>
        </p:nvSpPr>
        <p:spPr bwMode="auto">
          <a:xfrm>
            <a:off x="428597" y="3681991"/>
            <a:ext cx="4176713" cy="405560"/>
          </a:xfrm>
          <a:prstGeom prst="rect">
            <a:avLst/>
          </a:prstGeom>
          <a:noFill/>
          <a:ln w="9525">
            <a:noFill/>
            <a:miter lim="800000"/>
            <a:headEnd/>
            <a:tailEnd/>
          </a:ln>
        </p:spPr>
        <p:txBody>
          <a:bodyPr wrap="square" lIns="89216" tIns="44609" rIns="89216" bIns="44609">
            <a:spAutoFit/>
          </a:bodyPr>
          <a:lstStyle/>
          <a:p>
            <a:r>
              <a:rPr lang="en-NZ" sz="2050" b="1" dirty="0">
                <a:solidFill>
                  <a:srgbClr val="003164"/>
                </a:solidFill>
                <a:latin typeface="Calibri" pitchFamily="34" charset="0"/>
              </a:rPr>
              <a:t> </a:t>
            </a:r>
            <a:r>
              <a:rPr lang="en-NZ" sz="2050" dirty="0" smtClean="0">
                <a:solidFill>
                  <a:schemeClr val="bg1"/>
                </a:solidFill>
                <a:latin typeface="Calibri" pitchFamily="34" charset="0"/>
              </a:rPr>
              <a:t>4/5 </a:t>
            </a:r>
            <a:r>
              <a:rPr lang="en-NZ" sz="2050" dirty="0">
                <a:solidFill>
                  <a:schemeClr val="bg1"/>
                </a:solidFill>
                <a:latin typeface="Calibri" pitchFamily="34" charset="0"/>
              </a:rPr>
              <a:t>: Organisational factor 1 </a:t>
            </a:r>
          </a:p>
        </p:txBody>
      </p:sp>
      <p:sp>
        <p:nvSpPr>
          <p:cNvPr id="11" name="Rectangle 7"/>
          <p:cNvSpPr>
            <a:spLocks noChangeArrowheads="1"/>
          </p:cNvSpPr>
          <p:nvPr/>
        </p:nvSpPr>
        <p:spPr bwMode="auto">
          <a:xfrm>
            <a:off x="482385" y="3178615"/>
            <a:ext cx="4998677" cy="405560"/>
          </a:xfrm>
          <a:prstGeom prst="rect">
            <a:avLst/>
          </a:prstGeom>
          <a:noFill/>
          <a:ln w="9525">
            <a:noFill/>
            <a:miter lim="800000"/>
            <a:headEnd/>
            <a:tailEnd/>
          </a:ln>
        </p:spPr>
        <p:txBody>
          <a:bodyPr wrap="square" lIns="89216" tIns="44609" rIns="89216" bIns="44609">
            <a:spAutoFit/>
          </a:bodyPr>
          <a:lstStyle/>
          <a:p>
            <a:r>
              <a:rPr lang="en-NZ" sz="2050" dirty="0" smtClean="0">
                <a:solidFill>
                  <a:schemeClr val="bg1"/>
                </a:solidFill>
                <a:latin typeface="Calibri" pitchFamily="34" charset="0"/>
              </a:rPr>
              <a:t>2/3 </a:t>
            </a:r>
            <a:r>
              <a:rPr lang="en-NZ" sz="2050" dirty="0">
                <a:solidFill>
                  <a:schemeClr val="bg1"/>
                </a:solidFill>
                <a:latin typeface="Calibri" pitchFamily="34" charset="0"/>
              </a:rPr>
              <a:t>: Factors with individual employees  </a:t>
            </a:r>
          </a:p>
        </p:txBody>
      </p:sp>
      <p:sp>
        <p:nvSpPr>
          <p:cNvPr id="12" name="Rectangle 7"/>
          <p:cNvSpPr>
            <a:spLocks noChangeArrowheads="1"/>
          </p:cNvSpPr>
          <p:nvPr/>
        </p:nvSpPr>
        <p:spPr bwMode="auto">
          <a:xfrm>
            <a:off x="409593" y="4224792"/>
            <a:ext cx="3629007" cy="405560"/>
          </a:xfrm>
          <a:prstGeom prst="rect">
            <a:avLst/>
          </a:prstGeom>
          <a:noFill/>
          <a:ln w="9525">
            <a:noFill/>
            <a:miter lim="800000"/>
            <a:headEnd/>
            <a:tailEnd/>
          </a:ln>
        </p:spPr>
        <p:txBody>
          <a:bodyPr wrap="square" lIns="89216" tIns="44609" rIns="89216" bIns="44609">
            <a:spAutoFit/>
          </a:bodyPr>
          <a:lstStyle/>
          <a:p>
            <a:r>
              <a:rPr lang="en-NZ" sz="2050" dirty="0">
                <a:solidFill>
                  <a:srgbClr val="003164"/>
                </a:solidFill>
                <a:latin typeface="Calibri" pitchFamily="34" charset="0"/>
              </a:rPr>
              <a:t> </a:t>
            </a:r>
            <a:r>
              <a:rPr lang="en-NZ" sz="2050" dirty="0" smtClean="0">
                <a:solidFill>
                  <a:schemeClr val="bg1"/>
                </a:solidFill>
                <a:latin typeface="Calibri" pitchFamily="34" charset="0"/>
              </a:rPr>
              <a:t>6/7 </a:t>
            </a:r>
            <a:r>
              <a:rPr lang="en-NZ" sz="2050" dirty="0">
                <a:solidFill>
                  <a:schemeClr val="bg1"/>
                </a:solidFill>
                <a:latin typeface="Calibri" pitchFamily="34" charset="0"/>
              </a:rPr>
              <a:t>: Organisational factor 2 </a:t>
            </a:r>
          </a:p>
        </p:txBody>
      </p:sp>
      <p:sp>
        <p:nvSpPr>
          <p:cNvPr id="13" name="Rectangle 7"/>
          <p:cNvSpPr>
            <a:spLocks noChangeArrowheads="1"/>
          </p:cNvSpPr>
          <p:nvPr/>
        </p:nvSpPr>
        <p:spPr bwMode="auto">
          <a:xfrm>
            <a:off x="482385" y="4741126"/>
            <a:ext cx="4176713" cy="405560"/>
          </a:xfrm>
          <a:prstGeom prst="rect">
            <a:avLst/>
          </a:prstGeom>
          <a:noFill/>
          <a:ln w="9525">
            <a:noFill/>
            <a:miter lim="800000"/>
            <a:headEnd/>
            <a:tailEnd/>
          </a:ln>
        </p:spPr>
        <p:txBody>
          <a:bodyPr wrap="square" lIns="89216" tIns="44609" rIns="89216" bIns="44609">
            <a:spAutoFit/>
          </a:bodyPr>
          <a:lstStyle/>
          <a:p>
            <a:r>
              <a:rPr lang="en-NZ" sz="2050" dirty="0" smtClean="0">
                <a:solidFill>
                  <a:schemeClr val="bg1"/>
                </a:solidFill>
                <a:latin typeface="Calibri" pitchFamily="34" charset="0"/>
              </a:rPr>
              <a:t>8/9: Organisational </a:t>
            </a:r>
            <a:r>
              <a:rPr lang="en-NZ" sz="2050" dirty="0">
                <a:solidFill>
                  <a:schemeClr val="bg1"/>
                </a:solidFill>
                <a:latin typeface="Calibri" pitchFamily="34" charset="0"/>
              </a:rPr>
              <a:t>factor 3 </a:t>
            </a:r>
          </a:p>
        </p:txBody>
      </p:sp>
      <p:sp>
        <p:nvSpPr>
          <p:cNvPr id="2" name="Down Arrow 1"/>
          <p:cNvSpPr/>
          <p:nvPr/>
        </p:nvSpPr>
        <p:spPr>
          <a:xfrm>
            <a:off x="4017279" y="1819981"/>
            <a:ext cx="304800" cy="228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5"/>
          <p:cNvSpPr txBox="1">
            <a:spLocks noChangeArrowheads="1"/>
          </p:cNvSpPr>
          <p:nvPr/>
        </p:nvSpPr>
        <p:spPr bwMode="auto">
          <a:xfrm>
            <a:off x="3076125" y="2167116"/>
            <a:ext cx="2409419" cy="459421"/>
          </a:xfrm>
          <a:prstGeom prst="rect">
            <a:avLst/>
          </a:prstGeom>
          <a:noFill/>
          <a:ln w="9525">
            <a:noFill/>
            <a:miter lim="800000"/>
            <a:headEnd/>
            <a:tailEnd/>
          </a:ln>
        </p:spPr>
        <p:txBody>
          <a:bodyPr wrap="square" lIns="89216" tIns="44609" rIns="89216" bIns="44609">
            <a:spAutoFit/>
          </a:bodyPr>
          <a:lstStyle/>
          <a:p>
            <a:pPr>
              <a:spcBef>
                <a:spcPct val="50000"/>
              </a:spcBef>
            </a:pPr>
            <a:r>
              <a:rPr lang="en-NZ" sz="2400" dirty="0" smtClean="0">
                <a:solidFill>
                  <a:schemeClr val="bg1"/>
                </a:solidFill>
                <a:latin typeface="+mn-lt"/>
              </a:rPr>
              <a:t>Thesis statement</a:t>
            </a:r>
            <a:endParaRPr lang="en-NZ" sz="2400" dirty="0">
              <a:solidFill>
                <a:schemeClr val="bg1"/>
              </a:solidFill>
              <a:latin typeface="+mn-lt"/>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0" y="5142204"/>
            <a:ext cx="609600" cy="113641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79274" y="1872096"/>
            <a:ext cx="481734" cy="920783"/>
          </a:xfrm>
          <a:prstGeom prst="rect">
            <a:avLst/>
          </a:prstGeom>
        </p:spPr>
      </p:pic>
      <p:sp>
        <p:nvSpPr>
          <p:cNvPr id="22" name="Text Box 7"/>
          <p:cNvSpPr txBox="1">
            <a:spLocks noChangeArrowheads="1"/>
          </p:cNvSpPr>
          <p:nvPr/>
        </p:nvSpPr>
        <p:spPr bwMode="auto">
          <a:xfrm>
            <a:off x="1143000" y="398852"/>
            <a:ext cx="7086600" cy="644087"/>
          </a:xfrm>
          <a:prstGeom prst="rect">
            <a:avLst/>
          </a:prstGeom>
          <a:noFill/>
          <a:ln w="9525">
            <a:noFill/>
            <a:miter lim="800000"/>
            <a:headEnd/>
            <a:tailEnd/>
          </a:ln>
        </p:spPr>
        <p:txBody>
          <a:bodyPr wrap="square" lIns="89216" tIns="44609" rIns="89216" bIns="44609">
            <a:spAutoFit/>
          </a:bodyPr>
          <a:lstStyle/>
          <a:p>
            <a:pPr>
              <a:spcBef>
                <a:spcPct val="50000"/>
              </a:spcBef>
            </a:pPr>
            <a:r>
              <a:rPr lang="en-NZ" sz="3600" dirty="0" smtClean="0">
                <a:solidFill>
                  <a:srgbClr val="FFC000"/>
                </a:solidFill>
                <a:latin typeface="+mn-lt"/>
              </a:rPr>
              <a:t>When do you refer to the literature?</a:t>
            </a:r>
            <a:endParaRPr lang="en-NZ" sz="3600" dirty="0">
              <a:solidFill>
                <a:srgbClr val="FFC000"/>
              </a:solidFill>
              <a:latin typeface="+mn-lt"/>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4740" y="912306"/>
            <a:ext cx="327714" cy="1079320"/>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23584" y="3002819"/>
            <a:ext cx="591416" cy="1947818"/>
          </a:xfrm>
          <a:prstGeom prst="rect">
            <a:avLst/>
          </a:prstGeom>
        </p:spPr>
      </p:pic>
    </p:spTree>
    <p:custDataLst>
      <p:tags r:id="rId1"/>
    </p:custDataLst>
    <p:extLst>
      <p:ext uri="{BB962C8B-B14F-4D97-AF65-F5344CB8AC3E}">
        <p14:creationId xmlns:p14="http://schemas.microsoft.com/office/powerpoint/2010/main" val="425398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955200"/>
            <a:ext cx="6477000" cy="646331"/>
          </a:xfrm>
          <a:prstGeom prst="rect">
            <a:avLst/>
          </a:prstGeom>
          <a:noFill/>
        </p:spPr>
        <p:txBody>
          <a:bodyPr wrap="square" rtlCol="0">
            <a:spAutoFit/>
          </a:bodyPr>
          <a:lstStyle/>
          <a:p>
            <a:pPr algn="ctr"/>
            <a:r>
              <a:rPr lang="en-NZ" sz="3600" dirty="0" smtClean="0">
                <a:solidFill>
                  <a:srgbClr val="FFC000"/>
                </a:solidFill>
                <a:latin typeface="+mn-lt"/>
              </a:rPr>
              <a:t>Getting feedback</a:t>
            </a:r>
            <a:endParaRPr lang="en-US" sz="3600" dirty="0">
              <a:solidFill>
                <a:srgbClr val="FFC000"/>
              </a:solidFill>
              <a:latin typeface="+mn-lt"/>
            </a:endParaRPr>
          </a:p>
        </p:txBody>
      </p:sp>
      <p:sp>
        <p:nvSpPr>
          <p:cNvPr id="7" name="TextBox 6"/>
          <p:cNvSpPr txBox="1"/>
          <p:nvPr/>
        </p:nvSpPr>
        <p:spPr>
          <a:xfrm>
            <a:off x="609600" y="1874254"/>
            <a:ext cx="6172200" cy="2877711"/>
          </a:xfrm>
          <a:prstGeom prst="rect">
            <a:avLst/>
          </a:prstGeom>
          <a:noFill/>
        </p:spPr>
        <p:txBody>
          <a:bodyPr wrap="square" rtlCol="0">
            <a:spAutoFit/>
          </a:bodyPr>
          <a:lstStyle/>
          <a:p>
            <a:pPr marL="285750" indent="-285750">
              <a:buFont typeface="Arial" panose="020B0604020202020204" pitchFamily="34" charset="0"/>
              <a:buChar char="•"/>
            </a:pPr>
            <a:r>
              <a:rPr lang="en-NZ" sz="2300" dirty="0" smtClean="0">
                <a:solidFill>
                  <a:schemeClr val="bg1"/>
                </a:solidFill>
                <a:latin typeface="+mn-lt"/>
              </a:rPr>
              <a:t>  Learning Consultants at your campus CTL</a:t>
            </a:r>
          </a:p>
          <a:p>
            <a:r>
              <a:rPr lang="en-NZ" sz="2300" dirty="0" smtClean="0">
                <a:solidFill>
                  <a:schemeClr val="bg1"/>
                </a:solidFill>
                <a:latin typeface="+mn-lt"/>
              </a:rPr>
              <a:t>           - appointment required</a:t>
            </a:r>
          </a:p>
          <a:p>
            <a:pPr marL="457200" indent="-457200">
              <a:spcBef>
                <a:spcPts val="600"/>
              </a:spcBef>
              <a:buFont typeface="Arial" panose="020B0604020202020204" pitchFamily="34" charset="0"/>
              <a:buChar char="•"/>
            </a:pPr>
            <a:r>
              <a:rPr lang="en-NZ" sz="2300" dirty="0" smtClean="0">
                <a:solidFill>
                  <a:schemeClr val="bg1"/>
                </a:solidFill>
                <a:latin typeface="+mn-lt"/>
              </a:rPr>
              <a:t>Writing Consultants (Library)</a:t>
            </a:r>
          </a:p>
          <a:p>
            <a:r>
              <a:rPr lang="en-NZ" sz="2300" dirty="0" smtClean="0">
                <a:solidFill>
                  <a:schemeClr val="bg1"/>
                </a:solidFill>
                <a:latin typeface="+mn-lt"/>
              </a:rPr>
              <a:t>           - walk-in consultations</a:t>
            </a:r>
          </a:p>
          <a:p>
            <a:pPr marL="457200" indent="-457200">
              <a:spcBef>
                <a:spcPts val="600"/>
              </a:spcBef>
              <a:buFont typeface="Arial" panose="020B0604020202020204" pitchFamily="34" charset="0"/>
              <a:buChar char="•"/>
            </a:pPr>
            <a:r>
              <a:rPr lang="en-NZ" sz="2300" dirty="0" smtClean="0">
                <a:solidFill>
                  <a:schemeClr val="bg1"/>
                </a:solidFill>
                <a:latin typeface="+mn-lt"/>
              </a:rPr>
              <a:t>Pre-reading service – three day turnaround</a:t>
            </a:r>
          </a:p>
          <a:p>
            <a:pPr marL="457200" indent="-457200">
              <a:spcBef>
                <a:spcPts val="600"/>
              </a:spcBef>
              <a:buFont typeface="Arial" panose="020B0604020202020204" pitchFamily="34" charset="0"/>
              <a:buChar char="•"/>
            </a:pPr>
            <a:r>
              <a:rPr lang="en-NZ" sz="2300" dirty="0" smtClean="0">
                <a:solidFill>
                  <a:schemeClr val="bg1"/>
                </a:solidFill>
                <a:latin typeface="+mn-lt"/>
              </a:rPr>
              <a:t>Other students – honest opinions</a:t>
            </a:r>
          </a:p>
          <a:p>
            <a:pPr marL="457200" indent="-457200">
              <a:spcBef>
                <a:spcPts val="600"/>
              </a:spcBef>
              <a:buFont typeface="Arial" panose="020B0604020202020204" pitchFamily="34" charset="0"/>
              <a:buChar char="•"/>
            </a:pPr>
            <a:r>
              <a:rPr lang="en-NZ" sz="2300" dirty="0" smtClean="0">
                <a:solidFill>
                  <a:schemeClr val="bg1"/>
                </a:solidFill>
                <a:latin typeface="+mn-lt"/>
              </a:rPr>
              <a:t>Yourself – go back with fresh eyes</a:t>
            </a:r>
            <a:endParaRPr lang="en-US" sz="2300" dirty="0">
              <a:solidFill>
                <a:schemeClr val="bg1"/>
              </a:solidFill>
              <a:latin typeface="+mn-lt"/>
            </a:endParaRPr>
          </a:p>
        </p:txBody>
      </p:sp>
      <p:sp>
        <p:nvSpPr>
          <p:cNvPr id="8" name="TextBox 7"/>
          <p:cNvSpPr txBox="1"/>
          <p:nvPr/>
        </p:nvSpPr>
        <p:spPr>
          <a:xfrm>
            <a:off x="1219200" y="5105400"/>
            <a:ext cx="5181600" cy="1261884"/>
          </a:xfrm>
          <a:prstGeom prst="rect">
            <a:avLst/>
          </a:prstGeom>
          <a:solidFill>
            <a:srgbClr val="FFC000"/>
          </a:solidFill>
        </p:spPr>
        <p:txBody>
          <a:bodyPr wrap="square" rtlCol="0">
            <a:spAutoFit/>
          </a:bodyPr>
          <a:lstStyle/>
          <a:p>
            <a:r>
              <a:rPr lang="en-NZ" sz="2200" dirty="0" smtClean="0">
                <a:solidFill>
                  <a:schemeClr val="tx2"/>
                </a:solidFill>
              </a:rPr>
              <a:t>Albany: 	</a:t>
            </a:r>
            <a:r>
              <a:rPr lang="en-NZ" sz="2200" dirty="0" smtClean="0">
                <a:solidFill>
                  <a:schemeClr val="tx2"/>
                </a:solidFill>
                <a:hlinkClick r:id="rId3"/>
              </a:rPr>
              <a:t>ctlalb@massey.ac.nz</a:t>
            </a:r>
            <a:endParaRPr lang="en-NZ" sz="2200" dirty="0" smtClean="0">
              <a:solidFill>
                <a:schemeClr val="tx2"/>
              </a:solidFill>
            </a:endParaRPr>
          </a:p>
          <a:p>
            <a:pPr>
              <a:spcBef>
                <a:spcPts val="600"/>
              </a:spcBef>
            </a:pPr>
            <a:r>
              <a:rPr lang="en-NZ" sz="2200" dirty="0" err="1" smtClean="0">
                <a:solidFill>
                  <a:schemeClr val="tx2"/>
                </a:solidFill>
              </a:rPr>
              <a:t>Manawatu</a:t>
            </a:r>
            <a:r>
              <a:rPr lang="en-NZ" sz="2200" dirty="0" smtClean="0">
                <a:solidFill>
                  <a:schemeClr val="tx2"/>
                </a:solidFill>
              </a:rPr>
              <a:t>: 	</a:t>
            </a:r>
            <a:r>
              <a:rPr lang="en-NZ" sz="2200" dirty="0" smtClean="0">
                <a:solidFill>
                  <a:schemeClr val="tx2"/>
                </a:solidFill>
                <a:hlinkClick r:id="rId4"/>
              </a:rPr>
              <a:t>ctlman@massey.ac.nz</a:t>
            </a:r>
            <a:endParaRPr lang="en-NZ" sz="2200" dirty="0" smtClean="0">
              <a:solidFill>
                <a:schemeClr val="tx2"/>
              </a:solidFill>
            </a:endParaRPr>
          </a:p>
          <a:p>
            <a:pPr>
              <a:spcBef>
                <a:spcPts val="600"/>
              </a:spcBef>
            </a:pPr>
            <a:r>
              <a:rPr lang="en-NZ" sz="2200" dirty="0" smtClean="0">
                <a:solidFill>
                  <a:schemeClr val="tx2"/>
                </a:solidFill>
              </a:rPr>
              <a:t>Wellington: 	</a:t>
            </a:r>
            <a:r>
              <a:rPr lang="en-NZ" sz="2200" dirty="0" smtClean="0">
                <a:solidFill>
                  <a:schemeClr val="tx2"/>
                </a:solidFill>
                <a:hlinkClick r:id="rId5"/>
              </a:rPr>
              <a:t>ctlwel@massey.ac.nz</a:t>
            </a:r>
            <a:endParaRPr lang="en-US" sz="2200" dirty="0">
              <a:solidFill>
                <a:schemeClr val="tx2"/>
              </a:solidFill>
            </a:endParaRPr>
          </a:p>
        </p:txBody>
      </p:sp>
      <p:pic>
        <p:nvPicPr>
          <p:cNvPr id="1026" name="Picture 2" descr="https://assetbank.massey.ac.nz/asset-bank/servlet/file?contentDispositionFilename=Mjc0NDEx.jpg-s.jpg&amp;signature=6f7a50747855586d6a317636484579495a4b4a6e754c6c6b796a785743745a66663434594556647a4f53664533574a6e45516b6d686f7738514b716565593442703046326633436b66524f6d4b61667a534867454946357369416b2f536a56626a436f6355376d6e4b49513d&amp;contentDisposition=inline&amp;lastModified=2018-03-30T11:09:05Z&amp;contentIdentifier=adb/aCQH4ljJDwvUsSjH2LK79JmawQP4.jpg&amp;contentStoreIdentifi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2032409"/>
            <a:ext cx="2476500" cy="28962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0700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1066800" y="1828800"/>
            <a:ext cx="673959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90525" indent="-390525">
              <a:spcBef>
                <a:spcPct val="20000"/>
              </a:spcBef>
              <a:buSzPct val="60000"/>
              <a:buFont typeface="Wingdings" pitchFamily="2" charset="2"/>
              <a:buChar char="§"/>
            </a:pPr>
            <a:r>
              <a:rPr lang="en-US" altLang="en-US" sz="2800" dirty="0">
                <a:solidFill>
                  <a:srgbClr val="FFC000"/>
                </a:solidFill>
                <a:latin typeface="+mn-lt"/>
                <a:cs typeface="Arial" pitchFamily="34" charset="0"/>
              </a:rPr>
              <a:t>ADD</a:t>
            </a:r>
          </a:p>
          <a:p>
            <a:pPr marL="846138" lvl="1" indent="-325438">
              <a:spcBef>
                <a:spcPct val="20000"/>
              </a:spcBef>
              <a:buSzPct val="60000"/>
            </a:pPr>
            <a:r>
              <a:rPr lang="en-US" altLang="en-US" sz="2400" dirty="0">
                <a:solidFill>
                  <a:schemeClr val="bg1"/>
                </a:solidFill>
                <a:latin typeface="+mn-lt"/>
                <a:cs typeface="Arial" pitchFamily="34" charset="0"/>
              </a:rPr>
              <a:t>What additional information is needed?</a:t>
            </a:r>
          </a:p>
          <a:p>
            <a:pPr marL="390525" indent="-390525">
              <a:spcBef>
                <a:spcPts val="1200"/>
              </a:spcBef>
              <a:buSzPct val="60000"/>
              <a:buFont typeface="Wingdings" pitchFamily="2" charset="2"/>
              <a:buChar char="§"/>
            </a:pPr>
            <a:r>
              <a:rPr lang="en-US" altLang="en-US" sz="2800" dirty="0">
                <a:solidFill>
                  <a:srgbClr val="FFC000"/>
                </a:solidFill>
                <a:latin typeface="+mn-lt"/>
                <a:cs typeface="Arial" pitchFamily="34" charset="0"/>
              </a:rPr>
              <a:t>SUBTRACT</a:t>
            </a:r>
          </a:p>
          <a:p>
            <a:pPr marL="846138" lvl="1" indent="-325438">
              <a:spcBef>
                <a:spcPct val="20000"/>
              </a:spcBef>
              <a:buSzPct val="60000"/>
            </a:pPr>
            <a:r>
              <a:rPr lang="en-US" altLang="en-US" sz="2400" dirty="0">
                <a:solidFill>
                  <a:schemeClr val="bg1"/>
                </a:solidFill>
                <a:latin typeface="+mn-lt"/>
                <a:cs typeface="Arial" pitchFamily="34" charset="0"/>
              </a:rPr>
              <a:t>What information seems unnecessary?</a:t>
            </a:r>
          </a:p>
          <a:p>
            <a:pPr marL="390525" indent="-390525">
              <a:spcBef>
                <a:spcPts val="1200"/>
              </a:spcBef>
              <a:buSzPct val="60000"/>
              <a:buFont typeface="Wingdings" pitchFamily="2" charset="2"/>
              <a:buChar char="§"/>
            </a:pPr>
            <a:r>
              <a:rPr lang="en-US" altLang="en-US" sz="2400" dirty="0">
                <a:solidFill>
                  <a:srgbClr val="FFC000"/>
                </a:solidFill>
                <a:latin typeface="+mn-lt"/>
                <a:cs typeface="Arial" pitchFamily="34" charset="0"/>
              </a:rPr>
              <a:t>MOVE</a:t>
            </a:r>
            <a:r>
              <a:rPr lang="en-US" altLang="en-US" sz="2400" dirty="0">
                <a:solidFill>
                  <a:schemeClr val="bg1"/>
                </a:solidFill>
                <a:latin typeface="+mn-lt"/>
                <a:cs typeface="Arial" pitchFamily="34" charset="0"/>
              </a:rPr>
              <a:t>	</a:t>
            </a:r>
          </a:p>
          <a:p>
            <a:pPr marL="846138" lvl="1" indent="-325438">
              <a:spcBef>
                <a:spcPct val="20000"/>
              </a:spcBef>
              <a:buSzPct val="60000"/>
            </a:pPr>
            <a:r>
              <a:rPr lang="en-US" altLang="en-US" sz="2400" dirty="0">
                <a:solidFill>
                  <a:schemeClr val="bg1"/>
                </a:solidFill>
                <a:latin typeface="+mn-lt"/>
                <a:cs typeface="Arial" pitchFamily="34" charset="0"/>
              </a:rPr>
              <a:t>What information could be moved elsewhere?</a:t>
            </a:r>
          </a:p>
          <a:p>
            <a:pPr marL="390525" indent="-390525">
              <a:spcBef>
                <a:spcPts val="1200"/>
              </a:spcBef>
              <a:buSzPct val="60000"/>
              <a:buFont typeface="Wingdings" pitchFamily="2" charset="2"/>
              <a:buChar char="§"/>
            </a:pPr>
            <a:r>
              <a:rPr lang="en-US" altLang="en-US" sz="2800" dirty="0">
                <a:solidFill>
                  <a:srgbClr val="FFC000"/>
                </a:solidFill>
                <a:latin typeface="+mn-lt"/>
                <a:cs typeface="Arial" pitchFamily="34" charset="0"/>
              </a:rPr>
              <a:t>CHANGE</a:t>
            </a:r>
          </a:p>
          <a:p>
            <a:pPr marL="846138" lvl="1" indent="-325438">
              <a:spcBef>
                <a:spcPct val="20000"/>
              </a:spcBef>
              <a:buSzPct val="60000"/>
            </a:pPr>
            <a:r>
              <a:rPr lang="en-US" altLang="en-US" sz="2400" dirty="0">
                <a:solidFill>
                  <a:schemeClr val="bg1"/>
                </a:solidFill>
                <a:latin typeface="+mn-lt"/>
                <a:cs typeface="Arial" pitchFamily="34" charset="0"/>
              </a:rPr>
              <a:t>What information needs changing?	</a:t>
            </a:r>
            <a:endParaRPr lang="en-AU" altLang="en-US" sz="2400" dirty="0">
              <a:solidFill>
                <a:schemeClr val="bg1"/>
              </a:solidFill>
              <a:latin typeface="+mn-lt"/>
              <a:cs typeface="Arial" pitchFamily="34" charset="0"/>
            </a:endParaRPr>
          </a:p>
        </p:txBody>
      </p:sp>
      <p:sp>
        <p:nvSpPr>
          <p:cNvPr id="6" name="TextBox 5"/>
          <p:cNvSpPr txBox="1"/>
          <p:nvPr/>
        </p:nvSpPr>
        <p:spPr>
          <a:xfrm>
            <a:off x="1066800" y="990600"/>
            <a:ext cx="6477000" cy="646331"/>
          </a:xfrm>
          <a:prstGeom prst="rect">
            <a:avLst/>
          </a:prstGeom>
          <a:noFill/>
        </p:spPr>
        <p:txBody>
          <a:bodyPr wrap="square" rtlCol="0">
            <a:spAutoFit/>
          </a:bodyPr>
          <a:lstStyle/>
          <a:p>
            <a:pPr algn="ctr"/>
            <a:r>
              <a:rPr lang="en-NZ" sz="3600" dirty="0" smtClean="0">
                <a:solidFill>
                  <a:srgbClr val="FFC000"/>
                </a:solidFill>
                <a:latin typeface="+mn-lt"/>
              </a:rPr>
              <a:t>Revising the assignment</a:t>
            </a:r>
            <a:endParaRPr lang="en-US" sz="3600" dirty="0">
              <a:solidFill>
                <a:srgbClr val="FFC000"/>
              </a:solidFill>
              <a:latin typeface="+mn-lt"/>
            </a:endParaRPr>
          </a:p>
        </p:txBody>
      </p:sp>
    </p:spTree>
    <p:custDataLst>
      <p:tags r:id="rId1"/>
    </p:custDataLst>
    <p:extLst>
      <p:ext uri="{BB962C8B-B14F-4D97-AF65-F5344CB8AC3E}">
        <p14:creationId xmlns:p14="http://schemas.microsoft.com/office/powerpoint/2010/main" val="40508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143000" y="2362200"/>
            <a:ext cx="685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42900" indent="-342900">
              <a:spcBef>
                <a:spcPct val="20000"/>
              </a:spcBef>
              <a:buSzPct val="60000"/>
              <a:buFont typeface="Arial" panose="020B0604020202020204" pitchFamily="34" charset="0"/>
              <a:buChar char="•"/>
            </a:pPr>
            <a:r>
              <a:rPr lang="en-US" sz="2400" dirty="0">
                <a:solidFill>
                  <a:schemeClr val="bg1"/>
                </a:solidFill>
                <a:latin typeface="+mn-lt"/>
                <a:cs typeface="Arial" pitchFamily="34" charset="0"/>
              </a:rPr>
              <a:t>Spelling</a:t>
            </a:r>
          </a:p>
          <a:p>
            <a:pPr marL="342900" indent="-342900">
              <a:spcBef>
                <a:spcPts val="1200"/>
              </a:spcBef>
              <a:buSzPct val="60000"/>
              <a:buFont typeface="Arial" panose="020B0604020202020204" pitchFamily="34" charset="0"/>
              <a:buChar char="•"/>
            </a:pPr>
            <a:r>
              <a:rPr lang="en-US" sz="2400" dirty="0">
                <a:solidFill>
                  <a:schemeClr val="bg1"/>
                </a:solidFill>
                <a:latin typeface="+mn-lt"/>
                <a:cs typeface="Arial" pitchFamily="34" charset="0"/>
              </a:rPr>
              <a:t>Commonly confused words: (there/their/they’re; </a:t>
            </a:r>
            <a:r>
              <a:rPr lang="en-US" sz="2400" dirty="0" smtClean="0">
                <a:solidFill>
                  <a:schemeClr val="bg1"/>
                </a:solidFill>
                <a:latin typeface="+mn-lt"/>
                <a:cs typeface="Arial" pitchFamily="34" charset="0"/>
              </a:rPr>
              <a:t>its/it’s)</a:t>
            </a:r>
            <a:endParaRPr lang="en-US" sz="2400" dirty="0">
              <a:solidFill>
                <a:schemeClr val="bg1"/>
              </a:solidFill>
              <a:latin typeface="+mn-lt"/>
              <a:cs typeface="Arial" pitchFamily="34" charset="0"/>
            </a:endParaRPr>
          </a:p>
          <a:p>
            <a:pPr marL="342900" indent="-342900">
              <a:spcBef>
                <a:spcPts val="1200"/>
              </a:spcBef>
              <a:buSzPct val="60000"/>
              <a:buFont typeface="Arial" panose="020B0604020202020204" pitchFamily="34" charset="0"/>
              <a:buChar char="•"/>
            </a:pPr>
            <a:r>
              <a:rPr lang="en-US" sz="2400" dirty="0">
                <a:solidFill>
                  <a:schemeClr val="bg1"/>
                </a:solidFill>
                <a:latin typeface="+mn-lt"/>
                <a:cs typeface="Arial" pitchFamily="34" charset="0"/>
              </a:rPr>
              <a:t>Grammar Conventions: (commas, apostrophes, verb tense…) </a:t>
            </a:r>
          </a:p>
          <a:p>
            <a:pPr marL="342900" indent="-342900">
              <a:spcBef>
                <a:spcPts val="1200"/>
              </a:spcBef>
              <a:buSzPct val="60000"/>
              <a:buFont typeface="Arial" panose="020B0604020202020204" pitchFamily="34" charset="0"/>
              <a:buChar char="•"/>
            </a:pPr>
            <a:r>
              <a:rPr lang="en-US" sz="2400" dirty="0">
                <a:solidFill>
                  <a:schemeClr val="bg1"/>
                </a:solidFill>
                <a:latin typeface="+mn-lt"/>
                <a:cs typeface="Arial" pitchFamily="34" charset="0"/>
              </a:rPr>
              <a:t>Paragraphing: one idea per </a:t>
            </a:r>
            <a:r>
              <a:rPr lang="en-US" sz="2400" dirty="0" smtClean="0">
                <a:solidFill>
                  <a:schemeClr val="bg1"/>
                </a:solidFill>
                <a:latin typeface="+mn-lt"/>
                <a:cs typeface="Arial" pitchFamily="34" charset="0"/>
              </a:rPr>
              <a:t>paragraph</a:t>
            </a:r>
            <a:endParaRPr lang="en-US" sz="2400" dirty="0">
              <a:solidFill>
                <a:schemeClr val="bg1"/>
              </a:solidFill>
              <a:latin typeface="+mn-lt"/>
              <a:cs typeface="Arial" pitchFamily="34" charset="0"/>
            </a:endParaRPr>
          </a:p>
          <a:p>
            <a:pPr marL="342900" indent="-342900">
              <a:spcBef>
                <a:spcPts val="1200"/>
              </a:spcBef>
              <a:buSzPct val="60000"/>
              <a:buFont typeface="Arial" panose="020B0604020202020204" pitchFamily="34" charset="0"/>
              <a:buChar char="•"/>
            </a:pPr>
            <a:r>
              <a:rPr lang="en-US" sz="2400" dirty="0">
                <a:solidFill>
                  <a:schemeClr val="bg1"/>
                </a:solidFill>
                <a:latin typeface="+mn-lt"/>
                <a:cs typeface="Arial" pitchFamily="34" charset="0"/>
              </a:rPr>
              <a:t>Referencing: in-text and </a:t>
            </a:r>
            <a:r>
              <a:rPr lang="en-US" sz="2400" dirty="0" smtClean="0">
                <a:solidFill>
                  <a:schemeClr val="bg1"/>
                </a:solidFill>
                <a:latin typeface="+mn-lt"/>
                <a:cs typeface="Arial" pitchFamily="34" charset="0"/>
              </a:rPr>
              <a:t>references </a:t>
            </a:r>
            <a:r>
              <a:rPr lang="en-US" sz="2400" dirty="0">
                <a:solidFill>
                  <a:schemeClr val="bg1"/>
                </a:solidFill>
                <a:latin typeface="+mn-lt"/>
                <a:cs typeface="Arial" pitchFamily="34" charset="0"/>
              </a:rPr>
              <a:t>page </a:t>
            </a:r>
            <a:endParaRPr lang="en-AU" sz="2400" dirty="0">
              <a:solidFill>
                <a:schemeClr val="bg1"/>
              </a:solidFill>
              <a:latin typeface="+mn-lt"/>
              <a:cs typeface="Arial" pitchFamily="34" charset="0"/>
            </a:endParaRPr>
          </a:p>
        </p:txBody>
      </p:sp>
      <p:sp>
        <p:nvSpPr>
          <p:cNvPr id="5" name="TextBox 4"/>
          <p:cNvSpPr txBox="1"/>
          <p:nvPr/>
        </p:nvSpPr>
        <p:spPr>
          <a:xfrm>
            <a:off x="1676400" y="990600"/>
            <a:ext cx="5562600" cy="1200329"/>
          </a:xfrm>
          <a:prstGeom prst="rect">
            <a:avLst/>
          </a:prstGeom>
          <a:noFill/>
        </p:spPr>
        <p:txBody>
          <a:bodyPr wrap="square" rtlCol="0">
            <a:spAutoFit/>
          </a:bodyPr>
          <a:lstStyle/>
          <a:p>
            <a:pPr algn="ctr"/>
            <a:r>
              <a:rPr lang="en-NZ" sz="3600" dirty="0" smtClean="0">
                <a:solidFill>
                  <a:srgbClr val="FFC000"/>
                </a:solidFill>
                <a:latin typeface="+mn-lt"/>
              </a:rPr>
              <a:t>Proofreading and editing  your work</a:t>
            </a:r>
            <a:endParaRPr lang="en-US" sz="3600" dirty="0">
              <a:solidFill>
                <a:srgbClr val="FFC000"/>
              </a:solidFill>
              <a:latin typeface="+mn-lt"/>
            </a:endParaRPr>
          </a:p>
        </p:txBody>
      </p:sp>
    </p:spTree>
    <p:custDataLst>
      <p:tags r:id="rId1"/>
    </p:custDataLst>
    <p:extLst>
      <p:ext uri="{BB962C8B-B14F-4D97-AF65-F5344CB8AC3E}">
        <p14:creationId xmlns:p14="http://schemas.microsoft.com/office/powerpoint/2010/main" val="29812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2971800" cy="430887"/>
          </a:xfrm>
          <a:prstGeom prst="rect">
            <a:avLst/>
          </a:prstGeom>
          <a:solidFill>
            <a:srgbClr val="FFC000"/>
          </a:solidFill>
        </p:spPr>
        <p:txBody>
          <a:bodyPr wrap="square" rtlCol="0">
            <a:spAutoFit/>
          </a:bodyPr>
          <a:lstStyle/>
          <a:p>
            <a:r>
              <a:rPr lang="en-NZ" sz="2200" dirty="0" smtClean="0">
                <a:solidFill>
                  <a:schemeClr val="tx2"/>
                </a:solidFill>
              </a:rPr>
              <a:t>Writing an essay</a:t>
            </a:r>
            <a:endParaRPr lang="en-US" sz="2200" dirty="0">
              <a:solidFill>
                <a:schemeClr val="tx2"/>
              </a:solidFill>
            </a:endParaRPr>
          </a:p>
        </p:txBody>
      </p:sp>
      <p:sp>
        <p:nvSpPr>
          <p:cNvPr id="7" name="TextBox 6"/>
          <p:cNvSpPr txBox="1"/>
          <p:nvPr/>
        </p:nvSpPr>
        <p:spPr>
          <a:xfrm>
            <a:off x="1066800" y="1295400"/>
            <a:ext cx="5638800" cy="584775"/>
          </a:xfrm>
          <a:prstGeom prst="rect">
            <a:avLst/>
          </a:prstGeom>
          <a:noFill/>
        </p:spPr>
        <p:txBody>
          <a:bodyPr wrap="square" rtlCol="0">
            <a:spAutoFit/>
          </a:bodyPr>
          <a:lstStyle/>
          <a:p>
            <a:r>
              <a:rPr lang="en-NZ" sz="3200" dirty="0" smtClean="0">
                <a:solidFill>
                  <a:srgbClr val="FFC000"/>
                </a:solidFill>
              </a:rPr>
              <a:t>What is an essay?</a:t>
            </a:r>
            <a:endParaRPr lang="en-US" sz="3200" dirty="0">
              <a:solidFill>
                <a:srgbClr val="FFC000"/>
              </a:solidFill>
            </a:endParaRPr>
          </a:p>
        </p:txBody>
      </p:sp>
      <p:sp>
        <p:nvSpPr>
          <p:cNvPr id="8" name="TextBox 7"/>
          <p:cNvSpPr txBox="1"/>
          <p:nvPr/>
        </p:nvSpPr>
        <p:spPr>
          <a:xfrm>
            <a:off x="1524000" y="2667000"/>
            <a:ext cx="6705600" cy="1292662"/>
          </a:xfrm>
          <a:prstGeom prst="rect">
            <a:avLst/>
          </a:prstGeom>
          <a:noFill/>
        </p:spPr>
        <p:txBody>
          <a:bodyPr wrap="square" rtlCol="0">
            <a:spAutoFit/>
          </a:bodyPr>
          <a:lstStyle/>
          <a:p>
            <a:r>
              <a:rPr lang="en-NZ" sz="2600" dirty="0" smtClean="0">
                <a:solidFill>
                  <a:schemeClr val="bg1"/>
                </a:solidFill>
              </a:rPr>
              <a:t>An essay is a written response to a particular question and outlines the author’s position on the issue in question</a:t>
            </a:r>
            <a:endParaRPr lang="en-US" sz="2600" dirty="0">
              <a:solidFill>
                <a:schemeClr val="bg1"/>
              </a:solidFill>
            </a:endParaRPr>
          </a:p>
        </p:txBody>
      </p:sp>
      <p:sp>
        <p:nvSpPr>
          <p:cNvPr id="9" name="TextBox 8"/>
          <p:cNvSpPr txBox="1"/>
          <p:nvPr/>
        </p:nvSpPr>
        <p:spPr>
          <a:xfrm>
            <a:off x="2895600" y="4495800"/>
            <a:ext cx="4191000" cy="954107"/>
          </a:xfrm>
          <a:prstGeom prst="rect">
            <a:avLst/>
          </a:prstGeom>
          <a:noFill/>
        </p:spPr>
        <p:txBody>
          <a:bodyPr wrap="square" rtlCol="0">
            <a:spAutoFit/>
          </a:bodyPr>
          <a:lstStyle/>
          <a:p>
            <a:r>
              <a:rPr lang="en-NZ" sz="2800" i="1" dirty="0" smtClean="0">
                <a:solidFill>
                  <a:srgbClr val="FFC000"/>
                </a:solidFill>
              </a:rPr>
              <a:t>where the author stands on the issue</a:t>
            </a:r>
            <a:endParaRPr lang="en-US" sz="2800" i="1" dirty="0">
              <a:solidFill>
                <a:srgbClr val="FFC000"/>
              </a:solidFill>
            </a:endParaRPr>
          </a:p>
        </p:txBody>
      </p:sp>
      <p:cxnSp>
        <p:nvCxnSpPr>
          <p:cNvPr id="11" name="Straight Connector 10"/>
          <p:cNvCxnSpPr/>
          <p:nvPr/>
        </p:nvCxnSpPr>
        <p:spPr>
          <a:xfrm>
            <a:off x="1524000" y="3929492"/>
            <a:ext cx="12954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19400" y="3944422"/>
            <a:ext cx="152400" cy="62757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88829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028700" y="2395210"/>
            <a:ext cx="6858000" cy="30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marL="342900" indent="-342900">
              <a:spcBef>
                <a:spcPct val="20000"/>
              </a:spcBef>
              <a:buSzPct val="60000"/>
              <a:buFont typeface="Arial" panose="020B0604020202020204" pitchFamily="34" charset="0"/>
              <a:buChar char="•"/>
            </a:pPr>
            <a:endParaRPr lang="en-AU" sz="2400" dirty="0">
              <a:solidFill>
                <a:schemeClr val="bg1"/>
              </a:solidFill>
              <a:latin typeface="+mn-lt"/>
              <a:cs typeface="Arial" pitchFamily="34" charset="0"/>
            </a:endParaRPr>
          </a:p>
        </p:txBody>
      </p:sp>
      <p:sp>
        <p:nvSpPr>
          <p:cNvPr id="5" name="TextBox 4"/>
          <p:cNvSpPr txBox="1"/>
          <p:nvPr/>
        </p:nvSpPr>
        <p:spPr>
          <a:xfrm>
            <a:off x="1676400" y="1684957"/>
            <a:ext cx="5562600" cy="646331"/>
          </a:xfrm>
          <a:prstGeom prst="rect">
            <a:avLst/>
          </a:prstGeom>
          <a:noFill/>
        </p:spPr>
        <p:txBody>
          <a:bodyPr wrap="square" rtlCol="0">
            <a:spAutoFit/>
          </a:bodyPr>
          <a:lstStyle/>
          <a:p>
            <a:pPr algn="ctr"/>
            <a:r>
              <a:rPr lang="en-NZ" sz="3600" dirty="0" smtClean="0">
                <a:solidFill>
                  <a:srgbClr val="FFC000"/>
                </a:solidFill>
                <a:latin typeface="+mn-lt"/>
              </a:rPr>
              <a:t>Summary</a:t>
            </a:r>
            <a:endParaRPr lang="en-US" sz="3600" dirty="0">
              <a:solidFill>
                <a:srgbClr val="FFC000"/>
              </a:solidFill>
              <a:latin typeface="+mn-lt"/>
            </a:endParaRPr>
          </a:p>
        </p:txBody>
      </p:sp>
      <p:sp>
        <p:nvSpPr>
          <p:cNvPr id="3" name="Rectangle 2"/>
          <p:cNvSpPr/>
          <p:nvPr/>
        </p:nvSpPr>
        <p:spPr>
          <a:xfrm>
            <a:off x="1524000" y="2487067"/>
            <a:ext cx="6019800" cy="3108543"/>
          </a:xfrm>
          <a:prstGeom prst="rect">
            <a:avLst/>
          </a:prstGeom>
        </p:spPr>
        <p:txBody>
          <a:bodyPr wrap="square">
            <a:spAutoFit/>
          </a:bodyPr>
          <a:lstStyle/>
          <a:p>
            <a:pPr marL="693738" indent="-693738">
              <a:spcBef>
                <a:spcPct val="20000"/>
              </a:spcBef>
              <a:buFontTx/>
              <a:buAutoNum type="arabicPeriod"/>
            </a:pPr>
            <a:r>
              <a:rPr lang="en-US" altLang="en-US" sz="2800" dirty="0" smtClean="0">
                <a:solidFill>
                  <a:schemeClr val="bg1"/>
                </a:solidFill>
                <a:latin typeface="+mn-lt"/>
                <a:cs typeface="Arial" pitchFamily="34" charset="0"/>
              </a:rPr>
              <a:t>Analysis </a:t>
            </a:r>
            <a:r>
              <a:rPr lang="en-US" altLang="en-US" sz="2800" dirty="0">
                <a:solidFill>
                  <a:schemeClr val="bg1"/>
                </a:solidFill>
                <a:latin typeface="+mn-lt"/>
                <a:cs typeface="Arial" pitchFamily="34" charset="0"/>
              </a:rPr>
              <a:t>of the question </a:t>
            </a:r>
          </a:p>
          <a:p>
            <a:pPr marL="693738" indent="-693738">
              <a:spcBef>
                <a:spcPct val="20000"/>
              </a:spcBef>
              <a:buFontTx/>
              <a:buAutoNum type="arabicPeriod"/>
            </a:pPr>
            <a:r>
              <a:rPr lang="en-US" altLang="en-US" sz="2800" dirty="0">
                <a:solidFill>
                  <a:schemeClr val="bg1"/>
                </a:solidFill>
                <a:latin typeface="+mn-lt"/>
                <a:cs typeface="Arial" pitchFamily="34" charset="0"/>
              </a:rPr>
              <a:t>Research</a:t>
            </a:r>
          </a:p>
          <a:p>
            <a:pPr marL="693738" indent="-693738">
              <a:spcBef>
                <a:spcPct val="20000"/>
              </a:spcBef>
              <a:buFontTx/>
              <a:buAutoNum type="arabicPeriod"/>
            </a:pPr>
            <a:r>
              <a:rPr lang="en-US" altLang="en-US" sz="2800" dirty="0">
                <a:solidFill>
                  <a:schemeClr val="bg1"/>
                </a:solidFill>
                <a:latin typeface="+mn-lt"/>
                <a:cs typeface="Arial" pitchFamily="34" charset="0"/>
              </a:rPr>
              <a:t>Formulating the thesis statement</a:t>
            </a:r>
          </a:p>
          <a:p>
            <a:pPr marL="693738" indent="-693738">
              <a:spcBef>
                <a:spcPct val="20000"/>
              </a:spcBef>
              <a:buFontTx/>
              <a:buAutoNum type="arabicPeriod"/>
            </a:pPr>
            <a:r>
              <a:rPr lang="en-US" altLang="en-US" sz="2800" dirty="0">
                <a:solidFill>
                  <a:schemeClr val="bg1"/>
                </a:solidFill>
                <a:latin typeface="+mn-lt"/>
                <a:cs typeface="Arial" pitchFamily="34" charset="0"/>
              </a:rPr>
              <a:t>Creating an outline</a:t>
            </a:r>
          </a:p>
          <a:p>
            <a:pPr marL="693738" indent="-693738">
              <a:spcBef>
                <a:spcPct val="20000"/>
              </a:spcBef>
              <a:buFontTx/>
              <a:buAutoNum type="arabicPeriod"/>
            </a:pPr>
            <a:r>
              <a:rPr lang="en-US" altLang="en-US" sz="2800" dirty="0">
                <a:solidFill>
                  <a:schemeClr val="bg1"/>
                </a:solidFill>
                <a:latin typeface="+mn-lt"/>
                <a:cs typeface="Arial" pitchFamily="34" charset="0"/>
              </a:rPr>
              <a:t>Writing the first draft </a:t>
            </a:r>
          </a:p>
          <a:p>
            <a:pPr marL="693738" indent="-693738">
              <a:spcBef>
                <a:spcPct val="20000"/>
              </a:spcBef>
              <a:buFontTx/>
              <a:buAutoNum type="arabicPeriod"/>
            </a:pPr>
            <a:r>
              <a:rPr lang="en-US" altLang="en-US" sz="2800" dirty="0">
                <a:solidFill>
                  <a:schemeClr val="bg1"/>
                </a:solidFill>
                <a:latin typeface="+mn-lt"/>
                <a:cs typeface="Arial" pitchFamily="34" charset="0"/>
              </a:rPr>
              <a:t>Revising and proofreading </a:t>
            </a:r>
            <a:endParaRPr lang="en-AU" altLang="en-US" sz="2800" dirty="0">
              <a:solidFill>
                <a:schemeClr val="bg1"/>
              </a:solidFill>
              <a:latin typeface="+mn-lt"/>
              <a:cs typeface="Arial" pitchFamily="34" charset="0"/>
            </a:endParaRPr>
          </a:p>
        </p:txBody>
      </p:sp>
      <p:pic>
        <p:nvPicPr>
          <p:cNvPr id="7" name="Picture 6" descr="Slash.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 y="803516"/>
            <a:ext cx="3585111" cy="765425"/>
          </a:xfrm>
          <a:prstGeom prst="rect">
            <a:avLst/>
          </a:prstGeom>
        </p:spPr>
      </p:pic>
      <p:sp>
        <p:nvSpPr>
          <p:cNvPr id="8" name="TextBox 7"/>
          <p:cNvSpPr txBox="1"/>
          <p:nvPr/>
        </p:nvSpPr>
        <p:spPr>
          <a:xfrm>
            <a:off x="251520" y="843558"/>
            <a:ext cx="4104456" cy="430887"/>
          </a:xfrm>
          <a:prstGeom prst="rect">
            <a:avLst/>
          </a:prstGeom>
          <a:noFill/>
        </p:spPr>
        <p:txBody>
          <a:bodyPr wrap="square" rtlCol="0">
            <a:spAutoFit/>
          </a:bodyPr>
          <a:lstStyle/>
          <a:p>
            <a:r>
              <a:rPr lang="en-US" sz="2200" b="1" dirty="0" smtClean="0">
                <a:solidFill>
                  <a:srgbClr val="043163"/>
                </a:solidFill>
              </a:rPr>
              <a:t>How to write an essay</a:t>
            </a:r>
            <a:endParaRPr lang="en-US" sz="2200" b="1" dirty="0">
              <a:solidFill>
                <a:srgbClr val="043163"/>
              </a:solidFill>
            </a:endParaRPr>
          </a:p>
        </p:txBody>
      </p:sp>
    </p:spTree>
    <p:custDataLst>
      <p:tags r:id="rId1"/>
    </p:custDataLst>
    <p:extLst>
      <p:ext uri="{BB962C8B-B14F-4D97-AF65-F5344CB8AC3E}">
        <p14:creationId xmlns:p14="http://schemas.microsoft.com/office/powerpoint/2010/main" val="31944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1828800" cy="457200"/>
          </a:xfrm>
          <a:solidFill>
            <a:srgbClr val="FFC000"/>
          </a:solidFill>
        </p:spPr>
        <p:txBody>
          <a:bodyPr>
            <a:normAutofit/>
          </a:bodyPr>
          <a:lstStyle/>
          <a:p>
            <a:r>
              <a:rPr lang="en-NZ" b="1" dirty="0" smtClean="0">
                <a:solidFill>
                  <a:schemeClr val="tx2"/>
                </a:solidFill>
                <a:latin typeface="+mn-lt"/>
              </a:rPr>
              <a:t>Essay structure</a:t>
            </a:r>
            <a:endParaRPr lang="en-US" b="1" dirty="0">
              <a:solidFill>
                <a:schemeClr val="tx2"/>
              </a:solidFill>
              <a:latin typeface="+mn-lt"/>
            </a:endParaRPr>
          </a:p>
        </p:txBody>
      </p:sp>
      <p:sp>
        <p:nvSpPr>
          <p:cNvPr id="5" name="TextBox 4"/>
          <p:cNvSpPr txBox="1"/>
          <p:nvPr/>
        </p:nvSpPr>
        <p:spPr>
          <a:xfrm>
            <a:off x="3194998" y="639098"/>
            <a:ext cx="5573187" cy="1459523"/>
          </a:xfrm>
          <a:prstGeom prst="rect">
            <a:avLst/>
          </a:prstGeom>
          <a:solidFill>
            <a:schemeClr val="bg1"/>
          </a:solidFill>
          <a:ln>
            <a:solidFill>
              <a:schemeClr val="accent1"/>
            </a:solidFill>
          </a:ln>
        </p:spPr>
        <p:txBody>
          <a:bodyPr wrap="square" lIns="104287" tIns="52144" rIns="104287" bIns="52144" rtlCol="0">
            <a:spAutoFit/>
          </a:bodyPr>
          <a:lstStyle/>
          <a:p>
            <a:pPr marL="391077" indent="-391077">
              <a:spcBef>
                <a:spcPts val="0"/>
              </a:spcBef>
            </a:pPr>
            <a:r>
              <a:rPr lang="en-NZ" sz="2100" b="1" dirty="0" smtClean="0">
                <a:solidFill>
                  <a:schemeClr val="tx2"/>
                </a:solidFill>
                <a:latin typeface="+mn-lt"/>
              </a:rPr>
              <a:t>Set up context for your topic</a:t>
            </a:r>
          </a:p>
          <a:p>
            <a:pPr marL="391077" indent="-391077">
              <a:spcBef>
                <a:spcPts val="0"/>
              </a:spcBef>
              <a:buFont typeface="Arial" panose="020B0604020202020204" pitchFamily="34" charset="0"/>
              <a:buChar char="•"/>
            </a:pPr>
            <a:r>
              <a:rPr lang="en-NZ" sz="2100" dirty="0" smtClean="0">
                <a:solidFill>
                  <a:schemeClr val="tx2"/>
                </a:solidFill>
                <a:latin typeface="+mn-lt"/>
              </a:rPr>
              <a:t>Significance of broad topic </a:t>
            </a:r>
          </a:p>
          <a:p>
            <a:pPr marL="391077" indent="-391077">
              <a:spcBef>
                <a:spcPts val="0"/>
              </a:spcBef>
              <a:buFont typeface="Arial" panose="020B0604020202020204" pitchFamily="34" charset="0"/>
              <a:buChar char="•"/>
            </a:pPr>
            <a:r>
              <a:rPr lang="en-NZ" sz="2100" dirty="0" smtClean="0">
                <a:solidFill>
                  <a:schemeClr val="tx2"/>
                </a:solidFill>
                <a:latin typeface="+mn-lt"/>
              </a:rPr>
              <a:t>Focus in the essay</a:t>
            </a:r>
          </a:p>
          <a:p>
            <a:pPr marL="391077" indent="-391077">
              <a:spcBef>
                <a:spcPts val="0"/>
              </a:spcBef>
              <a:buFont typeface="Arial" panose="020B0604020202020204" pitchFamily="34" charset="0"/>
              <a:buChar char="•"/>
            </a:pPr>
            <a:r>
              <a:rPr lang="en-NZ" sz="2100" dirty="0" smtClean="0">
                <a:solidFill>
                  <a:schemeClr val="tx2"/>
                </a:solidFill>
                <a:latin typeface="+mn-lt"/>
              </a:rPr>
              <a:t>Main idea/argument (thesis statement</a:t>
            </a:r>
            <a:r>
              <a:rPr lang="en-NZ" sz="2200" dirty="0" smtClean="0">
                <a:solidFill>
                  <a:schemeClr val="tx2"/>
                </a:solidFill>
                <a:latin typeface="+mn-lt"/>
              </a:rPr>
              <a:t>)</a:t>
            </a:r>
          </a:p>
        </p:txBody>
      </p:sp>
      <p:sp>
        <p:nvSpPr>
          <p:cNvPr id="6" name="Right Arrow 5"/>
          <p:cNvSpPr/>
          <p:nvPr/>
        </p:nvSpPr>
        <p:spPr>
          <a:xfrm>
            <a:off x="2590800" y="1066801"/>
            <a:ext cx="589971" cy="381000"/>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7" name="Rectangle 6"/>
          <p:cNvSpPr/>
          <p:nvPr/>
        </p:nvSpPr>
        <p:spPr>
          <a:xfrm>
            <a:off x="3208186" y="2231040"/>
            <a:ext cx="5546810" cy="2419124"/>
          </a:xfrm>
          <a:prstGeom prst="rect">
            <a:avLst/>
          </a:prstGeom>
          <a:solidFill>
            <a:schemeClr val="bg1"/>
          </a:solidFill>
        </p:spPr>
        <p:txBody>
          <a:bodyPr wrap="square">
            <a:spAutoFit/>
          </a:bodyPr>
          <a:lstStyle/>
          <a:p>
            <a:pPr marL="391077" indent="-391077">
              <a:lnSpc>
                <a:spcPct val="120000"/>
              </a:lnSpc>
              <a:spcBef>
                <a:spcPts val="0"/>
              </a:spcBef>
            </a:pPr>
            <a:r>
              <a:rPr lang="en-NZ" sz="2100" b="1" dirty="0" smtClean="0">
                <a:solidFill>
                  <a:schemeClr val="tx2"/>
                </a:solidFill>
                <a:latin typeface="+mn-lt"/>
              </a:rPr>
              <a:t>Body paragraphs support main argument</a:t>
            </a:r>
            <a:endParaRPr lang="en-NZ" sz="2100" b="1" dirty="0">
              <a:solidFill>
                <a:schemeClr val="tx2"/>
              </a:solidFill>
              <a:latin typeface="+mn-lt"/>
            </a:endParaRPr>
          </a:p>
          <a:p>
            <a:pPr marL="391077" indent="-391077">
              <a:spcBef>
                <a:spcPts val="0"/>
              </a:spcBef>
              <a:buFont typeface="Arial" pitchFamily="34" charset="0"/>
              <a:buChar char="•"/>
            </a:pPr>
            <a:r>
              <a:rPr lang="en-NZ" sz="2100" dirty="0" smtClean="0">
                <a:solidFill>
                  <a:schemeClr val="tx2"/>
                </a:solidFill>
                <a:latin typeface="+mn-lt"/>
              </a:rPr>
              <a:t>One </a:t>
            </a:r>
            <a:r>
              <a:rPr lang="en-NZ" sz="2100" dirty="0">
                <a:solidFill>
                  <a:schemeClr val="tx2"/>
                </a:solidFill>
                <a:latin typeface="+mn-lt"/>
              </a:rPr>
              <a:t>main idea per paragraph </a:t>
            </a:r>
            <a:endParaRPr lang="en-NZ" sz="2100" dirty="0" smtClean="0">
              <a:solidFill>
                <a:schemeClr val="tx2"/>
              </a:solidFill>
              <a:latin typeface="+mn-lt"/>
            </a:endParaRPr>
          </a:p>
          <a:p>
            <a:pPr>
              <a:spcBef>
                <a:spcPts val="0"/>
              </a:spcBef>
            </a:pPr>
            <a:r>
              <a:rPr lang="en-NZ" sz="2100" dirty="0">
                <a:solidFill>
                  <a:schemeClr val="tx2"/>
                </a:solidFill>
                <a:latin typeface="+mn-lt"/>
              </a:rPr>
              <a:t> </a:t>
            </a:r>
            <a:r>
              <a:rPr lang="en-NZ" sz="2100" dirty="0" smtClean="0">
                <a:solidFill>
                  <a:schemeClr val="tx2"/>
                </a:solidFill>
                <a:latin typeface="+mn-lt"/>
              </a:rPr>
              <a:t>        – expressed in topic sentence</a:t>
            </a:r>
          </a:p>
          <a:p>
            <a:pPr marL="391077" indent="-391077">
              <a:spcBef>
                <a:spcPts val="0"/>
              </a:spcBef>
              <a:buFont typeface="Arial" pitchFamily="34" charset="0"/>
              <a:buChar char="•"/>
            </a:pPr>
            <a:r>
              <a:rPr lang="en-NZ" sz="2100" dirty="0" smtClean="0">
                <a:solidFill>
                  <a:schemeClr val="tx2"/>
                </a:solidFill>
                <a:latin typeface="+mn-lt"/>
              </a:rPr>
              <a:t>Support </a:t>
            </a:r>
            <a:r>
              <a:rPr lang="en-NZ" sz="2100" dirty="0">
                <a:solidFill>
                  <a:schemeClr val="tx2"/>
                </a:solidFill>
                <a:latin typeface="+mn-lt"/>
              </a:rPr>
              <a:t>main idea with evidence from literature </a:t>
            </a:r>
            <a:r>
              <a:rPr lang="en-NZ" sz="2100" dirty="0" smtClean="0">
                <a:solidFill>
                  <a:schemeClr val="tx2"/>
                </a:solidFill>
                <a:latin typeface="+mn-lt"/>
              </a:rPr>
              <a:t>– explanations, reasons etc.   </a:t>
            </a:r>
            <a:endParaRPr lang="en-NZ" sz="2100" dirty="0">
              <a:solidFill>
                <a:schemeClr val="tx2"/>
              </a:solidFill>
              <a:latin typeface="+mn-lt"/>
            </a:endParaRPr>
          </a:p>
          <a:p>
            <a:pPr marL="391077" indent="-391077">
              <a:spcBef>
                <a:spcPts val="0"/>
              </a:spcBef>
              <a:buFont typeface="Arial" pitchFamily="34" charset="0"/>
              <a:buChar char="•"/>
            </a:pPr>
            <a:r>
              <a:rPr lang="en-NZ" sz="2100" dirty="0" smtClean="0">
                <a:solidFill>
                  <a:schemeClr val="tx2"/>
                </a:solidFill>
                <a:latin typeface="+mn-lt"/>
              </a:rPr>
              <a:t>Lead reader through argument - Connect  </a:t>
            </a:r>
            <a:r>
              <a:rPr lang="en-NZ" sz="2100" dirty="0">
                <a:solidFill>
                  <a:schemeClr val="tx2"/>
                </a:solidFill>
                <a:latin typeface="+mn-lt"/>
              </a:rPr>
              <a:t>sentences and paragraphs</a:t>
            </a:r>
          </a:p>
        </p:txBody>
      </p:sp>
      <p:sp>
        <p:nvSpPr>
          <p:cNvPr id="8" name="TextBox 7"/>
          <p:cNvSpPr txBox="1"/>
          <p:nvPr/>
        </p:nvSpPr>
        <p:spPr>
          <a:xfrm>
            <a:off x="3216978" y="5518093"/>
            <a:ext cx="5616989" cy="1074803"/>
          </a:xfrm>
          <a:prstGeom prst="rect">
            <a:avLst/>
          </a:prstGeom>
          <a:solidFill>
            <a:schemeClr val="bg1"/>
          </a:solidFill>
          <a:ln>
            <a:solidFill>
              <a:schemeClr val="accent1"/>
            </a:solidFill>
          </a:ln>
        </p:spPr>
        <p:txBody>
          <a:bodyPr wrap="square" lIns="104287" tIns="52144" rIns="104287" bIns="52144" rtlCol="0">
            <a:spAutoFit/>
          </a:bodyPr>
          <a:lstStyle/>
          <a:p>
            <a:pPr marL="391077" indent="-391077">
              <a:spcBef>
                <a:spcPts val="0"/>
              </a:spcBef>
            </a:pPr>
            <a:r>
              <a:rPr lang="en-NZ" sz="2100" b="1" dirty="0" smtClean="0">
                <a:solidFill>
                  <a:schemeClr val="tx2"/>
                </a:solidFill>
                <a:latin typeface="+mn-lt"/>
              </a:rPr>
              <a:t>Come to logical conclusion</a:t>
            </a:r>
          </a:p>
          <a:p>
            <a:pPr marL="391077" indent="-391077">
              <a:spcBef>
                <a:spcPts val="0"/>
              </a:spcBef>
              <a:buFont typeface="Arial" panose="020B0604020202020204" pitchFamily="34" charset="0"/>
              <a:buChar char="•"/>
            </a:pPr>
            <a:r>
              <a:rPr lang="en-NZ" sz="2100" dirty="0" smtClean="0">
                <a:solidFill>
                  <a:schemeClr val="tx2"/>
                </a:solidFill>
                <a:latin typeface="+mn-lt"/>
              </a:rPr>
              <a:t>Summarise main ideas</a:t>
            </a:r>
          </a:p>
          <a:p>
            <a:pPr marL="391077" indent="-391077">
              <a:spcBef>
                <a:spcPts val="0"/>
              </a:spcBef>
              <a:buFont typeface="Arial" panose="020B0604020202020204" pitchFamily="34" charset="0"/>
              <a:buChar char="•"/>
            </a:pPr>
            <a:r>
              <a:rPr lang="en-NZ" sz="2100" dirty="0" smtClean="0">
                <a:solidFill>
                  <a:schemeClr val="tx2"/>
                </a:solidFill>
                <a:latin typeface="+mn-lt"/>
              </a:rPr>
              <a:t>Implications of what you’ve found</a:t>
            </a:r>
          </a:p>
        </p:txBody>
      </p:sp>
      <p:pic>
        <p:nvPicPr>
          <p:cNvPr id="9" name="Picture 2" descr="https://encrypted-tbn3.gstatic.com/images?q=tbn:ANd9GcQQC535bhY-cNuer_k00RvsTSXzoEcf9YIkZ9FafF3mq6bugML-xA">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83510" y="665475"/>
            <a:ext cx="1362615" cy="105848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2590800" y="5791201"/>
            <a:ext cx="574814" cy="304799"/>
          </a:xfrm>
          <a:prstGeom prst="rightArrow">
            <a:avLst/>
          </a:prstGeom>
          <a:solidFill>
            <a:schemeClr val="bg1"/>
          </a:solidFill>
          <a:ln>
            <a:solidFill>
              <a:srgbClr val="003164"/>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rtlCol="0" anchor="ctr"/>
          <a:lstStyle/>
          <a:p>
            <a:pPr algn="ctr"/>
            <a:endParaRPr lang="en-NZ" b="1" dirty="0">
              <a:solidFill>
                <a:schemeClr val="bg1"/>
              </a:solidFill>
            </a:endParaRPr>
          </a:p>
        </p:txBody>
      </p:sp>
      <p:sp>
        <p:nvSpPr>
          <p:cNvPr id="11" name="TextBox 10"/>
          <p:cNvSpPr txBox="1"/>
          <p:nvPr/>
        </p:nvSpPr>
        <p:spPr>
          <a:xfrm>
            <a:off x="3246286" y="4760963"/>
            <a:ext cx="5651974" cy="646331"/>
          </a:xfrm>
          <a:prstGeom prst="rect">
            <a:avLst/>
          </a:prstGeom>
          <a:noFill/>
        </p:spPr>
        <p:txBody>
          <a:bodyPr wrap="square" rtlCol="0">
            <a:spAutoFit/>
          </a:bodyPr>
          <a:lstStyle/>
          <a:p>
            <a:r>
              <a:rPr lang="en-NZ" i="1" dirty="0" smtClean="0">
                <a:solidFill>
                  <a:schemeClr val="bg1"/>
                </a:solidFill>
              </a:rPr>
              <a:t>Anchor each paragraph to Introduction by repeating key words in topic sentences </a:t>
            </a:r>
            <a:endParaRPr lang="en-NZ" i="1" dirty="0">
              <a:solidFill>
                <a:schemeClr val="bg1"/>
              </a:solidFill>
            </a:endParaRPr>
          </a:p>
        </p:txBody>
      </p:sp>
      <p:pic>
        <p:nvPicPr>
          <p:cNvPr id="2" name="Picture 1"/>
          <p:cNvPicPr>
            <a:picLocks noChangeAspect="1"/>
          </p:cNvPicPr>
          <p:nvPr/>
        </p:nvPicPr>
        <p:blipFill>
          <a:blip r:embed="rId5"/>
          <a:stretch>
            <a:fillRect/>
          </a:stretch>
        </p:blipFill>
        <p:spPr>
          <a:xfrm>
            <a:off x="182880" y="639098"/>
            <a:ext cx="2307786" cy="5800935"/>
          </a:xfrm>
          <a:prstGeom prst="rect">
            <a:avLst/>
          </a:prstGeom>
        </p:spPr>
      </p:pic>
      <p:sp>
        <p:nvSpPr>
          <p:cNvPr id="13" name="TextBox 12"/>
          <p:cNvSpPr txBox="1"/>
          <p:nvPr/>
        </p:nvSpPr>
        <p:spPr>
          <a:xfrm>
            <a:off x="920252" y="1194717"/>
            <a:ext cx="914400" cy="338554"/>
          </a:xfrm>
          <a:prstGeom prst="rect">
            <a:avLst/>
          </a:prstGeom>
          <a:noFill/>
        </p:spPr>
        <p:txBody>
          <a:bodyPr wrap="square" rtlCol="0">
            <a:spAutoFit/>
          </a:bodyPr>
          <a:lstStyle/>
          <a:p>
            <a:r>
              <a:rPr lang="en-NZ" sz="1600" dirty="0" smtClean="0">
                <a:solidFill>
                  <a:schemeClr val="tx2"/>
                </a:solidFill>
                <a:latin typeface="+mn-lt"/>
              </a:rPr>
              <a:t>10-15%</a:t>
            </a:r>
            <a:endParaRPr lang="en-US" sz="1600" dirty="0">
              <a:solidFill>
                <a:schemeClr val="tx2"/>
              </a:solidFill>
              <a:latin typeface="+mn-lt"/>
            </a:endParaRPr>
          </a:p>
        </p:txBody>
      </p:sp>
      <p:sp>
        <p:nvSpPr>
          <p:cNvPr id="14" name="TextBox 13"/>
          <p:cNvSpPr txBox="1"/>
          <p:nvPr/>
        </p:nvSpPr>
        <p:spPr>
          <a:xfrm>
            <a:off x="1066800" y="6058542"/>
            <a:ext cx="914400" cy="338554"/>
          </a:xfrm>
          <a:prstGeom prst="rect">
            <a:avLst/>
          </a:prstGeom>
          <a:noFill/>
        </p:spPr>
        <p:txBody>
          <a:bodyPr wrap="square" rtlCol="0">
            <a:spAutoFit/>
          </a:bodyPr>
          <a:lstStyle/>
          <a:p>
            <a:r>
              <a:rPr lang="en-NZ" sz="1600" dirty="0" smtClean="0">
                <a:solidFill>
                  <a:schemeClr val="tx2"/>
                </a:solidFill>
                <a:latin typeface="+mn-lt"/>
              </a:rPr>
              <a:t>10%</a:t>
            </a:r>
            <a:endParaRPr lang="en-US" sz="1600" dirty="0">
              <a:solidFill>
                <a:schemeClr val="tx2"/>
              </a:solidFill>
              <a:latin typeface="+mn-lt"/>
            </a:endParaRPr>
          </a:p>
        </p:txBody>
      </p:sp>
    </p:spTree>
    <p:custDataLst>
      <p:tags r:id="rId1"/>
    </p:custDataLst>
    <p:extLst>
      <p:ext uri="{BB962C8B-B14F-4D97-AF65-F5344CB8AC3E}">
        <p14:creationId xmlns:p14="http://schemas.microsoft.com/office/powerpoint/2010/main" val="1841097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2667000" cy="457200"/>
          </a:xfrm>
          <a:solidFill>
            <a:srgbClr val="FFC000"/>
          </a:solidFill>
        </p:spPr>
        <p:txBody>
          <a:bodyPr>
            <a:normAutofit/>
          </a:bodyPr>
          <a:lstStyle/>
          <a:p>
            <a:r>
              <a:rPr lang="en-NZ" sz="2200" dirty="0" smtClean="0">
                <a:solidFill>
                  <a:schemeClr val="tx2"/>
                </a:solidFill>
                <a:latin typeface="+mn-lt"/>
              </a:rPr>
              <a:t>Writing your essay</a:t>
            </a:r>
            <a:endParaRPr lang="en-US" sz="2200" dirty="0">
              <a:solidFill>
                <a:schemeClr val="tx2"/>
              </a:solidFill>
              <a:latin typeface="+mn-lt"/>
            </a:endParaRPr>
          </a:p>
        </p:txBody>
      </p:sp>
      <p:sp>
        <p:nvSpPr>
          <p:cNvPr id="4" name="TextBox 3"/>
          <p:cNvSpPr txBox="1"/>
          <p:nvPr/>
        </p:nvSpPr>
        <p:spPr>
          <a:xfrm>
            <a:off x="510999" y="990600"/>
            <a:ext cx="5029200" cy="1200329"/>
          </a:xfrm>
          <a:prstGeom prst="rect">
            <a:avLst/>
          </a:prstGeom>
          <a:noFill/>
        </p:spPr>
        <p:txBody>
          <a:bodyPr wrap="square" rtlCol="0">
            <a:spAutoFit/>
          </a:bodyPr>
          <a:lstStyle/>
          <a:p>
            <a:r>
              <a:rPr lang="en-NZ" sz="3600" dirty="0" smtClean="0">
                <a:solidFill>
                  <a:srgbClr val="FFC000"/>
                </a:solidFill>
                <a:latin typeface="+mn-lt"/>
              </a:rPr>
              <a:t>What are the steps involved?</a:t>
            </a:r>
            <a:endParaRPr lang="en-US" sz="3600" dirty="0">
              <a:solidFill>
                <a:srgbClr val="FFC000"/>
              </a:solidFill>
              <a:latin typeface="+mn-lt"/>
            </a:endParaRPr>
          </a:p>
        </p:txBody>
      </p:sp>
      <p:sp>
        <p:nvSpPr>
          <p:cNvPr id="5" name="TextBox 4"/>
          <p:cNvSpPr txBox="1"/>
          <p:nvPr/>
        </p:nvSpPr>
        <p:spPr>
          <a:xfrm>
            <a:off x="510999" y="2286000"/>
            <a:ext cx="4234962"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NZ" sz="2400" dirty="0" smtClean="0">
                <a:solidFill>
                  <a:schemeClr val="bg1"/>
                </a:solidFill>
                <a:latin typeface="+mn-lt"/>
              </a:rPr>
              <a:t>Analyse question</a:t>
            </a:r>
          </a:p>
          <a:p>
            <a:pPr marL="342900" indent="-342900">
              <a:lnSpc>
                <a:spcPct val="150000"/>
              </a:lnSpc>
              <a:buFont typeface="Arial" panose="020B0604020202020204" pitchFamily="34" charset="0"/>
              <a:buChar char="•"/>
            </a:pPr>
            <a:r>
              <a:rPr lang="en-NZ" sz="2400" dirty="0" smtClean="0">
                <a:solidFill>
                  <a:schemeClr val="bg1"/>
                </a:solidFill>
                <a:latin typeface="+mn-lt"/>
              </a:rPr>
              <a:t>Brainstorm topic</a:t>
            </a:r>
          </a:p>
          <a:p>
            <a:pPr marL="342900" indent="-342900">
              <a:lnSpc>
                <a:spcPct val="150000"/>
              </a:lnSpc>
              <a:buFont typeface="Arial" panose="020B0604020202020204" pitchFamily="34" charset="0"/>
              <a:buChar char="•"/>
            </a:pPr>
            <a:r>
              <a:rPr lang="en-NZ" sz="2400" dirty="0" smtClean="0">
                <a:solidFill>
                  <a:schemeClr val="bg1"/>
                </a:solidFill>
                <a:latin typeface="+mn-lt"/>
              </a:rPr>
              <a:t>Research</a:t>
            </a:r>
          </a:p>
          <a:p>
            <a:pPr marL="342900" indent="-342900">
              <a:lnSpc>
                <a:spcPct val="150000"/>
              </a:lnSpc>
              <a:buFont typeface="Arial" panose="020B0604020202020204" pitchFamily="34" charset="0"/>
              <a:buChar char="•"/>
            </a:pPr>
            <a:r>
              <a:rPr lang="en-NZ" sz="2400" dirty="0" smtClean="0">
                <a:solidFill>
                  <a:schemeClr val="bg1"/>
                </a:solidFill>
                <a:latin typeface="+mn-lt"/>
              </a:rPr>
              <a:t>Formulate thesis statement</a:t>
            </a:r>
          </a:p>
          <a:p>
            <a:pPr marL="342900" indent="-342900">
              <a:lnSpc>
                <a:spcPct val="150000"/>
              </a:lnSpc>
              <a:buFont typeface="Arial" panose="020B0604020202020204" pitchFamily="34" charset="0"/>
              <a:buChar char="•"/>
            </a:pPr>
            <a:r>
              <a:rPr lang="en-NZ" sz="2400" dirty="0" smtClean="0">
                <a:solidFill>
                  <a:schemeClr val="bg1"/>
                </a:solidFill>
                <a:latin typeface="+mn-lt"/>
              </a:rPr>
              <a:t>Create outline</a:t>
            </a:r>
          </a:p>
          <a:p>
            <a:pPr marL="342900" indent="-342900">
              <a:lnSpc>
                <a:spcPct val="150000"/>
              </a:lnSpc>
              <a:buFont typeface="Arial" panose="020B0604020202020204" pitchFamily="34" charset="0"/>
              <a:buChar char="•"/>
            </a:pPr>
            <a:r>
              <a:rPr lang="en-NZ" sz="2400" dirty="0" smtClean="0">
                <a:solidFill>
                  <a:schemeClr val="bg1"/>
                </a:solidFill>
                <a:latin typeface="+mn-lt"/>
              </a:rPr>
              <a:t>Write first draft</a:t>
            </a:r>
          </a:p>
          <a:p>
            <a:pPr marL="342900" indent="-342900">
              <a:lnSpc>
                <a:spcPct val="150000"/>
              </a:lnSpc>
              <a:buFont typeface="Arial" panose="020B0604020202020204" pitchFamily="34" charset="0"/>
              <a:buChar char="•"/>
            </a:pPr>
            <a:r>
              <a:rPr lang="en-NZ" sz="2400" dirty="0" smtClean="0">
                <a:solidFill>
                  <a:schemeClr val="bg1"/>
                </a:solidFill>
                <a:latin typeface="+mn-lt"/>
              </a:rPr>
              <a:t>Revise and proofread</a:t>
            </a:r>
            <a:endParaRPr lang="en-US" sz="2400" dirty="0"/>
          </a:p>
        </p:txBody>
      </p:sp>
      <p:pic>
        <p:nvPicPr>
          <p:cNvPr id="1026" name="Picture 2" descr="Aerial Photo of Green Scenery and Winding Ro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0615" y="1219200"/>
            <a:ext cx="4191840" cy="51946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7490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2667000" cy="838200"/>
          </a:xfrm>
          <a:solidFill>
            <a:srgbClr val="FFC000"/>
          </a:solidFill>
        </p:spPr>
        <p:txBody>
          <a:bodyPr>
            <a:normAutofit/>
          </a:bodyPr>
          <a:lstStyle/>
          <a:p>
            <a:r>
              <a:rPr lang="en-NZ" sz="2200" dirty="0" smtClean="0">
                <a:solidFill>
                  <a:schemeClr val="tx2"/>
                </a:solidFill>
                <a:latin typeface="+mn-lt"/>
              </a:rPr>
              <a:t>Analyse the question:</a:t>
            </a:r>
            <a:br>
              <a:rPr lang="en-NZ" sz="2200" dirty="0" smtClean="0">
                <a:solidFill>
                  <a:schemeClr val="tx2"/>
                </a:solidFill>
                <a:latin typeface="+mn-lt"/>
              </a:rPr>
            </a:br>
            <a:r>
              <a:rPr lang="en-NZ" sz="2200" dirty="0" smtClean="0">
                <a:solidFill>
                  <a:schemeClr val="tx2"/>
                </a:solidFill>
                <a:latin typeface="+mn-lt"/>
              </a:rPr>
              <a:t>TTF Method</a:t>
            </a:r>
            <a:endParaRPr lang="en-US" sz="2200" dirty="0">
              <a:solidFill>
                <a:schemeClr val="tx2"/>
              </a:solidFill>
              <a:latin typeface="+mn-lt"/>
            </a:endParaRPr>
          </a:p>
        </p:txBody>
      </p:sp>
      <p:sp>
        <p:nvSpPr>
          <p:cNvPr id="4" name="TextBox 3"/>
          <p:cNvSpPr txBox="1"/>
          <p:nvPr/>
        </p:nvSpPr>
        <p:spPr>
          <a:xfrm>
            <a:off x="457200" y="2069302"/>
            <a:ext cx="4953000" cy="3477875"/>
          </a:xfrm>
          <a:prstGeom prst="rect">
            <a:avLst/>
          </a:prstGeom>
          <a:noFill/>
        </p:spPr>
        <p:txBody>
          <a:bodyPr wrap="square" rtlCol="0">
            <a:spAutoFit/>
          </a:bodyPr>
          <a:lstStyle/>
          <a:p>
            <a:pPr marL="285750" indent="-285750">
              <a:buFont typeface="Arial" panose="020B0604020202020204" pitchFamily="34" charset="0"/>
              <a:buChar char="•"/>
            </a:pPr>
            <a:r>
              <a:rPr lang="en-NZ" sz="2400" dirty="0" smtClean="0">
                <a:solidFill>
                  <a:schemeClr val="bg1"/>
                </a:solidFill>
                <a:latin typeface="+mn-lt"/>
              </a:rPr>
              <a:t>What are the </a:t>
            </a:r>
            <a:r>
              <a:rPr lang="en-NZ" sz="2400" b="1" u="sng" dirty="0" smtClean="0">
                <a:solidFill>
                  <a:schemeClr val="bg1"/>
                </a:solidFill>
                <a:latin typeface="+mn-lt"/>
              </a:rPr>
              <a:t>T</a:t>
            </a:r>
            <a:r>
              <a:rPr lang="en-NZ" sz="2400" dirty="0" smtClean="0">
                <a:solidFill>
                  <a:schemeClr val="bg1"/>
                </a:solidFill>
                <a:latin typeface="+mn-lt"/>
              </a:rPr>
              <a:t>opic words</a:t>
            </a:r>
          </a:p>
          <a:p>
            <a:pPr>
              <a:spcBef>
                <a:spcPts val="600"/>
              </a:spcBef>
            </a:pPr>
            <a:r>
              <a:rPr lang="en-NZ" sz="2400" dirty="0">
                <a:solidFill>
                  <a:schemeClr val="bg1"/>
                </a:solidFill>
                <a:latin typeface="+mn-lt"/>
              </a:rPr>
              <a:t> </a:t>
            </a:r>
            <a:r>
              <a:rPr lang="en-NZ" sz="2400" dirty="0" smtClean="0">
                <a:solidFill>
                  <a:schemeClr val="bg1"/>
                </a:solidFill>
                <a:latin typeface="+mn-lt"/>
              </a:rPr>
              <a:t>         -  what is the broad topic?</a:t>
            </a:r>
          </a:p>
          <a:p>
            <a:pPr marL="342900" indent="-342900">
              <a:spcBef>
                <a:spcPts val="1800"/>
              </a:spcBef>
              <a:buFont typeface="Arial" panose="020B0604020202020204" pitchFamily="34" charset="0"/>
              <a:buChar char="•"/>
            </a:pPr>
            <a:r>
              <a:rPr lang="en-NZ" sz="2400" dirty="0" smtClean="0">
                <a:solidFill>
                  <a:schemeClr val="bg1"/>
                </a:solidFill>
                <a:latin typeface="+mn-lt"/>
              </a:rPr>
              <a:t>What are the </a:t>
            </a:r>
            <a:r>
              <a:rPr lang="en-NZ" sz="2400" b="1" u="sng" dirty="0" smtClean="0">
                <a:solidFill>
                  <a:schemeClr val="bg1"/>
                </a:solidFill>
                <a:latin typeface="+mn-lt"/>
              </a:rPr>
              <a:t>T</a:t>
            </a:r>
            <a:r>
              <a:rPr lang="en-NZ" sz="2400" dirty="0" smtClean="0">
                <a:solidFill>
                  <a:schemeClr val="bg1"/>
                </a:solidFill>
                <a:latin typeface="+mn-lt"/>
              </a:rPr>
              <a:t>ask words?</a:t>
            </a:r>
          </a:p>
          <a:p>
            <a:pPr>
              <a:spcBef>
                <a:spcPts val="600"/>
              </a:spcBef>
            </a:pPr>
            <a:r>
              <a:rPr lang="en-NZ" sz="2400" dirty="0">
                <a:solidFill>
                  <a:schemeClr val="bg1"/>
                </a:solidFill>
                <a:latin typeface="+mn-lt"/>
              </a:rPr>
              <a:t> </a:t>
            </a:r>
            <a:r>
              <a:rPr lang="en-NZ" sz="2400" dirty="0" smtClean="0">
                <a:solidFill>
                  <a:schemeClr val="bg1"/>
                </a:solidFill>
                <a:latin typeface="+mn-lt"/>
              </a:rPr>
              <a:t>        -  Define? Analyse? Examine?</a:t>
            </a:r>
          </a:p>
          <a:p>
            <a:pPr marL="342900" indent="-342900">
              <a:spcBef>
                <a:spcPts val="1800"/>
              </a:spcBef>
              <a:buFont typeface="Arial" panose="020B0604020202020204" pitchFamily="34" charset="0"/>
              <a:buChar char="•"/>
            </a:pPr>
            <a:r>
              <a:rPr lang="en-NZ" sz="2400" dirty="0" smtClean="0">
                <a:solidFill>
                  <a:schemeClr val="bg1"/>
                </a:solidFill>
                <a:latin typeface="+mn-lt"/>
              </a:rPr>
              <a:t>What is the </a:t>
            </a:r>
            <a:r>
              <a:rPr lang="en-NZ" sz="2400" b="1" u="sng" dirty="0" smtClean="0">
                <a:solidFill>
                  <a:schemeClr val="bg1"/>
                </a:solidFill>
                <a:latin typeface="+mn-lt"/>
              </a:rPr>
              <a:t>F</a:t>
            </a:r>
            <a:r>
              <a:rPr lang="en-NZ" sz="2400" dirty="0" smtClean="0">
                <a:solidFill>
                  <a:schemeClr val="bg1"/>
                </a:solidFill>
                <a:latin typeface="+mn-lt"/>
              </a:rPr>
              <a:t>ocus (Restrictions)?</a:t>
            </a:r>
          </a:p>
          <a:p>
            <a:pPr>
              <a:spcBef>
                <a:spcPts val="600"/>
              </a:spcBef>
            </a:pPr>
            <a:r>
              <a:rPr lang="en-NZ" sz="2400" dirty="0">
                <a:solidFill>
                  <a:schemeClr val="bg1"/>
                </a:solidFill>
                <a:latin typeface="+mn-lt"/>
              </a:rPr>
              <a:t> </a:t>
            </a:r>
            <a:r>
              <a:rPr lang="en-NZ" sz="2400" dirty="0" smtClean="0">
                <a:solidFill>
                  <a:schemeClr val="bg1"/>
                </a:solidFill>
                <a:latin typeface="+mn-lt"/>
              </a:rPr>
              <a:t>        -  how is the topic narrowed  </a:t>
            </a:r>
          </a:p>
          <a:p>
            <a:pPr>
              <a:spcBef>
                <a:spcPts val="0"/>
              </a:spcBef>
            </a:pPr>
            <a:r>
              <a:rPr lang="en-NZ" sz="2400" dirty="0">
                <a:solidFill>
                  <a:schemeClr val="bg1"/>
                </a:solidFill>
                <a:latin typeface="+mn-lt"/>
              </a:rPr>
              <a:t> </a:t>
            </a:r>
            <a:r>
              <a:rPr lang="en-NZ" sz="2400" dirty="0" smtClean="0">
                <a:solidFill>
                  <a:schemeClr val="bg1"/>
                </a:solidFill>
                <a:latin typeface="+mn-lt"/>
              </a:rPr>
              <a:t>           down? </a:t>
            </a:r>
            <a:endParaRPr lang="en-US" sz="2400" dirty="0">
              <a:solidFill>
                <a:schemeClr val="bg1"/>
              </a:solidFill>
              <a:latin typeface="+mn-lt"/>
            </a:endParaRPr>
          </a:p>
        </p:txBody>
      </p:sp>
      <p:pic>
        <p:nvPicPr>
          <p:cNvPr id="2050" name="Picture 2" descr="Pov, Hand, Lens, Canon, 50Mm, Mirror, Glas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5248" y="1600200"/>
            <a:ext cx="3721741"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1295400"/>
            <a:ext cx="3810000" cy="523220"/>
          </a:xfrm>
          <a:prstGeom prst="rect">
            <a:avLst/>
          </a:prstGeom>
          <a:noFill/>
        </p:spPr>
        <p:txBody>
          <a:bodyPr wrap="square" rtlCol="0">
            <a:spAutoFit/>
          </a:bodyPr>
          <a:lstStyle/>
          <a:p>
            <a:r>
              <a:rPr lang="en-NZ" sz="2800" dirty="0" smtClean="0">
                <a:solidFill>
                  <a:srgbClr val="FFC000"/>
                </a:solidFill>
              </a:rPr>
              <a:t>Topic    Task     Focus</a:t>
            </a:r>
            <a:endParaRPr lang="en-US" sz="2800" dirty="0">
              <a:solidFill>
                <a:srgbClr val="FFC000"/>
              </a:solidFill>
            </a:endParaRPr>
          </a:p>
        </p:txBody>
      </p:sp>
    </p:spTree>
    <p:custDataLst>
      <p:tags r:id="rId1"/>
    </p:custDataLst>
    <p:extLst>
      <p:ext uri="{BB962C8B-B14F-4D97-AF65-F5344CB8AC3E}">
        <p14:creationId xmlns:p14="http://schemas.microsoft.com/office/powerpoint/2010/main" val="63108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7200" y="850460"/>
            <a:ext cx="5889801" cy="646331"/>
          </a:xfrm>
          <a:prstGeom prst="rect">
            <a:avLst/>
          </a:prstGeom>
          <a:noFill/>
        </p:spPr>
        <p:txBody>
          <a:bodyPr wrap="square" rtlCol="0">
            <a:spAutoFit/>
          </a:bodyPr>
          <a:lstStyle/>
          <a:p>
            <a:r>
              <a:rPr lang="en-NZ" sz="3600" dirty="0" smtClean="0">
                <a:solidFill>
                  <a:srgbClr val="FFC000"/>
                </a:solidFill>
                <a:latin typeface="+mn-lt"/>
              </a:rPr>
              <a:t>Example question:</a:t>
            </a:r>
            <a:endParaRPr lang="en-US" sz="3600" dirty="0">
              <a:solidFill>
                <a:srgbClr val="FFC000"/>
              </a:solidFill>
              <a:latin typeface="+mn-lt"/>
            </a:endParaRPr>
          </a:p>
        </p:txBody>
      </p:sp>
      <p:sp>
        <p:nvSpPr>
          <p:cNvPr id="4" name="TextBox 3"/>
          <p:cNvSpPr txBox="1"/>
          <p:nvPr/>
        </p:nvSpPr>
        <p:spPr>
          <a:xfrm>
            <a:off x="470647" y="1593268"/>
            <a:ext cx="6934200" cy="954107"/>
          </a:xfrm>
          <a:prstGeom prst="rect">
            <a:avLst/>
          </a:prstGeom>
          <a:noFill/>
        </p:spPr>
        <p:txBody>
          <a:bodyPr wrap="square" rtlCol="0">
            <a:spAutoFit/>
          </a:bodyPr>
          <a:lstStyle/>
          <a:p>
            <a:r>
              <a:rPr lang="en-NZ" sz="2800" dirty="0" smtClean="0">
                <a:solidFill>
                  <a:schemeClr val="bg1"/>
                </a:solidFill>
                <a:latin typeface="+mn-lt"/>
              </a:rPr>
              <a:t>Write a 1000-word essay on the definition of ‘female work’ in the twentieth century</a:t>
            </a:r>
            <a:endParaRPr lang="en-US" sz="2800" dirty="0">
              <a:solidFill>
                <a:schemeClr val="bg1"/>
              </a:solidFill>
              <a:latin typeface="+mn-lt"/>
            </a:endParaRPr>
          </a:p>
        </p:txBody>
      </p:sp>
      <p:sp>
        <p:nvSpPr>
          <p:cNvPr id="5" name="TextBox 4"/>
          <p:cNvSpPr txBox="1"/>
          <p:nvPr/>
        </p:nvSpPr>
        <p:spPr>
          <a:xfrm>
            <a:off x="470647" y="2810303"/>
            <a:ext cx="4419600" cy="24622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NZ" sz="2800" dirty="0" smtClean="0">
                <a:solidFill>
                  <a:srgbClr val="FFC000"/>
                </a:solidFill>
                <a:latin typeface="+mn-lt"/>
              </a:rPr>
              <a:t>Topic words (broad topic)?</a:t>
            </a:r>
          </a:p>
          <a:p>
            <a:pPr marL="285750" indent="-285750">
              <a:lnSpc>
                <a:spcPct val="200000"/>
              </a:lnSpc>
              <a:buFont typeface="Arial" panose="020B0604020202020204" pitchFamily="34" charset="0"/>
              <a:buChar char="•"/>
            </a:pPr>
            <a:r>
              <a:rPr lang="en-NZ" sz="2800" dirty="0" smtClean="0">
                <a:solidFill>
                  <a:srgbClr val="CCCCFF"/>
                </a:solidFill>
                <a:latin typeface="+mn-lt"/>
              </a:rPr>
              <a:t>Task word?</a:t>
            </a:r>
          </a:p>
          <a:p>
            <a:pPr marL="285750" indent="-285750">
              <a:lnSpc>
                <a:spcPct val="200000"/>
              </a:lnSpc>
              <a:buFont typeface="Arial" panose="020B0604020202020204" pitchFamily="34" charset="0"/>
              <a:buChar char="•"/>
            </a:pPr>
            <a:r>
              <a:rPr lang="en-NZ" sz="2800" dirty="0" smtClean="0">
                <a:solidFill>
                  <a:srgbClr val="92D050"/>
                </a:solidFill>
                <a:latin typeface="+mn-lt"/>
              </a:rPr>
              <a:t>Focus?</a:t>
            </a:r>
            <a:endParaRPr lang="en-US" sz="2800" dirty="0">
              <a:solidFill>
                <a:srgbClr val="92D050"/>
              </a:solidFill>
              <a:latin typeface="+mn-lt"/>
            </a:endParaRPr>
          </a:p>
        </p:txBody>
      </p:sp>
      <p:cxnSp>
        <p:nvCxnSpPr>
          <p:cNvPr id="8" name="Straight Connector 7"/>
          <p:cNvCxnSpPr/>
          <p:nvPr/>
        </p:nvCxnSpPr>
        <p:spPr>
          <a:xfrm>
            <a:off x="663388" y="2484002"/>
            <a:ext cx="1905000" cy="1792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57800" y="2080670"/>
            <a:ext cx="1447800" cy="20117"/>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81400" y="2492966"/>
            <a:ext cx="2514600" cy="2011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0054" y="2955973"/>
            <a:ext cx="2693894" cy="523220"/>
          </a:xfrm>
          <a:prstGeom prst="rect">
            <a:avLst/>
          </a:prstGeom>
          <a:noFill/>
        </p:spPr>
        <p:txBody>
          <a:bodyPr wrap="square" rtlCol="0">
            <a:spAutoFit/>
          </a:bodyPr>
          <a:lstStyle/>
          <a:p>
            <a:r>
              <a:rPr lang="en-NZ" sz="2800" dirty="0" smtClean="0">
                <a:solidFill>
                  <a:srgbClr val="FFC000"/>
                </a:solidFill>
                <a:latin typeface="+mn-lt"/>
              </a:rPr>
              <a:t>‘female work’</a:t>
            </a:r>
            <a:endParaRPr lang="en-US" sz="2800" dirty="0">
              <a:solidFill>
                <a:srgbClr val="FFC000"/>
              </a:solidFill>
              <a:latin typeface="+mn-lt"/>
            </a:endParaRPr>
          </a:p>
        </p:txBody>
      </p:sp>
      <p:sp>
        <p:nvSpPr>
          <p:cNvPr id="18" name="TextBox 17"/>
          <p:cNvSpPr txBox="1"/>
          <p:nvPr/>
        </p:nvSpPr>
        <p:spPr>
          <a:xfrm>
            <a:off x="2716300" y="3757772"/>
            <a:ext cx="1371600" cy="523220"/>
          </a:xfrm>
          <a:prstGeom prst="rect">
            <a:avLst/>
          </a:prstGeom>
          <a:noFill/>
        </p:spPr>
        <p:txBody>
          <a:bodyPr wrap="square" rtlCol="0">
            <a:spAutoFit/>
          </a:bodyPr>
          <a:lstStyle/>
          <a:p>
            <a:r>
              <a:rPr lang="en-NZ" sz="2800" dirty="0" smtClean="0">
                <a:solidFill>
                  <a:srgbClr val="CCCCFF"/>
                </a:solidFill>
                <a:latin typeface="+mn-lt"/>
              </a:rPr>
              <a:t>define</a:t>
            </a:r>
            <a:endParaRPr lang="en-US" sz="2800" dirty="0">
              <a:solidFill>
                <a:srgbClr val="CCCCFF"/>
              </a:solidFill>
              <a:latin typeface="+mn-lt"/>
            </a:endParaRPr>
          </a:p>
        </p:txBody>
      </p:sp>
      <p:sp>
        <p:nvSpPr>
          <p:cNvPr id="20" name="TextBox 19"/>
          <p:cNvSpPr txBox="1"/>
          <p:nvPr/>
        </p:nvSpPr>
        <p:spPr>
          <a:xfrm>
            <a:off x="2231350" y="4628056"/>
            <a:ext cx="2994212" cy="523220"/>
          </a:xfrm>
          <a:prstGeom prst="rect">
            <a:avLst/>
          </a:prstGeom>
          <a:noFill/>
        </p:spPr>
        <p:txBody>
          <a:bodyPr wrap="square" rtlCol="0">
            <a:spAutoFit/>
          </a:bodyPr>
          <a:lstStyle/>
          <a:p>
            <a:r>
              <a:rPr lang="en-NZ" sz="2800" dirty="0" smtClean="0">
                <a:solidFill>
                  <a:srgbClr val="92D050"/>
                </a:solidFill>
                <a:latin typeface="+mn-lt"/>
              </a:rPr>
              <a:t>twentieth century</a:t>
            </a:r>
            <a:endParaRPr lang="en-US" sz="2800" dirty="0">
              <a:solidFill>
                <a:srgbClr val="92D050"/>
              </a:solidFill>
              <a:latin typeface="+mn-lt"/>
            </a:endParaRPr>
          </a:p>
        </p:txBody>
      </p:sp>
      <p:sp>
        <p:nvSpPr>
          <p:cNvPr id="21" name="Title 2"/>
          <p:cNvSpPr>
            <a:spLocks noGrp="1"/>
          </p:cNvSpPr>
          <p:nvPr>
            <p:ph type="title"/>
          </p:nvPr>
        </p:nvSpPr>
        <p:spPr>
          <a:xfrm>
            <a:off x="152400" y="76200"/>
            <a:ext cx="4800600" cy="457200"/>
          </a:xfrm>
          <a:solidFill>
            <a:srgbClr val="FFC000"/>
          </a:solidFill>
        </p:spPr>
        <p:txBody>
          <a:bodyPr>
            <a:normAutofit/>
          </a:bodyPr>
          <a:lstStyle/>
          <a:p>
            <a:r>
              <a:rPr lang="en-NZ" sz="2200" dirty="0" smtClean="0">
                <a:solidFill>
                  <a:schemeClr val="tx2"/>
                </a:solidFill>
                <a:latin typeface="+mn-lt"/>
              </a:rPr>
              <a:t>Analyse the question: TTF Method</a:t>
            </a:r>
            <a:endParaRPr lang="en-US" sz="2200" dirty="0">
              <a:solidFill>
                <a:schemeClr val="tx2"/>
              </a:solidFill>
              <a:latin typeface="+mn-lt"/>
            </a:endParaRPr>
          </a:p>
        </p:txBody>
      </p:sp>
      <p:pic>
        <p:nvPicPr>
          <p:cNvPr id="3076" name="Picture 4" descr="Related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92785" y="10317698"/>
            <a:ext cx="1721012" cy="12919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6396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50460"/>
            <a:ext cx="5889801" cy="646331"/>
          </a:xfrm>
          <a:prstGeom prst="rect">
            <a:avLst/>
          </a:prstGeom>
          <a:noFill/>
        </p:spPr>
        <p:txBody>
          <a:bodyPr wrap="square" rtlCol="0">
            <a:spAutoFit/>
          </a:bodyPr>
          <a:lstStyle/>
          <a:p>
            <a:r>
              <a:rPr lang="en-NZ" sz="3600" dirty="0" smtClean="0">
                <a:solidFill>
                  <a:srgbClr val="FFC000"/>
                </a:solidFill>
                <a:latin typeface="+mn-lt"/>
              </a:rPr>
              <a:t>Practise question:</a:t>
            </a:r>
            <a:endParaRPr lang="en-US" sz="3600" dirty="0">
              <a:solidFill>
                <a:srgbClr val="FFC000"/>
              </a:solidFill>
              <a:latin typeface="+mn-lt"/>
            </a:endParaRPr>
          </a:p>
        </p:txBody>
      </p:sp>
      <p:sp>
        <p:nvSpPr>
          <p:cNvPr id="4" name="TextBox 3"/>
          <p:cNvSpPr txBox="1"/>
          <p:nvPr/>
        </p:nvSpPr>
        <p:spPr>
          <a:xfrm>
            <a:off x="762000" y="1752600"/>
            <a:ext cx="7086600" cy="1569660"/>
          </a:xfrm>
          <a:prstGeom prst="rect">
            <a:avLst/>
          </a:prstGeom>
          <a:noFill/>
        </p:spPr>
        <p:txBody>
          <a:bodyPr wrap="square" rtlCol="0">
            <a:spAutoFit/>
          </a:bodyPr>
          <a:lstStyle/>
          <a:p>
            <a:r>
              <a:rPr lang="en-NZ" sz="2400" dirty="0" smtClean="0">
                <a:solidFill>
                  <a:schemeClr val="bg1"/>
                </a:solidFill>
                <a:latin typeface="Calibri" pitchFamily="34" charset="0"/>
              </a:rPr>
              <a:t>In </a:t>
            </a:r>
            <a:r>
              <a:rPr lang="en-NZ" sz="2400" dirty="0">
                <a:solidFill>
                  <a:schemeClr val="bg1"/>
                </a:solidFill>
                <a:latin typeface="Calibri" pitchFamily="34" charset="0"/>
              </a:rPr>
              <a:t>order to prevent workplace bullying, organisations need to look beyond issues of individual personality and examine how underlying organisational factors can contribute to the problem. </a:t>
            </a:r>
            <a:r>
              <a:rPr lang="en-NZ" sz="2400" dirty="0" smtClean="0">
                <a:solidFill>
                  <a:schemeClr val="bg1"/>
                </a:solidFill>
                <a:latin typeface="Calibri" pitchFamily="34" charset="0"/>
              </a:rPr>
              <a:t>Discuss.</a:t>
            </a:r>
            <a:endParaRPr lang="en-US" sz="2400" dirty="0">
              <a:solidFill>
                <a:schemeClr val="bg1"/>
              </a:solidFill>
              <a:latin typeface="+mn-lt"/>
            </a:endParaRPr>
          </a:p>
        </p:txBody>
      </p:sp>
      <p:sp>
        <p:nvSpPr>
          <p:cNvPr id="5" name="TextBox 4"/>
          <p:cNvSpPr txBox="1"/>
          <p:nvPr/>
        </p:nvSpPr>
        <p:spPr>
          <a:xfrm>
            <a:off x="1524000" y="3886200"/>
            <a:ext cx="3505200" cy="685800"/>
          </a:xfrm>
          <a:prstGeom prst="rect">
            <a:avLst/>
          </a:prstGeom>
          <a:noFill/>
        </p:spPr>
        <p:txBody>
          <a:bodyPr wrap="square" rtlCol="0">
            <a:spAutoFit/>
          </a:bodyPr>
          <a:lstStyle/>
          <a:p>
            <a:endParaRPr lang="en-US"/>
          </a:p>
        </p:txBody>
      </p:sp>
      <p:sp>
        <p:nvSpPr>
          <p:cNvPr id="6" name="TextBox 5"/>
          <p:cNvSpPr txBox="1"/>
          <p:nvPr/>
        </p:nvSpPr>
        <p:spPr>
          <a:xfrm>
            <a:off x="762000" y="3505200"/>
            <a:ext cx="4114800" cy="22929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NZ" sz="2600" dirty="0" smtClean="0">
                <a:solidFill>
                  <a:srgbClr val="FFC000"/>
                </a:solidFill>
                <a:latin typeface="+mn-lt"/>
              </a:rPr>
              <a:t>Topic words (broad topic)?</a:t>
            </a:r>
          </a:p>
          <a:p>
            <a:pPr marL="285750" indent="-285750">
              <a:lnSpc>
                <a:spcPct val="200000"/>
              </a:lnSpc>
              <a:buFont typeface="Arial" panose="020B0604020202020204" pitchFamily="34" charset="0"/>
              <a:buChar char="•"/>
            </a:pPr>
            <a:r>
              <a:rPr lang="en-NZ" sz="2600" dirty="0" smtClean="0">
                <a:solidFill>
                  <a:srgbClr val="CCCCFF"/>
                </a:solidFill>
                <a:latin typeface="+mn-lt"/>
              </a:rPr>
              <a:t>Task word?</a:t>
            </a:r>
          </a:p>
          <a:p>
            <a:pPr marL="285750" indent="-285750">
              <a:lnSpc>
                <a:spcPct val="200000"/>
              </a:lnSpc>
              <a:buFont typeface="Arial" panose="020B0604020202020204" pitchFamily="34" charset="0"/>
              <a:buChar char="•"/>
            </a:pPr>
            <a:r>
              <a:rPr lang="en-NZ" sz="2600" dirty="0" smtClean="0">
                <a:solidFill>
                  <a:srgbClr val="92D050"/>
                </a:solidFill>
                <a:latin typeface="+mn-lt"/>
              </a:rPr>
              <a:t>Focus? </a:t>
            </a:r>
            <a:endParaRPr lang="en-US" sz="2600" dirty="0">
              <a:solidFill>
                <a:srgbClr val="92D050"/>
              </a:solidFill>
              <a:latin typeface="+mn-lt"/>
            </a:endParaRPr>
          </a:p>
        </p:txBody>
      </p:sp>
      <p:sp>
        <p:nvSpPr>
          <p:cNvPr id="7" name="TextBox 6"/>
          <p:cNvSpPr txBox="1"/>
          <p:nvPr/>
        </p:nvSpPr>
        <p:spPr>
          <a:xfrm>
            <a:off x="4818530" y="3639978"/>
            <a:ext cx="2909047" cy="492443"/>
          </a:xfrm>
          <a:prstGeom prst="rect">
            <a:avLst/>
          </a:prstGeom>
          <a:noFill/>
        </p:spPr>
        <p:txBody>
          <a:bodyPr wrap="square" rtlCol="0">
            <a:spAutoFit/>
          </a:bodyPr>
          <a:lstStyle/>
          <a:p>
            <a:r>
              <a:rPr lang="en-NZ" sz="2600" dirty="0" smtClean="0">
                <a:solidFill>
                  <a:srgbClr val="FFC000"/>
                </a:solidFill>
                <a:latin typeface="+mn-lt"/>
              </a:rPr>
              <a:t>workplace bullying</a:t>
            </a:r>
            <a:endParaRPr lang="en-US" sz="2600" dirty="0">
              <a:solidFill>
                <a:srgbClr val="FFC000"/>
              </a:solidFill>
              <a:latin typeface="+mn-lt"/>
            </a:endParaRPr>
          </a:p>
        </p:txBody>
      </p:sp>
      <p:sp>
        <p:nvSpPr>
          <p:cNvPr id="8" name="TextBox 7"/>
          <p:cNvSpPr txBox="1"/>
          <p:nvPr/>
        </p:nvSpPr>
        <p:spPr>
          <a:xfrm>
            <a:off x="2716300" y="4390362"/>
            <a:ext cx="1371600" cy="492443"/>
          </a:xfrm>
          <a:prstGeom prst="rect">
            <a:avLst/>
          </a:prstGeom>
          <a:noFill/>
        </p:spPr>
        <p:txBody>
          <a:bodyPr wrap="square" rtlCol="0">
            <a:spAutoFit/>
          </a:bodyPr>
          <a:lstStyle/>
          <a:p>
            <a:r>
              <a:rPr lang="en-NZ" sz="2600" dirty="0" smtClean="0">
                <a:solidFill>
                  <a:srgbClr val="CCCCFF"/>
                </a:solidFill>
                <a:latin typeface="+mn-lt"/>
              </a:rPr>
              <a:t>Discuss</a:t>
            </a:r>
            <a:endParaRPr lang="en-US" sz="2600" dirty="0">
              <a:solidFill>
                <a:srgbClr val="CCCCFF"/>
              </a:solidFill>
              <a:latin typeface="+mn-lt"/>
            </a:endParaRPr>
          </a:p>
        </p:txBody>
      </p:sp>
      <p:sp>
        <p:nvSpPr>
          <p:cNvPr id="11" name="TextBox 10"/>
          <p:cNvSpPr txBox="1"/>
          <p:nvPr/>
        </p:nvSpPr>
        <p:spPr>
          <a:xfrm>
            <a:off x="2209800" y="5181600"/>
            <a:ext cx="5638800" cy="892552"/>
          </a:xfrm>
          <a:prstGeom prst="rect">
            <a:avLst/>
          </a:prstGeom>
          <a:noFill/>
        </p:spPr>
        <p:txBody>
          <a:bodyPr wrap="square" rtlCol="0">
            <a:spAutoFit/>
          </a:bodyPr>
          <a:lstStyle/>
          <a:p>
            <a:r>
              <a:rPr lang="en-NZ" sz="2600" dirty="0" smtClean="0">
                <a:solidFill>
                  <a:srgbClr val="92D050"/>
                </a:solidFill>
                <a:latin typeface="+mn-lt"/>
              </a:rPr>
              <a:t>(contribution of) individual personality</a:t>
            </a:r>
          </a:p>
          <a:p>
            <a:r>
              <a:rPr lang="en-NZ" sz="2600" dirty="0" smtClean="0">
                <a:solidFill>
                  <a:srgbClr val="92D050"/>
                </a:solidFill>
                <a:latin typeface="+mn-lt"/>
              </a:rPr>
              <a:t>(contribution of) organisational factors</a:t>
            </a:r>
            <a:endParaRPr lang="en-US" sz="2600" dirty="0">
              <a:solidFill>
                <a:srgbClr val="92D050"/>
              </a:solidFill>
              <a:latin typeface="+mn-lt"/>
            </a:endParaRPr>
          </a:p>
        </p:txBody>
      </p:sp>
      <p:cxnSp>
        <p:nvCxnSpPr>
          <p:cNvPr id="12" name="Straight Connector 11"/>
          <p:cNvCxnSpPr/>
          <p:nvPr/>
        </p:nvCxnSpPr>
        <p:spPr>
          <a:xfrm>
            <a:off x="3402100" y="2133600"/>
            <a:ext cx="2236700" cy="1637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91000" y="3276600"/>
            <a:ext cx="990600" cy="0"/>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0" y="2537472"/>
            <a:ext cx="2667000" cy="13981"/>
          </a:xfrm>
          <a:prstGeom prst="line">
            <a:avLst/>
          </a:prstGeom>
          <a:ln w="38100">
            <a:solidFill>
              <a:srgbClr val="92D05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2893055"/>
            <a:ext cx="2667000" cy="13981"/>
          </a:xfrm>
          <a:prstGeom prst="line">
            <a:avLst/>
          </a:prstGeom>
          <a:ln w="38100">
            <a:solidFill>
              <a:srgbClr val="92D050"/>
            </a:solidFill>
            <a:prstDash val="solid"/>
          </a:ln>
        </p:spPr>
        <p:style>
          <a:lnRef idx="1">
            <a:schemeClr val="accent1"/>
          </a:lnRef>
          <a:fillRef idx="0">
            <a:schemeClr val="accent1"/>
          </a:fillRef>
          <a:effectRef idx="0">
            <a:schemeClr val="accent1"/>
          </a:effectRef>
          <a:fontRef idx="minor">
            <a:schemeClr val="tx1"/>
          </a:fontRef>
        </p:style>
      </p:cxnSp>
      <p:sp>
        <p:nvSpPr>
          <p:cNvPr id="20" name="Title 2"/>
          <p:cNvSpPr>
            <a:spLocks noGrp="1"/>
          </p:cNvSpPr>
          <p:nvPr>
            <p:ph type="title"/>
          </p:nvPr>
        </p:nvSpPr>
        <p:spPr>
          <a:xfrm>
            <a:off x="152400" y="76200"/>
            <a:ext cx="4800600" cy="457200"/>
          </a:xfrm>
          <a:solidFill>
            <a:srgbClr val="FFC000"/>
          </a:solidFill>
        </p:spPr>
        <p:txBody>
          <a:bodyPr>
            <a:normAutofit/>
          </a:bodyPr>
          <a:lstStyle/>
          <a:p>
            <a:r>
              <a:rPr lang="en-NZ" sz="2200" dirty="0" smtClean="0">
                <a:solidFill>
                  <a:schemeClr val="tx2"/>
                </a:solidFill>
                <a:latin typeface="+mn-lt"/>
              </a:rPr>
              <a:t>Task words</a:t>
            </a:r>
            <a:endParaRPr lang="en-US" sz="2200" dirty="0">
              <a:solidFill>
                <a:schemeClr val="tx2"/>
              </a:solidFill>
              <a:latin typeface="+mn-lt"/>
            </a:endParaRPr>
          </a:p>
        </p:txBody>
      </p:sp>
    </p:spTree>
    <p:custDataLst>
      <p:tags r:id="rId1"/>
    </p:custDataLst>
    <p:extLst>
      <p:ext uri="{BB962C8B-B14F-4D97-AF65-F5344CB8AC3E}">
        <p14:creationId xmlns:p14="http://schemas.microsoft.com/office/powerpoint/2010/main" val="465749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828800"/>
            <a:ext cx="6705600" cy="4016484"/>
          </a:xfrm>
          <a:prstGeom prst="rect">
            <a:avLst/>
          </a:prstGeom>
        </p:spPr>
        <p:txBody>
          <a:bodyPr wrap="square">
            <a:spAutoFit/>
          </a:bodyPr>
          <a:lstStyle/>
          <a:p>
            <a:pPr marL="342900" indent="-342900">
              <a:spcBef>
                <a:spcPts val="0"/>
              </a:spcBef>
              <a:buFont typeface="Arial" pitchFamily="34" charset="0"/>
              <a:buChar char="•"/>
            </a:pPr>
            <a:r>
              <a:rPr lang="en-US" sz="2400" dirty="0">
                <a:solidFill>
                  <a:schemeClr val="bg1"/>
                </a:solidFill>
                <a:latin typeface="Calibri" pitchFamily="34" charset="0"/>
              </a:rPr>
              <a:t>Following a statement or a quotation, this implies that a </a:t>
            </a:r>
            <a:r>
              <a:rPr lang="en-US" sz="2400" u="sng" dirty="0">
                <a:solidFill>
                  <a:schemeClr val="bg1"/>
                </a:solidFill>
                <a:latin typeface="Calibri" pitchFamily="34" charset="0"/>
              </a:rPr>
              <a:t>judgment</a:t>
            </a:r>
            <a:r>
              <a:rPr lang="en-US" sz="2400" dirty="0">
                <a:solidFill>
                  <a:schemeClr val="bg1"/>
                </a:solidFill>
                <a:latin typeface="Calibri" pitchFamily="34" charset="0"/>
              </a:rPr>
              <a:t> about the statement or quotation is necessary: </a:t>
            </a:r>
          </a:p>
          <a:p>
            <a:pPr>
              <a:spcBef>
                <a:spcPts val="0"/>
              </a:spcBef>
            </a:pPr>
            <a:r>
              <a:rPr lang="en-US" sz="2400" dirty="0">
                <a:solidFill>
                  <a:schemeClr val="bg1"/>
                </a:solidFill>
                <a:latin typeface="Calibri" pitchFamily="34" charset="0"/>
              </a:rPr>
              <a:t>            -  Do you agree or disagree with the </a:t>
            </a:r>
            <a:r>
              <a:rPr lang="en-US" sz="2400" dirty="0" smtClean="0">
                <a:solidFill>
                  <a:schemeClr val="bg1"/>
                </a:solidFill>
                <a:latin typeface="Calibri" pitchFamily="34" charset="0"/>
              </a:rPr>
              <a:t>  </a:t>
            </a:r>
          </a:p>
          <a:p>
            <a:pPr>
              <a:spcBef>
                <a:spcPts val="0"/>
              </a:spcBef>
            </a:pPr>
            <a:r>
              <a:rPr lang="en-US" sz="2400" dirty="0">
                <a:solidFill>
                  <a:schemeClr val="bg1"/>
                </a:solidFill>
                <a:latin typeface="Calibri" pitchFamily="34" charset="0"/>
              </a:rPr>
              <a:t> </a:t>
            </a:r>
            <a:r>
              <a:rPr lang="en-US" sz="2400" dirty="0" smtClean="0">
                <a:solidFill>
                  <a:schemeClr val="bg1"/>
                </a:solidFill>
                <a:latin typeface="Calibri" pitchFamily="34" charset="0"/>
              </a:rPr>
              <a:t>               statement</a:t>
            </a:r>
            <a:r>
              <a:rPr lang="en-US" sz="2400" dirty="0">
                <a:solidFill>
                  <a:schemeClr val="bg1"/>
                </a:solidFill>
                <a:latin typeface="Calibri" pitchFamily="34" charset="0"/>
              </a:rPr>
              <a:t>? </a:t>
            </a:r>
            <a:r>
              <a:rPr lang="en-US" sz="2400" dirty="0" smtClean="0">
                <a:solidFill>
                  <a:schemeClr val="bg1"/>
                </a:solidFill>
                <a:latin typeface="Calibri" pitchFamily="34" charset="0"/>
              </a:rPr>
              <a:t>Why</a:t>
            </a:r>
            <a:r>
              <a:rPr lang="en-US" sz="2400" dirty="0">
                <a:solidFill>
                  <a:schemeClr val="bg1"/>
                </a:solidFill>
                <a:latin typeface="Calibri" pitchFamily="34" charset="0"/>
              </a:rPr>
              <a:t>?</a:t>
            </a:r>
          </a:p>
          <a:p>
            <a:pPr>
              <a:spcBef>
                <a:spcPts val="0"/>
              </a:spcBef>
            </a:pPr>
            <a:r>
              <a:rPr lang="en-US" sz="2400" dirty="0">
                <a:solidFill>
                  <a:schemeClr val="bg1"/>
                </a:solidFill>
                <a:latin typeface="Calibri" pitchFamily="34" charset="0"/>
              </a:rPr>
              <a:t>            -  Do you agree partially? Why</a:t>
            </a:r>
            <a:r>
              <a:rPr lang="en-US" sz="2400" dirty="0" smtClean="0">
                <a:solidFill>
                  <a:schemeClr val="bg1"/>
                </a:solidFill>
                <a:latin typeface="Calibri" pitchFamily="34" charset="0"/>
              </a:rPr>
              <a:t>?</a:t>
            </a:r>
          </a:p>
          <a:p>
            <a:pPr marL="342900" indent="-342900">
              <a:spcBef>
                <a:spcPts val="600"/>
              </a:spcBef>
              <a:buFont typeface="Arial" panose="020B0604020202020204" pitchFamily="34" charset="0"/>
              <a:buChar char="•"/>
            </a:pPr>
            <a:r>
              <a:rPr lang="en-NZ" sz="2400" dirty="0" smtClean="0">
                <a:solidFill>
                  <a:schemeClr val="bg1"/>
                </a:solidFill>
                <a:latin typeface="Calibri" pitchFamily="34" charset="0"/>
              </a:rPr>
              <a:t>Indicate agreement/disagreement/partial agreement in thesis statement</a:t>
            </a:r>
          </a:p>
          <a:p>
            <a:pPr marL="342900" indent="-342900">
              <a:spcBef>
                <a:spcPts val="1200"/>
              </a:spcBef>
              <a:buFont typeface="Arial" panose="020B0604020202020204" pitchFamily="34" charset="0"/>
              <a:buChar char="•"/>
            </a:pPr>
            <a:r>
              <a:rPr lang="en-NZ" sz="2400" dirty="0">
                <a:solidFill>
                  <a:schemeClr val="bg1"/>
                </a:solidFill>
                <a:latin typeface="Calibri" pitchFamily="34" charset="0"/>
              </a:rPr>
              <a:t>Come to a conclusion on the </a:t>
            </a:r>
            <a:r>
              <a:rPr lang="en-NZ" sz="2400" dirty="0" smtClean="0">
                <a:solidFill>
                  <a:schemeClr val="bg1"/>
                </a:solidFill>
                <a:latin typeface="Calibri" pitchFamily="34" charset="0"/>
              </a:rPr>
              <a:t>issue. </a:t>
            </a:r>
            <a:r>
              <a:rPr lang="en-NZ" sz="2400" i="1" dirty="0">
                <a:solidFill>
                  <a:schemeClr val="bg1"/>
                </a:solidFill>
                <a:latin typeface="Calibri" pitchFamily="34" charset="0"/>
              </a:rPr>
              <a:t>Does the evidence in the literature support the statement</a:t>
            </a:r>
            <a:r>
              <a:rPr lang="en-NZ" sz="2400" dirty="0" smtClean="0">
                <a:solidFill>
                  <a:schemeClr val="bg1"/>
                </a:solidFill>
                <a:latin typeface="Calibri" pitchFamily="34" charset="0"/>
              </a:rPr>
              <a:t>?</a:t>
            </a:r>
            <a:endParaRPr lang="en-US" sz="2400" dirty="0">
              <a:solidFill>
                <a:schemeClr val="bg1"/>
              </a:solidFill>
            </a:endParaRPr>
          </a:p>
        </p:txBody>
      </p:sp>
      <p:sp>
        <p:nvSpPr>
          <p:cNvPr id="5" name="TextBox 4"/>
          <p:cNvSpPr txBox="1"/>
          <p:nvPr/>
        </p:nvSpPr>
        <p:spPr>
          <a:xfrm>
            <a:off x="1295400" y="990600"/>
            <a:ext cx="6248400" cy="646331"/>
          </a:xfrm>
          <a:prstGeom prst="rect">
            <a:avLst/>
          </a:prstGeom>
          <a:noFill/>
        </p:spPr>
        <p:txBody>
          <a:bodyPr wrap="square" rtlCol="0">
            <a:spAutoFit/>
          </a:bodyPr>
          <a:lstStyle/>
          <a:p>
            <a:pPr algn="ctr"/>
            <a:r>
              <a:rPr lang="en-NZ" sz="3600" dirty="0" smtClean="0">
                <a:solidFill>
                  <a:srgbClr val="FFC000"/>
                </a:solidFill>
                <a:latin typeface="+mn-lt"/>
              </a:rPr>
              <a:t>Task word: Discuss</a:t>
            </a:r>
            <a:endParaRPr lang="en-US" sz="3600" dirty="0">
              <a:solidFill>
                <a:srgbClr val="FFC000"/>
              </a:solidFill>
              <a:latin typeface="+mn-lt"/>
            </a:endParaRPr>
          </a:p>
        </p:txBody>
      </p:sp>
      <p:sp>
        <p:nvSpPr>
          <p:cNvPr id="6" name="Title 2"/>
          <p:cNvSpPr>
            <a:spLocks noGrp="1"/>
          </p:cNvSpPr>
          <p:nvPr>
            <p:ph type="title"/>
          </p:nvPr>
        </p:nvSpPr>
        <p:spPr>
          <a:xfrm>
            <a:off x="152400" y="76200"/>
            <a:ext cx="4800600" cy="457200"/>
          </a:xfrm>
          <a:solidFill>
            <a:srgbClr val="FFC000"/>
          </a:solidFill>
        </p:spPr>
        <p:txBody>
          <a:bodyPr>
            <a:normAutofit/>
          </a:bodyPr>
          <a:lstStyle/>
          <a:p>
            <a:r>
              <a:rPr lang="en-NZ" sz="2200" dirty="0" smtClean="0">
                <a:solidFill>
                  <a:schemeClr val="tx2"/>
                </a:solidFill>
                <a:latin typeface="+mn-lt"/>
              </a:rPr>
              <a:t>Analysing the question</a:t>
            </a:r>
            <a:endParaRPr lang="en-US" sz="2200" dirty="0">
              <a:solidFill>
                <a:schemeClr val="tx2"/>
              </a:solidFill>
              <a:latin typeface="+mn-lt"/>
            </a:endParaRPr>
          </a:p>
        </p:txBody>
      </p:sp>
    </p:spTree>
    <p:custDataLst>
      <p:tags r:id="rId1"/>
    </p:custDataLst>
    <p:extLst>
      <p:ext uri="{BB962C8B-B14F-4D97-AF65-F5344CB8AC3E}">
        <p14:creationId xmlns:p14="http://schemas.microsoft.com/office/powerpoint/2010/main" val="336164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99922" y="1416475"/>
            <a:ext cx="7315200" cy="1015663"/>
          </a:xfrm>
          <a:prstGeom prst="rect">
            <a:avLst/>
          </a:prstGeom>
          <a:noFill/>
        </p:spPr>
        <p:txBody>
          <a:bodyPr wrap="square" rtlCol="0">
            <a:spAutoFit/>
          </a:bodyPr>
          <a:lstStyle/>
          <a:p>
            <a:r>
              <a:rPr lang="en-NZ" sz="2000" dirty="0" smtClean="0">
                <a:solidFill>
                  <a:schemeClr val="bg1"/>
                </a:solidFill>
                <a:latin typeface="Calibri" pitchFamily="34" charset="0"/>
              </a:rPr>
              <a:t>In </a:t>
            </a:r>
            <a:r>
              <a:rPr lang="en-NZ" sz="2000" dirty="0">
                <a:solidFill>
                  <a:schemeClr val="bg1"/>
                </a:solidFill>
                <a:latin typeface="Calibri" pitchFamily="34" charset="0"/>
              </a:rPr>
              <a:t>order to prevent workplace bullying, organisations need to look beyond issues of individual personality and examine how underlying organisational factors can contribute to the problem. </a:t>
            </a:r>
            <a:r>
              <a:rPr lang="en-NZ" sz="2000" dirty="0" smtClean="0">
                <a:solidFill>
                  <a:schemeClr val="bg1"/>
                </a:solidFill>
                <a:latin typeface="Calibri" pitchFamily="34" charset="0"/>
              </a:rPr>
              <a:t>Discuss.</a:t>
            </a:r>
            <a:endParaRPr lang="en-US" sz="2000" dirty="0">
              <a:solidFill>
                <a:schemeClr val="bg1"/>
              </a:solidFill>
              <a:latin typeface="+mn-lt"/>
            </a:endParaRPr>
          </a:p>
        </p:txBody>
      </p:sp>
      <p:sp>
        <p:nvSpPr>
          <p:cNvPr id="5" name="TextBox 4"/>
          <p:cNvSpPr txBox="1"/>
          <p:nvPr/>
        </p:nvSpPr>
        <p:spPr>
          <a:xfrm>
            <a:off x="1195929" y="2526247"/>
            <a:ext cx="6723185" cy="769441"/>
          </a:xfrm>
          <a:prstGeom prst="rect">
            <a:avLst/>
          </a:prstGeom>
          <a:noFill/>
        </p:spPr>
        <p:txBody>
          <a:bodyPr wrap="square" rtlCol="0">
            <a:spAutoFit/>
          </a:bodyPr>
          <a:lstStyle/>
          <a:p>
            <a:pPr algn="ctr"/>
            <a:r>
              <a:rPr lang="en-NZ" sz="2200" i="1" dirty="0" smtClean="0">
                <a:solidFill>
                  <a:srgbClr val="FFC000"/>
                </a:solidFill>
                <a:latin typeface="+mn-lt"/>
              </a:rPr>
              <a:t>Does the evidence in the literature (your readings) support this statement?</a:t>
            </a:r>
            <a:endParaRPr lang="en-US" sz="2200" i="1" dirty="0">
              <a:solidFill>
                <a:srgbClr val="FFC000"/>
              </a:solidFill>
              <a:latin typeface="+mn-lt"/>
            </a:endParaRPr>
          </a:p>
        </p:txBody>
      </p:sp>
      <p:sp>
        <p:nvSpPr>
          <p:cNvPr id="6" name="TextBox 5"/>
          <p:cNvSpPr txBox="1"/>
          <p:nvPr/>
        </p:nvSpPr>
        <p:spPr>
          <a:xfrm>
            <a:off x="1277815" y="887159"/>
            <a:ext cx="6248400" cy="523220"/>
          </a:xfrm>
          <a:prstGeom prst="rect">
            <a:avLst/>
          </a:prstGeom>
          <a:noFill/>
        </p:spPr>
        <p:txBody>
          <a:bodyPr wrap="square" rtlCol="0">
            <a:spAutoFit/>
          </a:bodyPr>
          <a:lstStyle/>
          <a:p>
            <a:pPr algn="ctr"/>
            <a:r>
              <a:rPr lang="en-NZ" sz="2800" dirty="0" smtClean="0">
                <a:solidFill>
                  <a:srgbClr val="FFC000"/>
                </a:solidFill>
                <a:latin typeface="+mn-lt"/>
              </a:rPr>
              <a:t>Task word: Discuss</a:t>
            </a:r>
            <a:endParaRPr lang="en-US" sz="2800" dirty="0">
              <a:solidFill>
                <a:srgbClr val="FFC000"/>
              </a:solidFill>
              <a:latin typeface="+mn-lt"/>
            </a:endParaRPr>
          </a:p>
        </p:txBody>
      </p:sp>
      <p:sp>
        <p:nvSpPr>
          <p:cNvPr id="7" name="Title 2"/>
          <p:cNvSpPr>
            <a:spLocks noGrp="1"/>
          </p:cNvSpPr>
          <p:nvPr>
            <p:ph type="title"/>
          </p:nvPr>
        </p:nvSpPr>
        <p:spPr>
          <a:xfrm>
            <a:off x="152400" y="76200"/>
            <a:ext cx="4800600" cy="457200"/>
          </a:xfrm>
          <a:solidFill>
            <a:srgbClr val="FFC000"/>
          </a:solidFill>
        </p:spPr>
        <p:txBody>
          <a:bodyPr>
            <a:normAutofit/>
          </a:bodyPr>
          <a:lstStyle/>
          <a:p>
            <a:r>
              <a:rPr lang="en-NZ" sz="2200" smtClean="0">
                <a:solidFill>
                  <a:schemeClr val="tx2"/>
                </a:solidFill>
                <a:latin typeface="+mn-lt"/>
              </a:rPr>
              <a:t>Analysing </a:t>
            </a:r>
            <a:r>
              <a:rPr lang="en-NZ" sz="2200" dirty="0" smtClean="0">
                <a:solidFill>
                  <a:schemeClr val="tx2"/>
                </a:solidFill>
                <a:latin typeface="+mn-lt"/>
              </a:rPr>
              <a:t>the question</a:t>
            </a:r>
            <a:endParaRPr lang="en-US" sz="2200" dirty="0">
              <a:solidFill>
                <a:schemeClr val="tx2"/>
              </a:solidFill>
              <a:latin typeface="+mn-lt"/>
            </a:endParaRPr>
          </a:p>
        </p:txBody>
      </p:sp>
      <p:pic>
        <p:nvPicPr>
          <p:cNvPr id="2" name="Picture 1"/>
          <p:cNvPicPr>
            <a:picLocks noChangeAspect="1"/>
          </p:cNvPicPr>
          <p:nvPr/>
        </p:nvPicPr>
        <p:blipFill>
          <a:blip r:embed="rId3"/>
          <a:stretch>
            <a:fillRect/>
          </a:stretch>
        </p:blipFill>
        <p:spPr>
          <a:xfrm>
            <a:off x="1397623" y="3733800"/>
            <a:ext cx="6008783" cy="2667000"/>
          </a:xfrm>
          <a:prstGeom prst="rect">
            <a:avLst/>
          </a:prstGeom>
        </p:spPr>
      </p:pic>
      <p:sp>
        <p:nvSpPr>
          <p:cNvPr id="3" name="Right Arrow 2"/>
          <p:cNvSpPr/>
          <p:nvPr/>
        </p:nvSpPr>
        <p:spPr>
          <a:xfrm>
            <a:off x="734158" y="3810000"/>
            <a:ext cx="510129" cy="2087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2203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31709&quot;&gt;&lt;object type=&quot;3&quot; unique_id=&quot;131710&quot;&gt;&lt;property id=&quot;20148&quot; value=&quot;5&quot;/&gt;&lt;property id=&quot;20300&quot; value=&quot;Slide 1&quot;/&gt;&lt;property id=&quot;20307&quot; value=&quot;257&quot;/&gt;&lt;/object&gt;&lt;object type=&quot;3&quot; unique_id=&quot;131711&quot;&gt;&lt;property id=&quot;20148&quot; value=&quot;5&quot;/&gt;&lt;property id=&quot;20300&quot; value=&quot;Slide 2 - &amp;quot;VISION, MISSION AND VALUES&amp;quot;&quot;/&gt;&lt;property id=&quot;20307&quot; value=&quot;258&quot;/&gt;&lt;/object&gt;&lt;object type=&quot;3&quot; unique_id=&quot;131712&quot;&gt;&lt;property id=&quot;20148&quot; value=&quot;5&quot;/&gt;&lt;property id=&quot;20300&quot; value=&quot;Slide 3 - &amp;quot;THE SIX BIG GOALS FOR MASSEY&amp;quot;&quot;/&gt;&lt;property id=&quot;20307&quot; value=&quot;259&quot;/&gt;&lt;/object&gt;&lt;object type=&quot;3&quot; unique_id=&quot;131713&quot;&gt;&lt;property id=&quot;20148&quot; value=&quot;5&quot;/&gt;&lt;property id=&quot;20300&quot; value=&quot;Slide 4 - &amp;quot;THE SIX BIG GOALS FOR MASSEY Cont...&amp;quot;&quot;/&gt;&lt;property id=&quot;20307&quot; value=&quot;260&quot;/&gt;&lt;/object&gt;&lt;object type=&quot;3&quot; unique_id=&quot;131714&quot;&gt;&lt;property id=&quot;20148&quot; value=&quot;5&quot;/&gt;&lt;property id=&quot;20300&quot; value=&quot;Slide 5 - &amp;quot;OUR HISTORY&amp;quot;&quot;/&gt;&lt;property id=&quot;20307&quot; value=&quot;261&quot;/&gt;&lt;/object&gt;&lt;object type=&quot;3&quot; unique_id=&quot;131715&quot;&gt;&lt;property id=&quot;20148&quot; value=&quot;5&quot;/&gt;&lt;property id=&quot;20300&quot; value=&quot;Slide 6 - &amp;quot;OUR HISTORY&amp;quot;&quot;/&gt;&lt;property id=&quot;20307&quot; value=&quot;262&quot;/&gt;&lt;/object&gt;&lt;object type=&quot;3&quot; unique_id=&quot;131716&quot;&gt;&lt;property id=&quot;20148&quot; value=&quot;5&quot;/&gt;&lt;property id=&quot;20300&quot; value=&quot;Slide 7 - &amp;quot;OUR CAMPUSES&amp;quot;&quot;/&gt;&lt;property id=&quot;20307&quot; value=&quot;263&quot;/&gt;&lt;/object&gt;&lt;object type=&quot;3&quot; unique_id=&quot;131717&quot;&gt;&lt;property id=&quot;20148&quot; value=&quot;5&quot;/&gt;&lt;property id=&quot;20300&quot; value=&quot;Slide 8&quot;/&gt;&lt;property id=&quot;20307&quot; value=&quot;265&quot;/&gt;&lt;/object&gt;&lt;object type=&quot;3&quot; unique_id=&quot;131718&quot;&gt;&lt;property id=&quot;20148&quot; value=&quot;5&quot;/&gt;&lt;property id=&quot;20300&quot; value=&quot;Slide 9 - &amp;quot;MANAWATU&amp;#x0D;&amp;#x0A;&amp;quot;&quot;/&gt;&lt;property id=&quot;20307&quot; value=&quot;267&quot;/&gt;&lt;/object&gt;&lt;object type=&quot;3&quot; unique_id=&quot;131719&quot;&gt;&lt;property id=&quot;20148&quot; value=&quot;5&quot;/&gt;&lt;property id=&quot;20300&quot; value=&quot;Slide 10 - &amp;quot;WELLINGTON -&amp;#x0D;&amp;#x0A;FOCUS ON CREATIVITY&amp;quot;&quot;/&gt;&lt;property id=&quot;20307&quot; value=&quot;269&quot;/&gt;&lt;/object&gt;&lt;object type=&quot;3&quot; unique_id=&quot;131720&quot;&gt;&lt;property id=&quot;20148&quot; value=&quot;5&quot;/&gt;&lt;property id=&quot;20300&quot; value=&quot;Slide 11 - &amp;quot;COLLEGE OF BUSINESS&amp;quot;&quot;/&gt;&lt;property id=&quot;20307&quot; value=&quot;270&quot;/&gt;&lt;/object&gt;&lt;object type=&quot;3&quot; unique_id=&quot;131721&quot;&gt;&lt;property id=&quot;20148&quot; value=&quot;5&quot;/&gt;&lt;property id=&quot;20300&quot; value=&quot;Slide 12 - &amp;quot;COLLEGE OF CREATIVE ARTS&amp;quot;&quot;/&gt;&lt;property id=&quot;20307&quot; value=&quot;271&quot;/&gt;&lt;/object&gt;&lt;object type=&quot;3&quot; unique_id=&quot;131722&quot;&gt;&lt;property id=&quot;20148&quot; value=&quot;5&quot;/&gt;&lt;property id=&quot;20300&quot; value=&quot;Slide 13 - &amp;quot;COLLEGE &amp;#x0D;&amp;#x0A;OF HEALTH&amp;quot;&quot;/&gt;&lt;property id=&quot;20307&quot; value=&quot;272&quot;/&gt;&lt;/object&gt;&lt;object type=&quot;3&quot; unique_id=&quot;131723&quot;&gt;&lt;property id=&quot;20148&quot; value=&quot;5&quot;/&gt;&lt;property id=&quot;20300&quot; value=&quot;Slide 14 - &amp;quot;COLLEGE OF HUMANITIES AND SOCIAL SCIENCES&amp;#x0D;&amp;#x0A;&amp;quot;&quot;/&gt;&lt;property id=&quot;20307&quot; value=&quot;273&quot;/&gt;&lt;/object&gt;&lt;object type=&quot;3&quot; unique_id=&quot;131724&quot;&gt;&lt;property id=&quot;20148&quot; value=&quot;5&quot;/&gt;&lt;property id=&quot;20300&quot; value=&quot;Slide 15 - &amp;quot;COLLEGE OF SCIENCES&amp;#x0D;&amp;#x0A;&amp;quot;&quot;/&gt;&lt;property id=&quot;20307&quot; value=&quot;274&quot;/&gt;&lt;/object&gt;&lt;object type=&quot;3&quot; unique_id=&quot;131725&quot;&gt;&lt;property id=&quot;20148&quot; value=&quot;5&quot;/&gt;&lt;property id=&quot;20300&quot; value=&quot;Slide 16 - &amp;quot;KEY FACTS AND FIGURES&amp;quot;&quot;/&gt;&lt;property id=&quot;20307&quot; value=&quot;275&quot;/&gt;&lt;/object&gt;&lt;object type=&quot;3&quot; unique_id=&quot;131726&quot;&gt;&lt;property id=&quot;20148&quot; value=&quot;5&quot;/&gt;&lt;property id=&quot;20300&quot; value=&quot;Slide 17 - &amp;quot;KEY FACTS AND FIGURES&amp;quot;&quot;/&gt;&lt;property id=&quot;20307&quot; value=&quot;276&quot;/&gt;&lt;/object&gt;&lt;object type=&quot;3&quot; unique_id=&quot;131727&quot;&gt;&lt;property id=&quot;20148&quot; value=&quot;5&quot;/&gt;&lt;property id=&quot;20300&quot; value=&quot;Slide 18 - &amp;quot;KEY FACTS AND FIGURES&amp;quot;&quot;/&gt;&lt;property id=&quot;20307&quot; value=&quot;283&quot;/&gt;&lt;/object&gt;&lt;object type=&quot;3&quot; unique_id=&quot;131728&quot;&gt;&lt;property id=&quot;20148&quot; value=&quot;5&quot;/&gt;&lt;property id=&quot;20300&quot; value=&quot;Slide 19 - &amp;quot;BREAKING DOWN THE FIGURES&amp;quot;&quot;/&gt;&lt;property id=&quot;20307&quot; value=&quot;278&quot;/&gt;&lt;/object&gt;&lt;object type=&quot;3&quot; unique_id=&quot;131729&quot;&gt;&lt;property id=&quot;20148&quot; value=&quot;5&quot;/&gt;&lt;property id=&quot;20300&quot; value=&quot;Slide 20&quot;/&gt;&lt;property id=&quot;20307&quot; value=&quot;281&quot;/&gt;&lt;/object&gt;&lt;/object&gt;&lt;object type=&quot;8&quot; unique_id=&quot;131751&quot;&gt;&lt;/object&gt;&lt;/object&gt;&lt;/database&gt;"/>
  <p:tag name="MMPROD_NEXTUNIQUEID" val="10011"/>
  <p:tag name="SECTOMILLISECCONVERTED"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703"/>
  <p:tag name="ARTICULATE_USED_LAYOUT" val="4"/>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sey-powerpoint-template-4x3-2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23DB4D4584F44F9E0CED654FFDCCB6" ma:contentTypeVersion="2" ma:contentTypeDescription="Create a new document." ma:contentTypeScope="" ma:versionID="743f5caf4a82b51d8aa882188b40aad3">
  <xsd:schema xmlns:xsd="http://www.w3.org/2001/XMLSchema" xmlns:xs="http://www.w3.org/2001/XMLSchema" xmlns:p="http://schemas.microsoft.com/office/2006/metadata/properties" xmlns:ns2="881d3d14-8323-42ca-992b-f96a39a58350" targetNamespace="http://schemas.microsoft.com/office/2006/metadata/properties" ma:root="true" ma:fieldsID="eccb9050ae7b68be88da8e13847ca6a1" ns2:_="">
    <xsd:import namespace="881d3d14-8323-42ca-992b-f96a39a5835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d3d14-8323-42ca-992b-f96a39a58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D108CC-553A-4F3B-AA8B-C0862314260B}"/>
</file>

<file path=customXml/itemProps2.xml><?xml version="1.0" encoding="utf-8"?>
<ds:datastoreItem xmlns:ds="http://schemas.openxmlformats.org/officeDocument/2006/customXml" ds:itemID="{EE341953-14B0-45B2-9574-0ADADC136350}"/>
</file>

<file path=customXml/itemProps3.xml><?xml version="1.0" encoding="utf-8"?>
<ds:datastoreItem xmlns:ds="http://schemas.openxmlformats.org/officeDocument/2006/customXml" ds:itemID="{686783B1-267B-4D50-928C-C9F83D945433}"/>
</file>

<file path=docProps/app.xml><?xml version="1.0" encoding="utf-8"?>
<Properties xmlns="http://schemas.openxmlformats.org/officeDocument/2006/extended-properties" xmlns:vt="http://schemas.openxmlformats.org/officeDocument/2006/docPropsVTypes">
  <Template>Massey-powerpoint-template-4x3-2012-3.potx</Template>
  <TotalTime>3984</TotalTime>
  <Words>1272</Words>
  <Application>Microsoft Office PowerPoint</Application>
  <PresentationFormat>On-screen Show (4:3)</PresentationFormat>
  <Paragraphs>183</Paragraphs>
  <Slides>20</Slides>
  <Notes>1</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20</vt:i4>
      </vt:variant>
    </vt:vector>
  </HeadingPairs>
  <TitlesOfParts>
    <vt:vector size="39" baseType="lpstr">
      <vt:lpstr>ＭＳ Ｐゴシック</vt:lpstr>
      <vt:lpstr>Arial</vt:lpstr>
      <vt:lpstr>Calibri</vt:lpstr>
      <vt:lpstr>Courier New</vt:lpstr>
      <vt:lpstr>Wingdings</vt:lpstr>
      <vt:lpstr>Massey-powerpoint-template-4x3-2012-3</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PowerPoint Presentation</vt:lpstr>
      <vt:lpstr>PowerPoint Presentation</vt:lpstr>
      <vt:lpstr>Essay structure</vt:lpstr>
      <vt:lpstr>Writing your essay</vt:lpstr>
      <vt:lpstr>Analyse the question: TTF Method</vt:lpstr>
      <vt:lpstr>Analyse the question: TTF Method</vt:lpstr>
      <vt:lpstr>Task words</vt:lpstr>
      <vt:lpstr>Analysing the question</vt:lpstr>
      <vt:lpstr>Analysing the question</vt:lpstr>
      <vt:lpstr>PowerPoint Presentation</vt:lpstr>
      <vt:lpstr>PowerPoint Presentation</vt:lpstr>
      <vt:lpstr>Your voice guides the argument…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QUICK BROWN FOX</dc:title>
  <dc:creator>Peter Siduna</dc:creator>
  <cp:lastModifiedBy>Van Der Ham, Vanessa</cp:lastModifiedBy>
  <cp:revision>216</cp:revision>
  <dcterms:created xsi:type="dcterms:W3CDTF">2012-02-09T20:32:41Z</dcterms:created>
  <dcterms:modified xsi:type="dcterms:W3CDTF">2018-07-26T04:13:03Z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18E5447D-6C5F-4631-8D61-593C11C4BCA8</vt:lpwstr>
  </property>
  <property fmtid="{D5CDD505-2E9C-101B-9397-08002B2CF9AE}" pid="3" name="ArticulatePath">
    <vt:lpwstr>Template 2014</vt:lpwstr>
  </property>
  <property fmtid="{D5CDD505-2E9C-101B-9397-08002B2CF9AE}" pid="4" name="ContentTypeId">
    <vt:lpwstr>0x0101009323DB4D4584F44F9E0CED654FFDCCB6</vt:lpwstr>
  </property>
</Properties>
</file>