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 id="2147483930" r:id="rId5"/>
    <p:sldMasterId id="2147483661" r:id="rId6"/>
    <p:sldMasterId id="2147483932" r:id="rId7"/>
    <p:sldMasterId id="2147483934" r:id="rId8"/>
    <p:sldMasterId id="2147483936" r:id="rId9"/>
    <p:sldMasterId id="2147483679" r:id="rId10"/>
    <p:sldMasterId id="2147483703" r:id="rId11"/>
    <p:sldMasterId id="2147483689" r:id="rId12"/>
    <p:sldMasterId id="2147483669" r:id="rId13"/>
    <p:sldMasterId id="2147483926" r:id="rId14"/>
    <p:sldMasterId id="2147483928" r:id="rId15"/>
    <p:sldMasterId id="2147483701" r:id="rId16"/>
    <p:sldMasterId id="2147483889" r:id="rId17"/>
  </p:sldMasterIdLst>
  <p:notesMasterIdLst>
    <p:notesMasterId r:id="rId47"/>
  </p:notesMasterIdLst>
  <p:sldIdLst>
    <p:sldId id="257" r:id="rId18"/>
    <p:sldId id="270" r:id="rId19"/>
    <p:sldId id="271" r:id="rId20"/>
    <p:sldId id="272" r:id="rId21"/>
    <p:sldId id="273" r:id="rId22"/>
    <p:sldId id="322" r:id="rId23"/>
    <p:sldId id="277" r:id="rId24"/>
    <p:sldId id="323" r:id="rId25"/>
    <p:sldId id="324" r:id="rId26"/>
    <p:sldId id="325" r:id="rId27"/>
    <p:sldId id="276" r:id="rId28"/>
    <p:sldId id="334" r:id="rId29"/>
    <p:sldId id="332" r:id="rId30"/>
    <p:sldId id="327" r:id="rId31"/>
    <p:sldId id="330" r:id="rId32"/>
    <p:sldId id="331" r:id="rId33"/>
    <p:sldId id="333" r:id="rId34"/>
    <p:sldId id="336" r:id="rId35"/>
    <p:sldId id="321" r:id="rId36"/>
    <p:sldId id="306" r:id="rId37"/>
    <p:sldId id="315" r:id="rId38"/>
    <p:sldId id="316" r:id="rId39"/>
    <p:sldId id="317" r:id="rId40"/>
    <p:sldId id="318" r:id="rId41"/>
    <p:sldId id="320" r:id="rId42"/>
    <p:sldId id="335" r:id="rId43"/>
    <p:sldId id="313" r:id="rId44"/>
    <p:sldId id="339" r:id="rId45"/>
    <p:sldId id="340" r:id="rId46"/>
  </p:sldIdLst>
  <p:sldSz cx="9144000" cy="6858000" type="screen4x3"/>
  <p:notesSz cx="6805613" cy="9939338"/>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163"/>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6270" autoAdjust="0"/>
  </p:normalViewPr>
  <p:slideViewPr>
    <p:cSldViewPr>
      <p:cViewPr varScale="1">
        <p:scale>
          <a:sx n="138" d="100"/>
          <a:sy n="138" d="100"/>
        </p:scale>
        <p:origin x="186" y="372"/>
      </p:cViewPr>
      <p:guideLst>
        <p:guide orient="horz" pos="2160"/>
        <p:guide pos="2880"/>
      </p:guideLst>
    </p:cSldViewPr>
  </p:slideViewPr>
  <p:outlineViewPr>
    <p:cViewPr>
      <p:scale>
        <a:sx n="33" d="100"/>
        <a:sy n="33" d="100"/>
      </p:scale>
      <p:origin x="0" y="-6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54939" y="0"/>
            <a:ext cx="2949099" cy="49696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7CF95401-C8FE-804B-83E2-5318579333E7}" type="datetimeFigureOut">
              <a:rPr lang="en-GB"/>
              <a:pPr>
                <a:defRPr/>
              </a:pPr>
              <a:t>03/12/2021</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502AEA54-8D33-0647-AC74-F38758DA81CD}" type="slidenum">
              <a:rPr lang="en-GB"/>
              <a:pPr>
                <a:defRPr/>
              </a:pPr>
              <a:t>‹#›</a:t>
            </a:fld>
            <a:endParaRPr lang="en-GB"/>
          </a:p>
        </p:txBody>
      </p:sp>
    </p:spTree>
    <p:extLst>
      <p:ext uri="{BB962C8B-B14F-4D97-AF65-F5344CB8AC3E}">
        <p14:creationId xmlns:p14="http://schemas.microsoft.com/office/powerpoint/2010/main" val="342241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802">
              <a:defRPr/>
            </a:pPr>
            <a:endParaRPr lang="en-NZ" dirty="0"/>
          </a:p>
        </p:txBody>
      </p:sp>
      <p:sp>
        <p:nvSpPr>
          <p:cNvPr id="4" name="Slide Number Placeholder 3"/>
          <p:cNvSpPr>
            <a:spLocks noGrp="1"/>
          </p:cNvSpPr>
          <p:nvPr>
            <p:ph type="sldNum" sz="quarter" idx="10"/>
          </p:nvPr>
        </p:nvSpPr>
        <p:spPr/>
        <p:txBody>
          <a:bodyPr/>
          <a:lstStyle/>
          <a:p>
            <a:fld id="{0C079DD2-6EFC-4A02-8BA1-C88673E39D8C}" type="slidenum">
              <a:rPr lang="en-NZ" smtClean="0"/>
              <a:pPr/>
              <a:t>8</a:t>
            </a:fld>
            <a:endParaRPr lang="en-NZ"/>
          </a:p>
        </p:txBody>
      </p:sp>
      <p:sp>
        <p:nvSpPr>
          <p:cNvPr id="5" name="Footer Placeholder 4"/>
          <p:cNvSpPr>
            <a:spLocks noGrp="1"/>
          </p:cNvSpPr>
          <p:nvPr>
            <p:ph type="ftr" sz="quarter" idx="11"/>
          </p:nvPr>
        </p:nvSpPr>
        <p:spPr/>
        <p:txBody>
          <a:bodyPr/>
          <a:lstStyle/>
          <a:p>
            <a:r>
              <a:rPr lang="en-NZ"/>
              <a:t>Centre for Teaching and Learning (Manawatu), Massey University</a:t>
            </a:r>
          </a:p>
        </p:txBody>
      </p:sp>
    </p:spTree>
    <p:extLst>
      <p:ext uri="{BB962C8B-B14F-4D97-AF65-F5344CB8AC3E}">
        <p14:creationId xmlns:p14="http://schemas.microsoft.com/office/powerpoint/2010/main" val="652242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r>
              <a:rPr lang="en-NZ"/>
              <a:t>Centre for Teaching and Learning (Manawatu), Massey University</a:t>
            </a:r>
          </a:p>
        </p:txBody>
      </p:sp>
      <p:sp>
        <p:nvSpPr>
          <p:cNvPr id="5" name="Slide Number Placeholder 4"/>
          <p:cNvSpPr>
            <a:spLocks noGrp="1"/>
          </p:cNvSpPr>
          <p:nvPr>
            <p:ph type="sldNum" sz="quarter" idx="11"/>
          </p:nvPr>
        </p:nvSpPr>
        <p:spPr/>
        <p:txBody>
          <a:bodyPr/>
          <a:lstStyle/>
          <a:p>
            <a:fld id="{0C079DD2-6EFC-4A02-8BA1-C88673E39D8C}" type="slidenum">
              <a:rPr lang="en-NZ" smtClean="0"/>
              <a:pPr/>
              <a:t>25</a:t>
            </a:fld>
            <a:endParaRPr lang="en-NZ"/>
          </a:p>
        </p:txBody>
      </p:sp>
    </p:spTree>
    <p:extLst>
      <p:ext uri="{BB962C8B-B14F-4D97-AF65-F5344CB8AC3E}">
        <p14:creationId xmlns:p14="http://schemas.microsoft.com/office/powerpoint/2010/main" val="277284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r>
              <a:rPr lang="en-NZ"/>
              <a:t>Centre for Teaching and Learning (Manawatu), Massey University</a:t>
            </a:r>
          </a:p>
        </p:txBody>
      </p:sp>
      <p:sp>
        <p:nvSpPr>
          <p:cNvPr id="5" name="Slide Number Placeholder 4"/>
          <p:cNvSpPr>
            <a:spLocks noGrp="1"/>
          </p:cNvSpPr>
          <p:nvPr>
            <p:ph type="sldNum" sz="quarter" idx="11"/>
          </p:nvPr>
        </p:nvSpPr>
        <p:spPr/>
        <p:txBody>
          <a:bodyPr/>
          <a:lstStyle/>
          <a:p>
            <a:fld id="{0C079DD2-6EFC-4A02-8BA1-C88673E39D8C}" type="slidenum">
              <a:rPr lang="en-NZ" smtClean="0"/>
              <a:pPr/>
              <a:t>26</a:t>
            </a:fld>
            <a:endParaRPr lang="en-NZ"/>
          </a:p>
        </p:txBody>
      </p:sp>
    </p:spTree>
    <p:extLst>
      <p:ext uri="{BB962C8B-B14F-4D97-AF65-F5344CB8AC3E}">
        <p14:creationId xmlns:p14="http://schemas.microsoft.com/office/powerpoint/2010/main" val="3184032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502AEA54-8D33-0647-AC74-F38758DA81CD}" type="slidenum">
              <a:rPr lang="en-GB" smtClean="0"/>
              <a:pPr>
                <a:defRPr/>
              </a:pPr>
              <a:t>29</a:t>
            </a:fld>
            <a:endParaRPr lang="en-GB"/>
          </a:p>
        </p:txBody>
      </p:sp>
    </p:spTree>
    <p:extLst>
      <p:ext uri="{BB962C8B-B14F-4D97-AF65-F5344CB8AC3E}">
        <p14:creationId xmlns:p14="http://schemas.microsoft.com/office/powerpoint/2010/main" val="347892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r>
              <a:rPr lang="en-NZ"/>
              <a:t>Centre for Teaching and Learning (Manawatu), Massey University</a:t>
            </a:r>
          </a:p>
        </p:txBody>
      </p:sp>
      <p:sp>
        <p:nvSpPr>
          <p:cNvPr id="5" name="Slide Number Placeholder 4"/>
          <p:cNvSpPr>
            <a:spLocks noGrp="1"/>
          </p:cNvSpPr>
          <p:nvPr>
            <p:ph type="sldNum" sz="quarter" idx="11"/>
          </p:nvPr>
        </p:nvSpPr>
        <p:spPr/>
        <p:txBody>
          <a:bodyPr/>
          <a:lstStyle/>
          <a:p>
            <a:fld id="{0C079DD2-6EFC-4A02-8BA1-C88673E39D8C}" type="slidenum">
              <a:rPr lang="en-NZ" smtClean="0"/>
              <a:pPr/>
              <a:t>9</a:t>
            </a:fld>
            <a:endParaRPr lang="en-NZ"/>
          </a:p>
        </p:txBody>
      </p:sp>
    </p:spTree>
    <p:extLst>
      <p:ext uri="{BB962C8B-B14F-4D97-AF65-F5344CB8AC3E}">
        <p14:creationId xmlns:p14="http://schemas.microsoft.com/office/powerpoint/2010/main" val="112525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r>
              <a:rPr lang="en-NZ"/>
              <a:t>Centre for Teaching and Learning (Manawatu), Massey University</a:t>
            </a:r>
          </a:p>
        </p:txBody>
      </p:sp>
      <p:sp>
        <p:nvSpPr>
          <p:cNvPr id="5" name="Slide Number Placeholder 4"/>
          <p:cNvSpPr>
            <a:spLocks noGrp="1"/>
          </p:cNvSpPr>
          <p:nvPr>
            <p:ph type="sldNum" sz="quarter" idx="11"/>
          </p:nvPr>
        </p:nvSpPr>
        <p:spPr/>
        <p:txBody>
          <a:bodyPr/>
          <a:lstStyle/>
          <a:p>
            <a:fld id="{0C079DD2-6EFC-4A02-8BA1-C88673E39D8C}" type="slidenum">
              <a:rPr lang="en-NZ" smtClean="0"/>
              <a:pPr/>
              <a:t>10</a:t>
            </a:fld>
            <a:endParaRPr lang="en-NZ"/>
          </a:p>
        </p:txBody>
      </p:sp>
    </p:spTree>
    <p:extLst>
      <p:ext uri="{BB962C8B-B14F-4D97-AF65-F5344CB8AC3E}">
        <p14:creationId xmlns:p14="http://schemas.microsoft.com/office/powerpoint/2010/main" val="28910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6802">
              <a:defRPr/>
            </a:pPr>
            <a:endParaRPr lang="en-NZ"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7401" indent="-299000" eaLnBrk="0" hangingPunct="0">
              <a:defRPr>
                <a:solidFill>
                  <a:schemeClr val="tx1"/>
                </a:solidFill>
                <a:latin typeface="Arial" charset="0"/>
              </a:defRPr>
            </a:lvl2pPr>
            <a:lvl3pPr marL="1196003" indent="-239201" eaLnBrk="0" hangingPunct="0">
              <a:defRPr>
                <a:solidFill>
                  <a:schemeClr val="tx1"/>
                </a:solidFill>
                <a:latin typeface="Arial" charset="0"/>
              </a:defRPr>
            </a:lvl3pPr>
            <a:lvl4pPr marL="1674404" indent="-239201" eaLnBrk="0" hangingPunct="0">
              <a:defRPr>
                <a:solidFill>
                  <a:schemeClr val="tx1"/>
                </a:solidFill>
                <a:latin typeface="Arial" charset="0"/>
              </a:defRPr>
            </a:lvl4pPr>
            <a:lvl5pPr marL="2152804" indent="-239201" eaLnBrk="0" hangingPunct="0">
              <a:defRPr>
                <a:solidFill>
                  <a:schemeClr val="tx1"/>
                </a:solidFill>
                <a:latin typeface="Arial" charset="0"/>
              </a:defRPr>
            </a:lvl5pPr>
            <a:lvl6pPr marL="2631205" indent="-239201" defTabSz="955141" eaLnBrk="0" fontAlgn="base" hangingPunct="0">
              <a:spcBef>
                <a:spcPct val="0"/>
              </a:spcBef>
              <a:spcAft>
                <a:spcPct val="0"/>
              </a:spcAft>
              <a:defRPr>
                <a:solidFill>
                  <a:schemeClr val="tx1"/>
                </a:solidFill>
                <a:latin typeface="Arial" charset="0"/>
              </a:defRPr>
            </a:lvl6pPr>
            <a:lvl7pPr marL="3109606" indent="-239201" defTabSz="955141" eaLnBrk="0" fontAlgn="base" hangingPunct="0">
              <a:spcBef>
                <a:spcPct val="0"/>
              </a:spcBef>
              <a:spcAft>
                <a:spcPct val="0"/>
              </a:spcAft>
              <a:defRPr>
                <a:solidFill>
                  <a:schemeClr val="tx1"/>
                </a:solidFill>
                <a:latin typeface="Arial" charset="0"/>
              </a:defRPr>
            </a:lvl7pPr>
            <a:lvl8pPr marL="3588007" indent="-239201" defTabSz="955141" eaLnBrk="0" fontAlgn="base" hangingPunct="0">
              <a:spcBef>
                <a:spcPct val="0"/>
              </a:spcBef>
              <a:spcAft>
                <a:spcPct val="0"/>
              </a:spcAft>
              <a:defRPr>
                <a:solidFill>
                  <a:schemeClr val="tx1"/>
                </a:solidFill>
                <a:latin typeface="Arial" charset="0"/>
              </a:defRPr>
            </a:lvl8pPr>
            <a:lvl9pPr marL="4066408" indent="-239201" defTabSz="955141" eaLnBrk="0" fontAlgn="base" hangingPunct="0">
              <a:spcBef>
                <a:spcPct val="0"/>
              </a:spcBef>
              <a:spcAft>
                <a:spcPct val="0"/>
              </a:spcAft>
              <a:defRPr>
                <a:solidFill>
                  <a:schemeClr val="tx1"/>
                </a:solidFill>
                <a:latin typeface="Arial" charset="0"/>
              </a:defRPr>
            </a:lvl9pPr>
          </a:lstStyle>
          <a:p>
            <a:pPr eaLnBrk="1" hangingPunct="1"/>
            <a:fld id="{4A78CE83-5613-4C25-B669-F40E9CBECB70}" type="slidenum">
              <a:rPr lang="en-NZ" smtClean="0"/>
              <a:pPr eaLnBrk="1" hangingPunct="1"/>
              <a:t>12</a:t>
            </a:fld>
            <a:endParaRPr lang="en-NZ"/>
          </a:p>
        </p:txBody>
      </p:sp>
      <p:sp>
        <p:nvSpPr>
          <p:cNvPr id="2" name="Footer Placeholder 1"/>
          <p:cNvSpPr>
            <a:spLocks noGrp="1"/>
          </p:cNvSpPr>
          <p:nvPr>
            <p:ph type="ftr" sz="quarter" idx="10"/>
          </p:nvPr>
        </p:nvSpPr>
        <p:spPr/>
        <p:txBody>
          <a:bodyPr/>
          <a:lstStyle/>
          <a:p>
            <a:r>
              <a:rPr lang="en-NZ"/>
              <a:t>Centre for Teaching and Learning (Manawatu), Massey University</a:t>
            </a:r>
          </a:p>
        </p:txBody>
      </p:sp>
    </p:spTree>
    <p:extLst>
      <p:ext uri="{BB962C8B-B14F-4D97-AF65-F5344CB8AC3E}">
        <p14:creationId xmlns:p14="http://schemas.microsoft.com/office/powerpoint/2010/main" val="310889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r>
              <a:rPr lang="en-NZ"/>
              <a:t>Centre for Teaching and Learning (Manawatu), Massey University</a:t>
            </a:r>
          </a:p>
        </p:txBody>
      </p:sp>
      <p:sp>
        <p:nvSpPr>
          <p:cNvPr id="5" name="Slide Number Placeholder 4"/>
          <p:cNvSpPr>
            <a:spLocks noGrp="1"/>
          </p:cNvSpPr>
          <p:nvPr>
            <p:ph type="sldNum" sz="quarter" idx="11"/>
          </p:nvPr>
        </p:nvSpPr>
        <p:spPr/>
        <p:txBody>
          <a:bodyPr/>
          <a:lstStyle/>
          <a:p>
            <a:fld id="{0C079DD2-6EFC-4A02-8BA1-C88673E39D8C}" type="slidenum">
              <a:rPr lang="en-NZ" smtClean="0"/>
              <a:pPr/>
              <a:t>13</a:t>
            </a:fld>
            <a:endParaRPr lang="en-NZ"/>
          </a:p>
        </p:txBody>
      </p:sp>
    </p:spTree>
    <p:extLst>
      <p:ext uri="{BB962C8B-B14F-4D97-AF65-F5344CB8AC3E}">
        <p14:creationId xmlns:p14="http://schemas.microsoft.com/office/powerpoint/2010/main" val="102524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r>
              <a:rPr lang="en-NZ"/>
              <a:t>Centre for Teaching and Learning (Manawatu), Massey University</a:t>
            </a:r>
          </a:p>
        </p:txBody>
      </p:sp>
      <p:sp>
        <p:nvSpPr>
          <p:cNvPr id="5" name="Slide Number Placeholder 4"/>
          <p:cNvSpPr>
            <a:spLocks noGrp="1"/>
          </p:cNvSpPr>
          <p:nvPr>
            <p:ph type="sldNum" sz="quarter" idx="11"/>
          </p:nvPr>
        </p:nvSpPr>
        <p:spPr/>
        <p:txBody>
          <a:bodyPr/>
          <a:lstStyle/>
          <a:p>
            <a:fld id="{0C079DD2-6EFC-4A02-8BA1-C88673E39D8C}" type="slidenum">
              <a:rPr lang="en-NZ" smtClean="0"/>
              <a:pPr/>
              <a:t>14</a:t>
            </a:fld>
            <a:endParaRPr lang="en-NZ"/>
          </a:p>
        </p:txBody>
      </p:sp>
    </p:spTree>
    <p:extLst>
      <p:ext uri="{BB962C8B-B14F-4D97-AF65-F5344CB8AC3E}">
        <p14:creationId xmlns:p14="http://schemas.microsoft.com/office/powerpoint/2010/main" val="9742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10"/>
          </p:nvPr>
        </p:nvSpPr>
        <p:spPr/>
        <p:txBody>
          <a:bodyPr/>
          <a:lstStyle/>
          <a:p>
            <a:r>
              <a:rPr lang="en-NZ"/>
              <a:t>Centre for Teaching and Learning (Manawatu), Massey University</a:t>
            </a:r>
          </a:p>
        </p:txBody>
      </p:sp>
      <p:sp>
        <p:nvSpPr>
          <p:cNvPr id="5" name="Slide Number Placeholder 4"/>
          <p:cNvSpPr>
            <a:spLocks noGrp="1"/>
          </p:cNvSpPr>
          <p:nvPr>
            <p:ph type="sldNum" sz="quarter" idx="11"/>
          </p:nvPr>
        </p:nvSpPr>
        <p:spPr/>
        <p:txBody>
          <a:bodyPr/>
          <a:lstStyle/>
          <a:p>
            <a:fld id="{0C079DD2-6EFC-4A02-8BA1-C88673E39D8C}" type="slidenum">
              <a:rPr lang="en-NZ" smtClean="0"/>
              <a:pPr/>
              <a:t>15</a:t>
            </a:fld>
            <a:endParaRPr lang="en-NZ"/>
          </a:p>
        </p:txBody>
      </p:sp>
    </p:spTree>
    <p:extLst>
      <p:ext uri="{BB962C8B-B14F-4D97-AF65-F5344CB8AC3E}">
        <p14:creationId xmlns:p14="http://schemas.microsoft.com/office/powerpoint/2010/main" val="173420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802">
              <a:defRPr/>
            </a:pPr>
            <a:endParaRPr lang="en-NZ" dirty="0"/>
          </a:p>
        </p:txBody>
      </p:sp>
      <p:sp>
        <p:nvSpPr>
          <p:cNvPr id="4" name="Slide Number Placeholder 3"/>
          <p:cNvSpPr>
            <a:spLocks noGrp="1"/>
          </p:cNvSpPr>
          <p:nvPr>
            <p:ph type="sldNum" sz="quarter" idx="10"/>
          </p:nvPr>
        </p:nvSpPr>
        <p:spPr/>
        <p:txBody>
          <a:bodyPr/>
          <a:lstStyle/>
          <a:p>
            <a:fld id="{0C079DD2-6EFC-4A02-8BA1-C88673E39D8C}" type="slidenum">
              <a:rPr lang="en-NZ" smtClean="0"/>
              <a:pPr/>
              <a:t>20</a:t>
            </a:fld>
            <a:endParaRPr lang="en-NZ"/>
          </a:p>
        </p:txBody>
      </p:sp>
      <p:sp>
        <p:nvSpPr>
          <p:cNvPr id="5" name="Footer Placeholder 4"/>
          <p:cNvSpPr>
            <a:spLocks noGrp="1"/>
          </p:cNvSpPr>
          <p:nvPr>
            <p:ph type="ftr" sz="quarter" idx="11"/>
          </p:nvPr>
        </p:nvSpPr>
        <p:spPr/>
        <p:txBody>
          <a:bodyPr/>
          <a:lstStyle/>
          <a:p>
            <a:r>
              <a:rPr lang="en-NZ"/>
              <a:t>Centre for Teaching and Learning (Manawatu), Massey University</a:t>
            </a:r>
          </a:p>
        </p:txBody>
      </p:sp>
    </p:spTree>
    <p:extLst>
      <p:ext uri="{BB962C8B-B14F-4D97-AF65-F5344CB8AC3E}">
        <p14:creationId xmlns:p14="http://schemas.microsoft.com/office/powerpoint/2010/main" val="100879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xfrm>
            <a:off x="919163" y="746125"/>
            <a:ext cx="4967287" cy="3727450"/>
          </a:xfrm>
          <a:ln/>
        </p:spPr>
      </p:sp>
      <p:sp>
        <p:nvSpPr>
          <p:cNvPr id="110594" name="Rectangle 3"/>
          <p:cNvSpPr>
            <a:spLocks noGrp="1" noChangeArrowheads="1"/>
          </p:cNvSpPr>
          <p:nvPr>
            <p:ph type="body" idx="1"/>
          </p:nvPr>
        </p:nvSpPr>
        <p:spPr>
          <a:xfrm>
            <a:off x="680244" y="4720153"/>
            <a:ext cx="5445127" cy="4473815"/>
          </a:xfrm>
          <a:noFill/>
          <a:ln/>
        </p:spPr>
        <p:txBody>
          <a:bodyPr/>
          <a:lstStyle/>
          <a:p>
            <a:endParaRPr lang="en-NZ" dirty="0"/>
          </a:p>
        </p:txBody>
      </p:sp>
      <p:sp>
        <p:nvSpPr>
          <p:cNvPr id="2" name="Footer Placeholder 1"/>
          <p:cNvSpPr>
            <a:spLocks noGrp="1"/>
          </p:cNvSpPr>
          <p:nvPr>
            <p:ph type="ftr" sz="quarter" idx="10"/>
          </p:nvPr>
        </p:nvSpPr>
        <p:spPr/>
        <p:txBody>
          <a:bodyPr/>
          <a:lstStyle/>
          <a:p>
            <a:r>
              <a:rPr lang="en-NZ"/>
              <a:t>Centre for Teaching and Learning (Manawatu), Massey University</a:t>
            </a:r>
          </a:p>
        </p:txBody>
      </p:sp>
    </p:spTree>
    <p:extLst>
      <p:ext uri="{BB962C8B-B14F-4D97-AF65-F5344CB8AC3E}">
        <p14:creationId xmlns:p14="http://schemas.microsoft.com/office/powerpoint/2010/main" val="416267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7237724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15381973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8490603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54002-6A31-DE41-8D03-EE80DD29ACA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4192126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3D5480EC-2EBF-4553-AD1C-FD10BE68FDB9}" type="datetimeFigureOut">
              <a:rPr lang="en-NZ" smtClean="0"/>
              <a:pPr/>
              <a:t>3/12/2021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A827CB5-8F0F-4E75-BCC0-ABF149EAEEDD}" type="slidenum">
              <a:rPr lang="en-NZ" smtClean="0"/>
              <a:pPr/>
              <a:t>‹#›</a:t>
            </a:fld>
            <a:endParaRPr lang="en-NZ"/>
          </a:p>
        </p:txBody>
      </p:sp>
    </p:spTree>
    <p:extLst>
      <p:ext uri="{BB962C8B-B14F-4D97-AF65-F5344CB8AC3E}">
        <p14:creationId xmlns:p14="http://schemas.microsoft.com/office/powerpoint/2010/main" val="197943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006957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41530467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9362516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18998460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52257585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1988585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95241457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9"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8396113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600200"/>
            <a:ext cx="8382000" cy="4419601"/>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07380325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16422616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455231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99149005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4035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New-NZ)Re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39075" y="60944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958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728068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728068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55053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149914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54002-6A31-DE41-8D03-EE80DD29ACA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36200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3D5480EC-2EBF-4553-AD1C-FD10BE68FDB9}" type="datetimeFigureOut">
              <a:rPr lang="en-NZ" smtClean="0"/>
              <a:pPr/>
              <a:t>3/12/2021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A827CB5-8F0F-4E75-BCC0-ABF149EAEEDD}" type="slidenum">
              <a:rPr lang="en-NZ" smtClean="0"/>
              <a:pPr/>
              <a:t>‹#›</a:t>
            </a:fld>
            <a:endParaRPr lang="en-NZ"/>
          </a:p>
        </p:txBody>
      </p:sp>
    </p:spTree>
    <p:extLst>
      <p:ext uri="{BB962C8B-B14F-4D97-AF65-F5344CB8AC3E}">
        <p14:creationId xmlns:p14="http://schemas.microsoft.com/office/powerpoint/2010/main" val="341099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3983180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2.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3.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3.emf"/><Relationship Id="rId4" Type="http://schemas.openxmlformats.org/officeDocument/2006/relationships/slideLayout" Target="../slideLayouts/slideLayout12.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7.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8.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9.xml"/><Relationship Id="rId1" Type="http://schemas.openxmlformats.org/officeDocument/2006/relationships/slideLayout" Target="../slideLayouts/slideLayout21.xml"/><Relationship Id="rId5" Type="http://schemas.openxmlformats.org/officeDocument/2006/relationships/image" Target="../media/image2.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Tree>
    <p:extLst>
      <p:ext uri="{BB962C8B-B14F-4D97-AF65-F5344CB8AC3E}">
        <p14:creationId xmlns:p14="http://schemas.microsoft.com/office/powerpoint/2010/main" val="1816674854"/>
      </p:ext>
    </p:extLst>
  </p:cSld>
  <p:clrMap bg1="lt1" tx1="dk1" bg2="lt2" tx2="dk2" accent1="accent1" accent2="accent2" accent3="accent3" accent4="accent4" accent5="accent5" accent6="accent6" hlink="hlink" folHlink="folHlink"/>
  <p:sldLayoutIdLst>
    <p:sldLayoutId id="2147483925" r:id="rId1"/>
    <p:sldLayoutId id="2147483938" r:id="rId2"/>
    <p:sldLayoutId id="2147483939" r:id="rId3"/>
    <p:sldLayoutId id="2147483940" r:id="rId4"/>
    <p:sldLayoutId id="2147483941" r:id="rId5"/>
    <p:sldLayoutId id="2147483943" r:id="rId6"/>
    <p:sldLayoutId id="2147483944" r:id="rId7"/>
    <p:sldLayoutId id="2147483945" r:id="rId8"/>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38940"/>
      </p:ext>
    </p:extLst>
  </p:cSld>
  <p:clrMap bg1="lt1" tx1="dk1" bg2="lt2" tx2="dk2" accent1="accent1" accent2="accent2" accent3="accent3" accent4="accent4" accent5="accent5" accent6="accent6" hlink="hlink" folHlink="folHlink"/>
  <p:sldLayoutIdLst>
    <p:sldLayoutId id="2147483927"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880"/>
      </p:ext>
    </p:extLst>
  </p:cSld>
  <p:clrMap bg1="lt1" tx1="dk1" bg2="lt2" tx2="dk2" accent1="accent1" accent2="accent2" accent3="accent3" accent4="accent4" accent5="accent5" accent6="accent6" hlink="hlink" folHlink="folHlink"/>
  <p:sldLayoutIdLst>
    <p:sldLayoutId id="2147483929"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8" r:id="rId1"/>
  </p:sldLayoutIdLst>
  <p:transition/>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MYK_WB_LEF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863"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Lst>
  <p:transition/>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UN38896 MasseyLogoUniNZ_CMYKrev.ai"/>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724416"/>
      </p:ext>
    </p:extLst>
  </p:cSld>
  <p:clrMap bg1="lt1" tx1="dk1" bg2="lt2" tx2="dk2" accent1="accent1" accent2="accent2" accent3="accent3" accent4="accent4" accent5="accent5" accent6="accent6" hlink="hlink" folHlink="folHlink"/>
  <p:sldLayoutIdLst>
    <p:sldLayoutId id="2147483931" r:id="rId1"/>
    <p:sldLayoutId id="2147483946" r:id="rId2"/>
    <p:sldLayoutId id="2147483947" r:id="rId3"/>
    <p:sldLayoutId id="2147483948" r:id="rId4"/>
    <p:sldLayoutId id="2147483949" r:id="rId5"/>
    <p:sldLayoutId id="2147483950" r:id="rId6"/>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MUN38896 MasseyLogoUniNZ_CMYKrev.ai"/>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8"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ngine_New_NZ-0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1815157531"/>
      </p:ext>
    </p:extLst>
  </p:cSld>
  <p:clrMap bg1="lt1" tx1="dk1" bg2="lt2" tx2="dk2" accent1="accent1" accent2="accent2" accent3="accent3" accent4="accent4" accent5="accent5" accent6="accent6" hlink="hlink" folHlink="folHlink"/>
  <p:sldLayoutIdLst>
    <p:sldLayoutId id="2147483933"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468941284"/>
      </p:ext>
    </p:extLst>
  </p:cSld>
  <p:clrMap bg1="lt1" tx1="dk1" bg2="lt2" tx2="dk2" accent1="accent1" accent2="accent2" accent3="accent3" accent4="accent4" accent5="accent5" accent6="accent6" hlink="hlink" folHlink="folHlink"/>
  <p:sldLayoutIdLst>
    <p:sldLayoutId id="2147483935"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1390842028"/>
      </p:ext>
    </p:extLst>
  </p:cSld>
  <p:clrMap bg1="lt1" tx1="dk1" bg2="lt2" tx2="dk2" accent1="accent1" accent2="accent2" accent3="accent3" accent4="accent4" accent5="accent5" accent6="accent6" hlink="hlink" folHlink="folHlink"/>
  <p:sldLayoutIdLst>
    <p:sldLayoutId id="2147483937"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4"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Lst>
  <p:transition/>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hyperlink" Target="http://owll.massey.ac.nz/study-skills/note-taking.php"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8" Type="http://schemas.openxmlformats.org/officeDocument/2006/relationships/hyperlink" Target="https://stream.massey.ac.nz/course/view.php?id=22&amp;section=5" TargetMode="External"/><Relationship Id="rId13" Type="http://schemas.openxmlformats.org/officeDocument/2006/relationships/hyperlink" Target="https://stream.massey.ac.nz/course/view.php?id=22&amp;section=17" TargetMode="External"/><Relationship Id="rId3" Type="http://schemas.openxmlformats.org/officeDocument/2006/relationships/notesSlide" Target="../notesSlides/notesSlide12.xml"/><Relationship Id="rId7" Type="http://schemas.openxmlformats.org/officeDocument/2006/relationships/hyperlink" Target="https://www.massey.ac.nz/massey/student-life/services-and-resources/academic-skills-support/pre-reading/extramural-assignment-pre-reading-service.cfm" TargetMode="External"/><Relationship Id="rId12" Type="http://schemas.openxmlformats.org/officeDocument/2006/relationships/hyperlink" Target="https://www.massey.ac.nz/massey/student-life/services-and-resources/disability-services/disability-services_home.cfm" TargetMode="Externa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www.massey.ac.nz/ctlcontacts" TargetMode="External"/><Relationship Id="rId11" Type="http://schemas.openxmlformats.org/officeDocument/2006/relationships/hyperlink" Target="http://owll.massey.ac.nz/index.php" TargetMode="External"/><Relationship Id="rId5" Type="http://schemas.openxmlformats.org/officeDocument/2006/relationships/hyperlink" Target="https://www.massey.ac.nz/ctlcontacts" TargetMode="External"/><Relationship Id="rId15" Type="http://schemas.openxmlformats.org/officeDocument/2006/relationships/image" Target="../media/image15.png"/><Relationship Id="rId10" Type="http://schemas.openxmlformats.org/officeDocument/2006/relationships/hyperlink" Target="https://stream.massey.ac.nz/mod/forum/view.php?id=169" TargetMode="External"/><Relationship Id="rId4" Type="http://schemas.openxmlformats.org/officeDocument/2006/relationships/image" Target="../media/image1.jpg"/><Relationship Id="rId9" Type="http://schemas.openxmlformats.org/officeDocument/2006/relationships/hyperlink" Target="http://owll.massey.ac.nz/about-OWLL/workshops.php" TargetMode="External"/><Relationship Id="rId14" Type="http://schemas.openxmlformats.org/officeDocument/2006/relationships/hyperlink" Target="https://www.massey.ac.nz/massey/maori/maori-student-centre/maori-student-centre_home.cfm"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C183D7F6-B498-43B3-948B-1728B52AA6E4}">
                <adec:decorative xmlns:adec="http://schemas.microsoft.com/office/drawing/2017/decorative" val="1"/>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228600"/>
            <a:ext cx="3096344" cy="1008112"/>
          </a:xfrm>
          <a:prstGeom prst="rect">
            <a:avLst/>
          </a:prstGeom>
          <a:noFill/>
          <a:ln>
            <a:noFill/>
          </a:ln>
        </p:spPr>
      </p:pic>
      <p:sp>
        <p:nvSpPr>
          <p:cNvPr id="2" name="Title 1">
            <a:extLst>
              <a:ext uri="{FF2B5EF4-FFF2-40B4-BE49-F238E27FC236}">
                <a16:creationId xmlns:a16="http://schemas.microsoft.com/office/drawing/2014/main" id="{6DA6CB5A-9B75-40C4-9D8F-65A0B9C5A7E2}"/>
              </a:ext>
            </a:extLst>
          </p:cNvPr>
          <p:cNvSpPr>
            <a:spLocks noGrp="1"/>
          </p:cNvSpPr>
          <p:nvPr>
            <p:ph type="title" idx="4294967295"/>
          </p:nvPr>
        </p:nvSpPr>
        <p:spPr>
          <a:xfrm>
            <a:off x="183573" y="2438400"/>
            <a:ext cx="8229600" cy="1143000"/>
          </a:xfrm>
        </p:spPr>
        <p:txBody>
          <a:bodyPr>
            <a:normAutofit fontScale="90000"/>
          </a:bodyPr>
          <a:lstStyle/>
          <a:p>
            <a:pPr lvl="0" algn="ctr">
              <a:spcBef>
                <a:spcPct val="20000"/>
              </a:spcBef>
            </a:pPr>
            <a:r>
              <a:rPr lang="en-NZ" sz="3100" b="1" dirty="0">
                <a:solidFill>
                  <a:srgbClr val="FFCC00"/>
                </a:solidFill>
                <a:latin typeface="Arial" charset="0"/>
              </a:rPr>
              <a:t>How to read effectively for study</a:t>
            </a:r>
            <a:br>
              <a:rPr lang="en-US" sz="3200" b="1" dirty="0">
                <a:solidFill>
                  <a:srgbClr val="FFCC00"/>
                </a:solidFill>
                <a:latin typeface="Arial" charset="0"/>
              </a:rPr>
            </a:br>
            <a:br>
              <a:rPr lang="en-NZ" dirty="0"/>
            </a:br>
            <a:endParaRPr lang="en-GB" dirty="0"/>
          </a:p>
        </p:txBody>
      </p:sp>
      <p:sp>
        <p:nvSpPr>
          <p:cNvPr id="3" name="Subtitle 4"/>
          <p:cNvSpPr txBox="1">
            <a:spLocks/>
          </p:cNvSpPr>
          <p:nvPr/>
        </p:nvSpPr>
        <p:spPr>
          <a:xfrm>
            <a:off x="1406769" y="4267200"/>
            <a:ext cx="6400800" cy="8382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National Centre for Teaching and Learning</a:t>
            </a:r>
          </a:p>
        </p:txBody>
      </p:sp>
      <p:pic>
        <p:nvPicPr>
          <p:cNvPr id="7" name="Picture 6" descr="Centre for Learner Success logo">
            <a:extLst>
              <a:ext uri="{FF2B5EF4-FFF2-40B4-BE49-F238E27FC236}">
                <a16:creationId xmlns:a16="http://schemas.microsoft.com/office/drawing/2014/main" id="{F5BC316B-78AC-412C-B262-5470C16CDBAA}"/>
              </a:ext>
            </a:extLst>
          </p:cNvPr>
          <p:cNvPicPr>
            <a:picLocks noChangeAspect="1"/>
          </p:cNvPicPr>
          <p:nvPr/>
        </p:nvPicPr>
        <p:blipFill>
          <a:blip r:embed="rId5"/>
          <a:stretch>
            <a:fillRect/>
          </a:stretch>
        </p:blipFill>
        <p:spPr>
          <a:xfrm>
            <a:off x="0" y="5715000"/>
            <a:ext cx="1591467" cy="1019111"/>
          </a:xfrm>
          <a:prstGeom prst="rect">
            <a:avLst/>
          </a:prstGeom>
        </p:spPr>
      </p:pic>
    </p:spTree>
    <p:custDataLst>
      <p:tags r:id="rId1"/>
    </p:custDataLst>
    <p:extLst>
      <p:ext uri="{BB962C8B-B14F-4D97-AF65-F5344CB8AC3E}">
        <p14:creationId xmlns:p14="http://schemas.microsoft.com/office/powerpoint/2010/main" val="6561787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694179" y="934126"/>
            <a:ext cx="3374642"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200" b="0" i="0" u="none" strike="noStrike" kern="1200" cap="none" spc="0" normalizeH="0" baseline="0" noProof="0" dirty="0">
                <a:ln>
                  <a:noFill/>
                </a:ln>
                <a:solidFill>
                  <a:schemeClr val="bg1"/>
                </a:solidFill>
                <a:effectLst/>
                <a:uLnTx/>
                <a:uFillTx/>
                <a:latin typeface="Arial" charset="0"/>
                <a:ea typeface="ＭＳ Ｐゴシック" charset="0"/>
                <a:cs typeface="ＭＳ Ｐゴシック" charset="0"/>
              </a:rPr>
              <a:t>Sources checklist</a:t>
            </a:r>
            <a:endParaRPr kumimoji="0" lang="en-US" sz="3200" b="0" i="0" u="none" strike="noStrike" kern="1200" cap="none" spc="0" normalizeH="0" baseline="0" noProof="0" dirty="0">
              <a:ln>
                <a:noFill/>
              </a:ln>
              <a:solidFill>
                <a:schemeClr val="bg1"/>
              </a:solidFill>
              <a:effectLst/>
              <a:uLnTx/>
              <a:uFillTx/>
              <a:latin typeface="Arial" charset="0"/>
              <a:ea typeface="ＭＳ Ｐゴシック" charset="0"/>
              <a:cs typeface="ＭＳ Ｐゴシック" charset="0"/>
            </a:endParaRPr>
          </a:p>
        </p:txBody>
      </p:sp>
      <p:sp>
        <p:nvSpPr>
          <p:cNvPr id="7" name="Rectangle 6"/>
          <p:cNvSpPr/>
          <p:nvPr/>
        </p:nvSpPr>
        <p:spPr>
          <a:xfrm>
            <a:off x="838200" y="1670193"/>
            <a:ext cx="7391400" cy="2539157"/>
          </a:xfrm>
          <a:prstGeom prst="rect">
            <a:avLst/>
          </a:prstGeom>
        </p:spPr>
        <p:txBody>
          <a:bodyPr wrap="square">
            <a:spAutoFit/>
          </a:bodyPr>
          <a:lstStyle/>
          <a:p>
            <a:pPr marL="285750" indent="-285750">
              <a:buFont typeface="Arial" panose="020B0604020202020204" pitchFamily="34" charset="0"/>
              <a:buChar char="•"/>
            </a:pPr>
            <a:r>
              <a:rPr lang="en-NZ" sz="2400" dirty="0">
                <a:solidFill>
                  <a:schemeClr val="bg1"/>
                </a:solidFill>
                <a:latin typeface="+mn-lt"/>
              </a:rPr>
              <a:t>What type of source is it? (book, journal article, information from a website etc.)</a:t>
            </a:r>
          </a:p>
          <a:p>
            <a:pPr marL="285750" indent="-285750">
              <a:spcBef>
                <a:spcPts val="600"/>
              </a:spcBef>
              <a:buFont typeface="Arial" panose="020B0604020202020204" pitchFamily="34" charset="0"/>
              <a:buChar char="•"/>
            </a:pPr>
            <a:r>
              <a:rPr lang="en-NZ" sz="2400" dirty="0">
                <a:solidFill>
                  <a:schemeClr val="bg1"/>
                </a:solidFill>
                <a:latin typeface="+mn-lt"/>
              </a:rPr>
              <a:t>Who wrote it and when?</a:t>
            </a:r>
          </a:p>
          <a:p>
            <a:pPr marL="285750" indent="-285750">
              <a:spcBef>
                <a:spcPts val="600"/>
              </a:spcBef>
              <a:buFont typeface="Arial" panose="020B0604020202020204" pitchFamily="34" charset="0"/>
              <a:buChar char="•"/>
            </a:pPr>
            <a:r>
              <a:rPr lang="en-NZ" sz="2400" dirty="0">
                <a:solidFill>
                  <a:schemeClr val="bg1"/>
                </a:solidFill>
                <a:latin typeface="+mn-lt"/>
              </a:rPr>
              <a:t>Is it relevant, reliable and academic? (if not, is that ok?)</a:t>
            </a:r>
          </a:p>
          <a:p>
            <a:pPr marL="285750" indent="-285750">
              <a:spcBef>
                <a:spcPts val="600"/>
              </a:spcBef>
              <a:buFont typeface="Arial" panose="020B0604020202020204" pitchFamily="34" charset="0"/>
              <a:buChar char="•"/>
            </a:pPr>
            <a:r>
              <a:rPr lang="en-NZ" sz="2400" dirty="0">
                <a:solidFill>
                  <a:schemeClr val="bg1"/>
                </a:solidFill>
                <a:latin typeface="+mn-lt"/>
              </a:rPr>
              <a:t>Why are you going to read it (what do you want to get out of it?)</a:t>
            </a:r>
          </a:p>
        </p:txBody>
      </p:sp>
      <p:sp>
        <p:nvSpPr>
          <p:cNvPr id="8" name="TextBox 7"/>
          <p:cNvSpPr txBox="1"/>
          <p:nvPr/>
        </p:nvSpPr>
        <p:spPr>
          <a:xfrm>
            <a:off x="1676400" y="4419600"/>
            <a:ext cx="5791200" cy="1938992"/>
          </a:xfrm>
          <a:prstGeom prst="rect">
            <a:avLst/>
          </a:prstGeom>
          <a:solidFill>
            <a:srgbClr val="FFC000"/>
          </a:solidFill>
        </p:spPr>
        <p:txBody>
          <a:bodyPr wrap="square" rtlCol="0">
            <a:spAutoFit/>
          </a:bodyPr>
          <a:lstStyle/>
          <a:p>
            <a:pPr marL="342900" indent="-342900">
              <a:buFont typeface="Wingdings" panose="05000000000000000000" pitchFamily="2" charset="2"/>
              <a:buChar char="Ø"/>
            </a:pPr>
            <a:r>
              <a:rPr lang="en-NZ" sz="2400" dirty="0">
                <a:solidFill>
                  <a:schemeClr val="tx2"/>
                </a:solidFill>
                <a:latin typeface="+mn-lt"/>
              </a:rPr>
              <a:t>a definition?</a:t>
            </a:r>
          </a:p>
          <a:p>
            <a:pPr marL="342900" indent="-342900">
              <a:buFont typeface="Wingdings" panose="05000000000000000000" pitchFamily="2" charset="2"/>
              <a:buChar char="Ø"/>
            </a:pPr>
            <a:r>
              <a:rPr lang="en-NZ" sz="2400" dirty="0">
                <a:solidFill>
                  <a:schemeClr val="tx2"/>
                </a:solidFill>
                <a:latin typeface="+mn-lt"/>
              </a:rPr>
              <a:t>background information? </a:t>
            </a:r>
          </a:p>
          <a:p>
            <a:pPr marL="342900" indent="-342900">
              <a:buFont typeface="Wingdings" panose="05000000000000000000" pitchFamily="2" charset="2"/>
              <a:buChar char="Ø"/>
            </a:pPr>
            <a:r>
              <a:rPr lang="en-NZ" sz="2400" dirty="0">
                <a:solidFill>
                  <a:schemeClr val="tx2"/>
                </a:solidFill>
                <a:latin typeface="+mn-lt"/>
              </a:rPr>
              <a:t>is some of it relevant for your argument?</a:t>
            </a:r>
          </a:p>
          <a:p>
            <a:pPr marL="342900" indent="-342900">
              <a:buFont typeface="Wingdings" panose="05000000000000000000" pitchFamily="2" charset="2"/>
              <a:buChar char="Ø"/>
            </a:pPr>
            <a:r>
              <a:rPr lang="en-NZ" sz="2400" dirty="0">
                <a:solidFill>
                  <a:schemeClr val="tx2"/>
                </a:solidFill>
                <a:latin typeface="+mn-lt"/>
              </a:rPr>
              <a:t>is it a major theory/topic for your assignment/paper</a:t>
            </a:r>
            <a:endParaRPr lang="en-US" sz="2400" dirty="0">
              <a:solidFill>
                <a:schemeClr val="tx2"/>
              </a:solidFill>
              <a:latin typeface="+mn-lt"/>
            </a:endParaRPr>
          </a:p>
        </p:txBody>
      </p:sp>
      <p:sp>
        <p:nvSpPr>
          <p:cNvPr id="5" name="TextBox 4"/>
          <p:cNvSpPr txBox="1"/>
          <p:nvPr/>
        </p:nvSpPr>
        <p:spPr>
          <a:xfrm>
            <a:off x="76200" y="127898"/>
            <a:ext cx="2819400" cy="461665"/>
          </a:xfrm>
          <a:prstGeom prst="rect">
            <a:avLst/>
          </a:prstGeom>
          <a:solidFill>
            <a:srgbClr val="FFC000"/>
          </a:solidFill>
        </p:spPr>
        <p:txBody>
          <a:bodyPr wrap="square" rtlCol="0">
            <a:spAutoFit/>
          </a:bodyPr>
          <a:lstStyle/>
          <a:p>
            <a:r>
              <a:rPr lang="en-NZ" sz="2400" dirty="0">
                <a:solidFill>
                  <a:schemeClr val="tx2"/>
                </a:solidFill>
                <a:latin typeface="+mn-lt"/>
              </a:rPr>
              <a:t>Read with a purpose</a:t>
            </a:r>
            <a:endParaRPr lang="en-US" sz="2400" dirty="0">
              <a:solidFill>
                <a:schemeClr val="tx2"/>
              </a:solidFill>
              <a:latin typeface="+mn-lt"/>
            </a:endParaRPr>
          </a:p>
        </p:txBody>
      </p:sp>
    </p:spTree>
    <p:custDataLst>
      <p:tags r:id="rId1"/>
    </p:custDataLst>
    <p:extLst>
      <p:ext uri="{BB962C8B-B14F-4D97-AF65-F5344CB8AC3E}">
        <p14:creationId xmlns:p14="http://schemas.microsoft.com/office/powerpoint/2010/main" val="362292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3998" y="1115872"/>
            <a:ext cx="5514971" cy="61555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4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Take control of the reading list</a:t>
            </a:r>
            <a:endParaRPr kumimoji="0" lang="en-US" sz="34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endParaRPr>
          </a:p>
        </p:txBody>
      </p:sp>
      <p:sp>
        <p:nvSpPr>
          <p:cNvPr id="3" name="TextBox 2"/>
          <p:cNvSpPr txBox="1"/>
          <p:nvPr/>
        </p:nvSpPr>
        <p:spPr>
          <a:xfrm>
            <a:off x="828667" y="2059764"/>
            <a:ext cx="6905631" cy="2068259"/>
          </a:xfrm>
          <a:prstGeom prst="rect">
            <a:avLst/>
          </a:prstGeom>
          <a:noFill/>
        </p:spPr>
        <p:txBody>
          <a:bodyPr wrap="square" rtlCol="0">
            <a:spAutoFit/>
          </a:bodyPr>
          <a:lstStyle/>
          <a:p>
            <a:pPr>
              <a:lnSpc>
                <a:spcPct val="110000"/>
              </a:lnSpc>
              <a:spcBef>
                <a:spcPts val="1800"/>
              </a:spcBef>
            </a:pPr>
            <a:r>
              <a:rPr lang="en-NZ" sz="2400" dirty="0">
                <a:solidFill>
                  <a:srgbClr val="FFC000"/>
                </a:solidFill>
                <a:latin typeface="+mn-lt"/>
              </a:rPr>
              <a:t>Start with minimum, then think about:</a:t>
            </a:r>
          </a:p>
          <a:p>
            <a:pPr marL="800100" lvl="1" indent="-342900">
              <a:spcBef>
                <a:spcPts val="600"/>
              </a:spcBef>
              <a:buFont typeface="Arial" panose="020B0604020202020204" pitchFamily="34" charset="0"/>
              <a:buChar char="•"/>
            </a:pPr>
            <a:r>
              <a:rPr lang="en-NZ" sz="2300" dirty="0">
                <a:solidFill>
                  <a:schemeClr val="bg1"/>
                </a:solidFill>
                <a:latin typeface="+mn-lt"/>
              </a:rPr>
              <a:t>Do you need to clarify some ideas/learn more? </a:t>
            </a:r>
          </a:p>
          <a:p>
            <a:pPr marL="800100" lvl="1" indent="-342900">
              <a:spcBef>
                <a:spcPts val="600"/>
              </a:spcBef>
              <a:buFont typeface="Arial" panose="020B0604020202020204" pitchFamily="34" charset="0"/>
              <a:buChar char="•"/>
            </a:pPr>
            <a:r>
              <a:rPr lang="en-NZ" sz="2300" dirty="0">
                <a:solidFill>
                  <a:schemeClr val="bg1"/>
                </a:solidFill>
                <a:latin typeface="+mn-lt"/>
              </a:rPr>
              <a:t>How much time do you have? </a:t>
            </a:r>
          </a:p>
          <a:p>
            <a:pPr marL="800100" lvl="1" indent="-342900">
              <a:spcBef>
                <a:spcPts val="600"/>
              </a:spcBef>
              <a:buFont typeface="Arial" panose="020B0604020202020204" pitchFamily="34" charset="0"/>
              <a:buChar char="•"/>
            </a:pPr>
            <a:r>
              <a:rPr lang="en-NZ" sz="2300" dirty="0">
                <a:solidFill>
                  <a:schemeClr val="bg1"/>
                </a:solidFill>
                <a:latin typeface="+mn-lt"/>
              </a:rPr>
              <a:t>Assignment due in a few weeks?</a:t>
            </a:r>
          </a:p>
          <a:p>
            <a:endParaRPr lang="en-US" dirty="0"/>
          </a:p>
        </p:txBody>
      </p:sp>
      <p:pic>
        <p:nvPicPr>
          <p:cNvPr id="7" name="Picture 6" descr="Image of the homepage of the Online and writing and Learning Link (OWLL) website"/>
          <p:cNvPicPr>
            <a:picLocks noChangeAspect="1"/>
          </p:cNvPicPr>
          <p:nvPr/>
        </p:nvPicPr>
        <p:blipFill>
          <a:blip r:embed="rId4"/>
          <a:stretch>
            <a:fillRect/>
          </a:stretch>
        </p:blipFill>
        <p:spPr>
          <a:xfrm>
            <a:off x="1600200" y="4141340"/>
            <a:ext cx="5714999" cy="2411860"/>
          </a:xfrm>
          <a:prstGeom prst="rect">
            <a:avLst/>
          </a:prstGeom>
        </p:spPr>
      </p:pic>
      <p:sp>
        <p:nvSpPr>
          <p:cNvPr id="5" name="TextBox 4"/>
          <p:cNvSpPr txBox="1"/>
          <p:nvPr/>
        </p:nvSpPr>
        <p:spPr>
          <a:xfrm>
            <a:off x="152400" y="137007"/>
            <a:ext cx="3657600" cy="461665"/>
          </a:xfrm>
          <a:prstGeom prst="rect">
            <a:avLst/>
          </a:prstGeom>
          <a:solidFill>
            <a:srgbClr val="FFC000"/>
          </a:solidFill>
        </p:spPr>
        <p:txBody>
          <a:bodyPr wrap="square" rtlCol="0">
            <a:spAutoFit/>
          </a:bodyPr>
          <a:lstStyle/>
          <a:p>
            <a:r>
              <a:rPr lang="en-NZ" sz="2400" dirty="0">
                <a:solidFill>
                  <a:schemeClr val="tx2"/>
                </a:solidFill>
                <a:latin typeface="+mn-lt"/>
              </a:rPr>
              <a:t>Read with a purpose</a:t>
            </a:r>
            <a:endParaRPr lang="en-US" sz="2400" dirty="0">
              <a:solidFill>
                <a:schemeClr val="tx2"/>
              </a:solidFill>
              <a:latin typeface="+mn-lt"/>
            </a:endParaRPr>
          </a:p>
        </p:txBody>
      </p:sp>
    </p:spTree>
    <p:custDataLst>
      <p:tags r:id="rId1"/>
    </p:custDataLst>
    <p:extLst>
      <p:ext uri="{BB962C8B-B14F-4D97-AF65-F5344CB8AC3E}">
        <p14:creationId xmlns:p14="http://schemas.microsoft.com/office/powerpoint/2010/main" val="257780608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6606480" cy="570586"/>
          </a:xfrm>
        </p:spPr>
        <p:txBody>
          <a:bodyPr>
            <a:noAutofit/>
          </a:bodyPr>
          <a:lstStyle/>
          <a:p>
            <a:pPr algn="ctr">
              <a:defRPr/>
            </a:pPr>
            <a:r>
              <a:rPr lang="en-NZ" sz="3200" dirty="0">
                <a:latin typeface="+mn-lt"/>
              </a:rPr>
              <a:t>How do you know how much to read?</a:t>
            </a:r>
          </a:p>
        </p:txBody>
      </p:sp>
      <p:sp>
        <p:nvSpPr>
          <p:cNvPr id="3" name="Content Placeholder 2"/>
          <p:cNvSpPr>
            <a:spLocks noGrp="1"/>
          </p:cNvSpPr>
          <p:nvPr>
            <p:ph idx="1"/>
          </p:nvPr>
        </p:nvSpPr>
        <p:spPr>
          <a:xfrm>
            <a:off x="838200" y="1676401"/>
            <a:ext cx="7543800" cy="4191000"/>
          </a:xfrm>
        </p:spPr>
        <p:txBody>
          <a:bodyPr>
            <a:normAutofit/>
          </a:bodyPr>
          <a:lstStyle/>
          <a:p>
            <a:pPr marL="0" indent="0">
              <a:buNone/>
              <a:defRPr/>
            </a:pPr>
            <a:r>
              <a:rPr lang="en-NZ" sz="2400" i="1" dirty="0">
                <a:solidFill>
                  <a:srgbClr val="FFC000"/>
                </a:solidFill>
                <a:latin typeface="+mn-lt"/>
              </a:rPr>
              <a:t>Remind yourself:</a:t>
            </a:r>
          </a:p>
          <a:p>
            <a:pPr>
              <a:defRPr/>
            </a:pPr>
            <a:r>
              <a:rPr lang="en-NZ" sz="2400" dirty="0">
                <a:latin typeface="+mn-lt"/>
              </a:rPr>
              <a:t>Why are you reading this article?</a:t>
            </a:r>
          </a:p>
          <a:p>
            <a:pPr>
              <a:defRPr/>
            </a:pPr>
            <a:r>
              <a:rPr lang="en-NZ" sz="2400" dirty="0">
                <a:latin typeface="+mn-lt"/>
              </a:rPr>
              <a:t>Keep assignment questions in sight</a:t>
            </a:r>
          </a:p>
          <a:p>
            <a:pPr marL="0" indent="0">
              <a:spcBef>
                <a:spcPts val="1800"/>
              </a:spcBef>
              <a:buNone/>
              <a:defRPr/>
            </a:pPr>
            <a:r>
              <a:rPr lang="en-NZ" sz="2400" i="1" dirty="0">
                <a:solidFill>
                  <a:srgbClr val="FFC000"/>
                </a:solidFill>
                <a:latin typeface="+mn-lt"/>
              </a:rPr>
              <a:t>Ask yourself: </a:t>
            </a:r>
          </a:p>
          <a:p>
            <a:pPr>
              <a:defRPr/>
            </a:pPr>
            <a:r>
              <a:rPr lang="en-NZ" sz="2400" dirty="0">
                <a:latin typeface="+mn-lt"/>
              </a:rPr>
              <a:t>How does it relate to your assignment?</a:t>
            </a:r>
          </a:p>
          <a:p>
            <a:pPr lvl="1">
              <a:defRPr/>
            </a:pPr>
            <a:r>
              <a:rPr lang="en-NZ" sz="2400" dirty="0">
                <a:latin typeface="+mn-lt"/>
              </a:rPr>
              <a:t>Does all of it relate, or just some of it?</a:t>
            </a:r>
          </a:p>
          <a:p>
            <a:pPr>
              <a:defRPr/>
            </a:pPr>
            <a:r>
              <a:rPr lang="en-NZ" sz="2400" dirty="0">
                <a:latin typeface="+mn-lt"/>
              </a:rPr>
              <a:t>Where will you find the information you need?</a:t>
            </a:r>
          </a:p>
          <a:p>
            <a:pPr>
              <a:defRPr/>
            </a:pPr>
            <a:r>
              <a:rPr lang="en-NZ" sz="2400" dirty="0">
                <a:latin typeface="+mn-lt"/>
              </a:rPr>
              <a:t>Do you need to scan it quickly, or read it thoroughly?</a:t>
            </a:r>
          </a:p>
          <a:p>
            <a:pPr marL="0" indent="0">
              <a:buNone/>
              <a:defRPr/>
            </a:pPr>
            <a:r>
              <a:rPr lang="en-NZ" sz="2400" dirty="0">
                <a:latin typeface="+mn-lt"/>
              </a:rPr>
              <a:t>        - Adjust reading technique to suit your purpose</a:t>
            </a:r>
          </a:p>
        </p:txBody>
      </p:sp>
      <p:sp>
        <p:nvSpPr>
          <p:cNvPr id="4" name="TextBox 3"/>
          <p:cNvSpPr txBox="1"/>
          <p:nvPr/>
        </p:nvSpPr>
        <p:spPr>
          <a:xfrm>
            <a:off x="152400" y="137007"/>
            <a:ext cx="2819400" cy="461665"/>
          </a:xfrm>
          <a:prstGeom prst="rect">
            <a:avLst/>
          </a:prstGeom>
          <a:solidFill>
            <a:srgbClr val="FFC000"/>
          </a:solidFill>
        </p:spPr>
        <p:txBody>
          <a:bodyPr wrap="square" rtlCol="0">
            <a:spAutoFit/>
          </a:bodyPr>
          <a:lstStyle/>
          <a:p>
            <a:r>
              <a:rPr lang="en-NZ" sz="2400" dirty="0">
                <a:solidFill>
                  <a:schemeClr val="tx2"/>
                </a:solidFill>
                <a:latin typeface="+mn-lt"/>
              </a:rPr>
              <a:t>Read with a purpose</a:t>
            </a:r>
            <a:endParaRPr lang="en-US" sz="2400" dirty="0">
              <a:solidFill>
                <a:schemeClr val="tx2"/>
              </a:solidFill>
              <a:latin typeface="+mn-lt"/>
            </a:endParaRPr>
          </a:p>
        </p:txBody>
      </p:sp>
    </p:spTree>
    <p:custDataLst>
      <p:tags r:id="rId1"/>
    </p:custDataLst>
    <p:extLst>
      <p:ext uri="{BB962C8B-B14F-4D97-AF65-F5344CB8AC3E}">
        <p14:creationId xmlns:p14="http://schemas.microsoft.com/office/powerpoint/2010/main" val="7765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1219200"/>
            <a:ext cx="4082849"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200" b="1"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Different ways to read:</a:t>
            </a:r>
            <a:endParaRPr kumimoji="0" lang="en-US" sz="32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endParaRPr>
          </a:p>
        </p:txBody>
      </p:sp>
      <p:sp>
        <p:nvSpPr>
          <p:cNvPr id="5" name="TextBox 4"/>
          <p:cNvSpPr txBox="1"/>
          <p:nvPr/>
        </p:nvSpPr>
        <p:spPr>
          <a:xfrm>
            <a:off x="152400" y="152400"/>
            <a:ext cx="5257800" cy="461665"/>
          </a:xfrm>
          <a:prstGeom prst="rect">
            <a:avLst/>
          </a:prstGeom>
          <a:solidFill>
            <a:srgbClr val="FFC000"/>
          </a:solidFill>
        </p:spPr>
        <p:txBody>
          <a:bodyPr wrap="square" rtlCol="0">
            <a:spAutoFit/>
          </a:bodyPr>
          <a:lstStyle/>
          <a:p>
            <a:r>
              <a:rPr lang="en-NZ" sz="2400" dirty="0">
                <a:solidFill>
                  <a:schemeClr val="tx2"/>
                </a:solidFill>
                <a:latin typeface="+mn-lt"/>
              </a:rPr>
              <a:t>Adjust reading technique to suit purpose </a:t>
            </a:r>
            <a:endParaRPr lang="en-US" sz="2400" dirty="0">
              <a:solidFill>
                <a:schemeClr val="tx2"/>
              </a:solidFill>
              <a:latin typeface="+mn-lt"/>
            </a:endParaRPr>
          </a:p>
        </p:txBody>
      </p:sp>
      <p:sp>
        <p:nvSpPr>
          <p:cNvPr id="3" name="Rectangle 2"/>
          <p:cNvSpPr/>
          <p:nvPr/>
        </p:nvSpPr>
        <p:spPr>
          <a:xfrm>
            <a:off x="978877" y="2209800"/>
            <a:ext cx="5029200" cy="2200602"/>
          </a:xfrm>
          <a:prstGeom prst="rect">
            <a:avLst/>
          </a:prstGeom>
        </p:spPr>
        <p:txBody>
          <a:bodyPr wrap="square">
            <a:spAutoFit/>
          </a:bodyPr>
          <a:lstStyle/>
          <a:p>
            <a:pPr marL="514350" indent="-514350">
              <a:lnSpc>
                <a:spcPct val="150000"/>
              </a:lnSpc>
              <a:buFont typeface="+mj-lt"/>
              <a:buAutoNum type="arabicPeriod"/>
              <a:defRPr/>
            </a:pPr>
            <a:r>
              <a:rPr lang="en-NZ" sz="2600" dirty="0">
                <a:solidFill>
                  <a:schemeClr val="bg1"/>
                </a:solidFill>
                <a:latin typeface="+mn-lt"/>
              </a:rPr>
              <a:t>Scanning</a:t>
            </a:r>
          </a:p>
          <a:p>
            <a:pPr marL="514350" indent="-514350">
              <a:lnSpc>
                <a:spcPct val="150000"/>
              </a:lnSpc>
              <a:spcBef>
                <a:spcPts val="1200"/>
              </a:spcBef>
              <a:buFont typeface="+mj-lt"/>
              <a:buAutoNum type="arabicPeriod"/>
              <a:defRPr/>
            </a:pPr>
            <a:r>
              <a:rPr lang="en-NZ" sz="2600" dirty="0">
                <a:solidFill>
                  <a:schemeClr val="bg1"/>
                </a:solidFill>
                <a:latin typeface="+mn-lt"/>
              </a:rPr>
              <a:t>Skimming (or gist reading)</a:t>
            </a:r>
          </a:p>
          <a:p>
            <a:pPr marL="514350" indent="-514350">
              <a:lnSpc>
                <a:spcPct val="150000"/>
              </a:lnSpc>
              <a:spcBef>
                <a:spcPts val="1200"/>
              </a:spcBef>
              <a:buFont typeface="+mj-lt"/>
              <a:buAutoNum type="arabicPeriod"/>
              <a:defRPr/>
            </a:pPr>
            <a:r>
              <a:rPr lang="en-NZ" sz="2600" dirty="0">
                <a:solidFill>
                  <a:schemeClr val="bg1"/>
                </a:solidFill>
                <a:latin typeface="+mn-lt"/>
              </a:rPr>
              <a:t>Close reading (in-depth reading)</a:t>
            </a:r>
            <a:endParaRPr lang="en-NZ" sz="2600" dirty="0">
              <a:solidFill>
                <a:srgbClr val="263574"/>
              </a:solidFill>
            </a:endParaRPr>
          </a:p>
        </p:txBody>
      </p:sp>
      <p:pic>
        <p:nvPicPr>
          <p:cNvPr id="6" name="Picture 54">
            <a:extLst>
              <a:ext uri="{C183D7F6-B498-43B3-948B-1728B52AA6E4}">
                <adec:decorative xmlns:adec="http://schemas.microsoft.com/office/drawing/2017/decorative" val="1"/>
              </a:ext>
            </a:extLst>
          </p:cNvPr>
          <p:cNvPicPr>
            <a:picLocks noChangeAspect="1" noChangeArrowheads="1"/>
          </p:cNvPicPr>
          <p:nvPr/>
        </p:nvPicPr>
        <p:blipFill>
          <a:blip r:embed="rId4"/>
          <a:srcRect/>
          <a:stretch>
            <a:fillRect/>
          </a:stretch>
        </p:blipFill>
        <p:spPr bwMode="auto">
          <a:xfrm>
            <a:off x="6019800" y="2514600"/>
            <a:ext cx="1800225" cy="1122363"/>
          </a:xfrm>
          <a:prstGeom prst="rect">
            <a:avLst/>
          </a:prstGeom>
          <a:noFill/>
        </p:spPr>
      </p:pic>
    </p:spTree>
    <p:custDataLst>
      <p:tags r:id="rId1"/>
    </p:custDataLst>
    <p:extLst>
      <p:ext uri="{BB962C8B-B14F-4D97-AF65-F5344CB8AC3E}">
        <p14:creationId xmlns:p14="http://schemas.microsoft.com/office/powerpoint/2010/main" val="1278503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0" y="685800"/>
            <a:ext cx="1900392"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6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Scanning</a:t>
            </a:r>
            <a:endParaRPr kumimoji="0" lang="en-US" sz="36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endParaRPr>
          </a:p>
        </p:txBody>
      </p:sp>
      <p:sp>
        <p:nvSpPr>
          <p:cNvPr id="3" name="TextBox 2"/>
          <p:cNvSpPr txBox="1"/>
          <p:nvPr/>
        </p:nvSpPr>
        <p:spPr>
          <a:xfrm>
            <a:off x="838200" y="1447800"/>
            <a:ext cx="6477000" cy="4647426"/>
          </a:xfrm>
          <a:prstGeom prst="rect">
            <a:avLst/>
          </a:prstGeom>
          <a:noFill/>
        </p:spPr>
        <p:txBody>
          <a:bodyPr wrap="square" rtlCol="0">
            <a:spAutoFit/>
          </a:bodyPr>
          <a:lstStyle/>
          <a:p>
            <a:pPr marL="342900" lvl="1" indent="-342900">
              <a:buNone/>
            </a:pPr>
            <a:r>
              <a:rPr lang="en-NZ" sz="2600" dirty="0">
                <a:solidFill>
                  <a:srgbClr val="FFC000"/>
                </a:solidFill>
                <a:latin typeface="+mn-lt"/>
              </a:rPr>
              <a:t>Looking over material quickly in order to pick out specific information</a:t>
            </a:r>
          </a:p>
          <a:p>
            <a:pPr>
              <a:buNone/>
            </a:pPr>
            <a:endParaRPr lang="en-NZ" sz="1400" dirty="0"/>
          </a:p>
          <a:p>
            <a:pPr>
              <a:buNone/>
            </a:pPr>
            <a:r>
              <a:rPr lang="en-NZ" sz="2500" dirty="0">
                <a:solidFill>
                  <a:schemeClr val="bg1"/>
                </a:solidFill>
                <a:latin typeface="+mn-lt"/>
              </a:rPr>
              <a:t>Why scan information?</a:t>
            </a:r>
          </a:p>
          <a:p>
            <a:pPr marL="742950" lvl="1" indent="-285750">
              <a:spcBef>
                <a:spcPts val="600"/>
              </a:spcBef>
              <a:buFont typeface="Arial" panose="020B0604020202020204" pitchFamily="34" charset="0"/>
              <a:buChar char="•"/>
            </a:pPr>
            <a:r>
              <a:rPr lang="en-NZ" sz="2500" dirty="0">
                <a:solidFill>
                  <a:schemeClr val="bg1"/>
                </a:solidFill>
                <a:latin typeface="+mn-lt"/>
              </a:rPr>
              <a:t>Browsing a database for texts</a:t>
            </a:r>
          </a:p>
          <a:p>
            <a:pPr marL="742950" lvl="1" indent="-285750">
              <a:spcBef>
                <a:spcPts val="600"/>
              </a:spcBef>
              <a:buFont typeface="Arial" panose="020B0604020202020204" pitchFamily="34" charset="0"/>
              <a:buChar char="•"/>
            </a:pPr>
            <a:r>
              <a:rPr lang="en-NZ" sz="2500" dirty="0">
                <a:solidFill>
                  <a:schemeClr val="bg1"/>
                </a:solidFill>
                <a:latin typeface="+mn-lt"/>
              </a:rPr>
              <a:t>Scanning a text for specific information</a:t>
            </a:r>
          </a:p>
          <a:p>
            <a:pPr lvl="1"/>
            <a:r>
              <a:rPr lang="en-NZ" sz="2500" dirty="0">
                <a:solidFill>
                  <a:schemeClr val="bg1"/>
                </a:solidFill>
                <a:latin typeface="+mn-lt"/>
              </a:rPr>
              <a:t>       </a:t>
            </a:r>
            <a:r>
              <a:rPr lang="en-NZ" sz="2500" dirty="0" err="1">
                <a:solidFill>
                  <a:schemeClr val="bg1"/>
                </a:solidFill>
                <a:latin typeface="+mn-lt"/>
              </a:rPr>
              <a:t>Eg</a:t>
            </a:r>
            <a:r>
              <a:rPr lang="en-NZ" sz="2500" dirty="0">
                <a:solidFill>
                  <a:schemeClr val="bg1"/>
                </a:solidFill>
                <a:latin typeface="+mn-lt"/>
              </a:rPr>
              <a:t>. A </a:t>
            </a:r>
            <a:r>
              <a:rPr lang="en-NZ" sz="2500" b="1" dirty="0">
                <a:solidFill>
                  <a:schemeClr val="bg1"/>
                </a:solidFill>
                <a:latin typeface="+mn-lt"/>
              </a:rPr>
              <a:t>definition</a:t>
            </a:r>
            <a:r>
              <a:rPr lang="en-NZ" sz="2500" dirty="0">
                <a:solidFill>
                  <a:schemeClr val="bg1"/>
                </a:solidFill>
                <a:latin typeface="+mn-lt"/>
              </a:rPr>
              <a:t> of a concept</a:t>
            </a:r>
          </a:p>
          <a:p>
            <a:pPr lvl="1">
              <a:spcBef>
                <a:spcPts val="600"/>
              </a:spcBef>
            </a:pPr>
            <a:r>
              <a:rPr lang="en-NZ" sz="2500" dirty="0">
                <a:solidFill>
                  <a:schemeClr val="bg1"/>
                </a:solidFill>
                <a:latin typeface="+mn-lt"/>
              </a:rPr>
              <a:t>                 - Table of contents/Index</a:t>
            </a:r>
          </a:p>
          <a:p>
            <a:pPr lvl="1">
              <a:spcBef>
                <a:spcPts val="600"/>
              </a:spcBef>
            </a:pPr>
            <a:r>
              <a:rPr lang="en-NZ" sz="2500" dirty="0">
                <a:solidFill>
                  <a:schemeClr val="bg1"/>
                </a:solidFill>
                <a:latin typeface="+mn-lt"/>
              </a:rPr>
              <a:t>                 -  in the text</a:t>
            </a:r>
          </a:p>
          <a:p>
            <a:pPr lvl="1">
              <a:spcBef>
                <a:spcPts val="600"/>
              </a:spcBef>
            </a:pPr>
            <a:r>
              <a:rPr lang="en-NZ" sz="2500" dirty="0">
                <a:solidFill>
                  <a:schemeClr val="bg1"/>
                </a:solidFill>
                <a:latin typeface="+mn-lt"/>
              </a:rPr>
              <a:t>                 -  pdf documents: Ctrl  f  </a:t>
            </a:r>
          </a:p>
          <a:p>
            <a:pPr marL="914400" lvl="1" indent="-457200">
              <a:spcBef>
                <a:spcPts val="600"/>
              </a:spcBef>
              <a:buFont typeface="Arial" panose="020B0604020202020204" pitchFamily="34" charset="0"/>
              <a:buChar char="•"/>
            </a:pPr>
            <a:r>
              <a:rPr lang="en-NZ" sz="2500" dirty="0">
                <a:solidFill>
                  <a:schemeClr val="bg1"/>
                </a:solidFill>
                <a:latin typeface="+mn-lt"/>
              </a:rPr>
              <a:t>Looking back over material</a:t>
            </a:r>
            <a:endParaRPr lang="en-US" dirty="0"/>
          </a:p>
        </p:txBody>
      </p:sp>
    </p:spTree>
    <p:custDataLst>
      <p:tags r:id="rId1"/>
    </p:custDataLst>
    <p:extLst>
      <p:ext uri="{BB962C8B-B14F-4D97-AF65-F5344CB8AC3E}">
        <p14:creationId xmlns:p14="http://schemas.microsoft.com/office/powerpoint/2010/main" val="411146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976859"/>
            <a:ext cx="4642553"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6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Skimming (Gist reading)</a:t>
            </a:r>
            <a:endParaRPr kumimoji="0" lang="en-US" sz="36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endParaRPr>
          </a:p>
        </p:txBody>
      </p:sp>
      <p:sp>
        <p:nvSpPr>
          <p:cNvPr id="4" name="TextBox 3"/>
          <p:cNvSpPr txBox="1">
            <a:spLocks/>
          </p:cNvSpPr>
          <p:nvPr/>
        </p:nvSpPr>
        <p:spPr>
          <a:xfrm>
            <a:off x="685800" y="1840009"/>
            <a:ext cx="7543800" cy="1277273"/>
          </a:xfrm>
          <a:prstGeom prst="rect">
            <a:avLst/>
          </a:prstGeom>
          <a:noFill/>
        </p:spPr>
        <p:txBody>
          <a:bodyPr wrap="square" rtlCol="0">
            <a:spAutoFit/>
          </a:bodyPr>
          <a:lstStyle/>
          <a:p>
            <a:pPr marL="57150" marR="0" lvl="2" indent="0" algn="l" defTabSz="914400" rtl="0" eaLnBrk="1" fontAlgn="base" latinLnBrk="0" hangingPunct="1">
              <a:lnSpc>
                <a:spcPct val="100000"/>
              </a:lnSpc>
              <a:spcBef>
                <a:spcPts val="600"/>
              </a:spcBef>
              <a:spcAft>
                <a:spcPct val="0"/>
              </a:spcAft>
              <a:buClrTx/>
              <a:buSzTx/>
              <a:buFontTx/>
              <a:buNone/>
              <a:tabLst/>
              <a:defRPr/>
            </a:pPr>
            <a:r>
              <a:rPr kumimoji="0" lang="en-NZ" sz="2400" b="0" i="0" u="none" strike="noStrike" kern="1200" cap="none" spc="0" normalizeH="0" baseline="0" noProof="0">
                <a:ln>
                  <a:noFill/>
                </a:ln>
                <a:solidFill>
                  <a:srgbClr val="FFCC00"/>
                </a:solidFill>
                <a:effectLst/>
                <a:uLnTx/>
                <a:uFillTx/>
                <a:latin typeface="+mn-lt"/>
                <a:ea typeface="ＭＳ Ｐゴシック" charset="0"/>
                <a:cs typeface="ＭＳ Ｐゴシック" charset="0"/>
              </a:rPr>
              <a:t>Reading something quickly to get general idea of whole</a:t>
            </a:r>
            <a:endParaRPr kumimoji="0" lang="en-US" sz="2400" b="0" i="0" u="none" strike="noStrike" kern="1200" cap="none" spc="0" normalizeH="0" baseline="0" noProof="0">
              <a:ln>
                <a:noFill/>
              </a:ln>
              <a:solidFill>
                <a:schemeClr val="tx1"/>
              </a:solidFill>
              <a:effectLst/>
              <a:uLnTx/>
              <a:uFillTx/>
              <a:latin typeface="+mn-lt"/>
              <a:ea typeface="ＭＳ Ｐゴシック" charset="0"/>
              <a:cs typeface="ＭＳ Ｐゴシック" charset="0"/>
            </a:endParaRPr>
          </a:p>
          <a:p>
            <a:pPr marL="514350" marR="0" lvl="2"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NZ" sz="2400" b="0" i="0" u="sng" strike="noStrike" kern="1200" cap="none" spc="0" normalizeH="0" baseline="0" noProof="0">
                <a:ln>
                  <a:noFill/>
                </a:ln>
                <a:solidFill>
                  <a:schemeClr val="bg1"/>
                </a:solidFill>
                <a:effectLst/>
                <a:uLnTx/>
                <a:uFillTx/>
                <a:latin typeface="+mn-lt"/>
                <a:ea typeface="ＭＳ Ｐゴシック" charset="0"/>
                <a:cs typeface="ＭＳ Ｐゴシック" charset="0"/>
              </a:rPr>
              <a:t>Books</a:t>
            </a:r>
            <a:r>
              <a:rPr kumimoji="0" lang="en-NZ" sz="2400" b="0" i="0" u="none" strike="noStrike" kern="1200" cap="none" spc="0" normalizeH="0" baseline="0" noProof="0">
                <a:ln>
                  <a:noFill/>
                </a:ln>
                <a:solidFill>
                  <a:schemeClr val="bg1"/>
                </a:solidFill>
                <a:effectLst/>
                <a:uLnTx/>
                <a:uFillTx/>
                <a:latin typeface="+mn-lt"/>
                <a:ea typeface="ＭＳ Ｐゴシック" charset="0"/>
                <a:cs typeface="ＭＳ Ｐゴシック" charset="0"/>
              </a:rPr>
              <a:t>:  Introduction, headings, subheadings </a:t>
            </a:r>
          </a:p>
          <a:p>
            <a:pPr marL="514350" marR="0" lvl="2"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NZ" sz="2400" b="0" i="0" u="sng" strike="noStrike" kern="1200" cap="none" spc="0" normalizeH="0" baseline="0" noProof="0">
                <a:ln>
                  <a:noFill/>
                </a:ln>
                <a:solidFill>
                  <a:schemeClr val="bg1"/>
                </a:solidFill>
                <a:effectLst/>
                <a:uLnTx/>
                <a:uFillTx/>
                <a:latin typeface="+mn-lt"/>
                <a:ea typeface="ＭＳ Ｐゴシック" charset="0"/>
                <a:cs typeface="ＭＳ Ｐゴシック" charset="0"/>
              </a:rPr>
              <a:t>Journal articles</a:t>
            </a:r>
            <a:r>
              <a:rPr kumimoji="0" lang="en-NZ" sz="2400" b="0" i="0" u="none" strike="noStrike" kern="1200" cap="none" spc="0" normalizeH="0" baseline="0" noProof="0">
                <a:ln>
                  <a:noFill/>
                </a:ln>
                <a:solidFill>
                  <a:schemeClr val="bg1"/>
                </a:solidFill>
                <a:effectLst/>
                <a:uLnTx/>
                <a:uFillTx/>
                <a:latin typeface="+mn-lt"/>
                <a:ea typeface="ＭＳ Ｐゴシック" charset="0"/>
                <a:cs typeface="ＭＳ Ｐゴシック" charset="0"/>
              </a:rPr>
              <a:t>:  Abstract   </a:t>
            </a:r>
            <a:endParaRPr kumimoji="0" lang="en-US" sz="18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6" name="TextBox 5"/>
          <p:cNvSpPr txBox="1"/>
          <p:nvPr/>
        </p:nvSpPr>
        <p:spPr>
          <a:xfrm>
            <a:off x="228600" y="3334101"/>
            <a:ext cx="4922146" cy="3031599"/>
          </a:xfrm>
          <a:prstGeom prst="rect">
            <a:avLst/>
          </a:prstGeom>
          <a:noFill/>
        </p:spPr>
        <p:txBody>
          <a:bodyPr wrap="square" rtlCol="0">
            <a:spAutoFit/>
          </a:bodyPr>
          <a:lstStyle/>
          <a:p>
            <a:pPr lvl="1"/>
            <a:r>
              <a:rPr lang="en-NZ" sz="2400" dirty="0">
                <a:solidFill>
                  <a:srgbClr val="FFCC00"/>
                </a:solidFill>
                <a:latin typeface="+mn-lt"/>
              </a:rPr>
              <a:t>Useful for:</a:t>
            </a:r>
          </a:p>
          <a:p>
            <a:pPr marL="800100" lvl="1" indent="-342900">
              <a:spcBef>
                <a:spcPts val="600"/>
              </a:spcBef>
              <a:buFont typeface="Arial" panose="020B0604020202020204" pitchFamily="34" charset="0"/>
              <a:buChar char="•"/>
            </a:pPr>
            <a:r>
              <a:rPr lang="en-NZ" sz="2400" dirty="0">
                <a:solidFill>
                  <a:schemeClr val="bg1"/>
                </a:solidFill>
                <a:latin typeface="+mn-lt"/>
              </a:rPr>
              <a:t>Deciding whether to read or reject a text </a:t>
            </a:r>
          </a:p>
          <a:p>
            <a:pPr marL="800100" lvl="1" indent="-342900">
              <a:spcBef>
                <a:spcPts val="0"/>
              </a:spcBef>
              <a:buFont typeface="Arial" panose="020B0604020202020204" pitchFamily="34" charset="0"/>
              <a:buChar char="•"/>
            </a:pPr>
            <a:r>
              <a:rPr lang="en-NZ" sz="2400" dirty="0">
                <a:solidFill>
                  <a:schemeClr val="bg1"/>
                </a:solidFill>
                <a:latin typeface="+mn-lt"/>
              </a:rPr>
              <a:t>Deciding whether to read in more detail</a:t>
            </a:r>
          </a:p>
          <a:p>
            <a:pPr marL="800100" lvl="1" indent="-342900">
              <a:spcBef>
                <a:spcPts val="0"/>
              </a:spcBef>
              <a:buFont typeface="Arial" panose="020B0604020202020204" pitchFamily="34" charset="0"/>
              <a:buChar char="•"/>
            </a:pPr>
            <a:r>
              <a:rPr lang="en-NZ" sz="2400" dirty="0">
                <a:solidFill>
                  <a:schemeClr val="bg1"/>
                </a:solidFill>
                <a:latin typeface="+mn-lt"/>
              </a:rPr>
              <a:t>Getting an overview to help with close reading </a:t>
            </a:r>
          </a:p>
          <a:p>
            <a:endParaRPr lang="en-US" dirty="0"/>
          </a:p>
        </p:txBody>
      </p:sp>
      <p:pic>
        <p:nvPicPr>
          <p:cNvPr id="1030" name="Picture 6" descr="Related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2991502"/>
            <a:ext cx="3276600" cy="32568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 y="152400"/>
            <a:ext cx="5867400" cy="461665"/>
          </a:xfrm>
          <a:prstGeom prst="rect">
            <a:avLst/>
          </a:prstGeom>
          <a:solidFill>
            <a:srgbClr val="FFC000"/>
          </a:solidFill>
        </p:spPr>
        <p:txBody>
          <a:bodyPr wrap="square" rtlCol="0">
            <a:spAutoFit/>
          </a:bodyPr>
          <a:lstStyle/>
          <a:p>
            <a:r>
              <a:rPr lang="en-NZ" sz="2400" dirty="0">
                <a:solidFill>
                  <a:schemeClr val="tx2"/>
                </a:solidFill>
                <a:latin typeface="+mn-lt"/>
              </a:rPr>
              <a:t>Adjust reading technique to suit purpose </a:t>
            </a:r>
            <a:endParaRPr lang="en-US" sz="2400" dirty="0">
              <a:solidFill>
                <a:schemeClr val="tx2"/>
              </a:solidFill>
              <a:latin typeface="+mn-lt"/>
            </a:endParaRPr>
          </a:p>
        </p:txBody>
      </p:sp>
    </p:spTree>
    <p:custDataLst>
      <p:tags r:id="rId1"/>
    </p:custDataLst>
    <p:extLst>
      <p:ext uri="{BB962C8B-B14F-4D97-AF65-F5344CB8AC3E}">
        <p14:creationId xmlns:p14="http://schemas.microsoft.com/office/powerpoint/2010/main" val="391292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sp>
        <p:nvSpPr>
          <p:cNvPr id="11" name="Title 10"/>
          <p:cNvSpPr>
            <a:spLocks noGrp="1"/>
          </p:cNvSpPr>
          <p:nvPr>
            <p:ph type="title" idx="4294967295"/>
          </p:nvPr>
        </p:nvSpPr>
        <p:spPr>
          <a:xfrm>
            <a:off x="3124200" y="683427"/>
            <a:ext cx="2760307"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6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Close reading</a:t>
            </a:r>
            <a:endParaRPr kumimoji="0" lang="en-US" sz="36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endParaRPr>
          </a:p>
        </p:txBody>
      </p:sp>
      <p:sp>
        <p:nvSpPr>
          <p:cNvPr id="9" name="TextBox 8"/>
          <p:cNvSpPr txBox="1"/>
          <p:nvPr/>
        </p:nvSpPr>
        <p:spPr>
          <a:xfrm>
            <a:off x="609600" y="1625400"/>
            <a:ext cx="6248400" cy="553998"/>
          </a:xfrm>
          <a:prstGeom prst="rect">
            <a:avLst/>
          </a:prstGeom>
          <a:noFill/>
        </p:spPr>
        <p:txBody>
          <a:bodyPr wrap="square" rtlCol="0">
            <a:spAutoFit/>
          </a:bodyPr>
          <a:lstStyle/>
          <a:p>
            <a:r>
              <a:rPr lang="en-NZ" sz="3000" dirty="0">
                <a:solidFill>
                  <a:srgbClr val="FFC000"/>
                </a:solidFill>
                <a:latin typeface="+mn-lt"/>
              </a:rPr>
              <a:t>Reading something in detail</a:t>
            </a:r>
            <a:endParaRPr lang="en-US" sz="3000" dirty="0">
              <a:solidFill>
                <a:srgbClr val="FFC000"/>
              </a:solidFill>
              <a:latin typeface="+mn-lt"/>
            </a:endParaRPr>
          </a:p>
        </p:txBody>
      </p:sp>
      <p:sp>
        <p:nvSpPr>
          <p:cNvPr id="10" name="TextBox 9"/>
          <p:cNvSpPr txBox="1"/>
          <p:nvPr/>
        </p:nvSpPr>
        <p:spPr>
          <a:xfrm>
            <a:off x="533400" y="2514600"/>
            <a:ext cx="4695092" cy="2646878"/>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NZ" sz="2600" dirty="0">
                <a:solidFill>
                  <a:schemeClr val="bg1"/>
                </a:solidFill>
                <a:latin typeface="+mn-lt"/>
              </a:rPr>
              <a:t>To clearly understand the topic</a:t>
            </a:r>
          </a:p>
          <a:p>
            <a:pPr marL="457200" indent="-457200">
              <a:spcBef>
                <a:spcPts val="600"/>
              </a:spcBef>
              <a:buFont typeface="Arial" panose="020B0604020202020204" pitchFamily="34" charset="0"/>
              <a:buChar char="•"/>
            </a:pPr>
            <a:r>
              <a:rPr lang="en-NZ" sz="2600" dirty="0">
                <a:solidFill>
                  <a:schemeClr val="bg1"/>
                </a:solidFill>
                <a:latin typeface="+mn-lt"/>
              </a:rPr>
              <a:t>To take notes and use information for an assignment</a:t>
            </a:r>
          </a:p>
          <a:p>
            <a:pPr marL="457200" indent="-457200">
              <a:spcBef>
                <a:spcPts val="600"/>
              </a:spcBef>
              <a:buFont typeface="Arial" panose="020B0604020202020204" pitchFamily="34" charset="0"/>
              <a:buChar char="•"/>
            </a:pPr>
            <a:r>
              <a:rPr lang="en-NZ" sz="2600" dirty="0">
                <a:solidFill>
                  <a:schemeClr val="bg1"/>
                </a:solidFill>
                <a:latin typeface="+mn-lt"/>
              </a:rPr>
              <a:t>To take make notes for tests and exams</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93056" y="2148620"/>
            <a:ext cx="3529507" cy="3185379"/>
          </a:xfrm>
          <a:prstGeom prst="rect">
            <a:avLst/>
          </a:prstGeom>
        </p:spPr>
      </p:pic>
    </p:spTree>
    <p:custDataLst>
      <p:tags r:id="rId1"/>
    </p:custDataLst>
    <p:extLst>
      <p:ext uri="{BB962C8B-B14F-4D97-AF65-F5344CB8AC3E}">
        <p14:creationId xmlns:p14="http://schemas.microsoft.com/office/powerpoint/2010/main" val="292900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381000"/>
            <a:ext cx="5244064"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3600" b="0" i="0" u="none" strike="noStrike" kern="1200" cap="none" spc="0" normalizeH="0" baseline="0" noProof="0" dirty="0">
                <a:ln>
                  <a:noFill/>
                </a:ln>
                <a:solidFill>
                  <a:srgbClr val="FFCC00"/>
                </a:solidFill>
                <a:effectLst/>
                <a:uLnTx/>
                <a:uFillTx/>
                <a:latin typeface="+mn-lt"/>
                <a:ea typeface="ＭＳ Ｐゴシック" charset="0"/>
                <a:cs typeface="ＭＳ Ｐゴシック" charset="0"/>
              </a:rPr>
              <a:t>A few tips for close reading</a:t>
            </a:r>
            <a:endParaRPr kumimoji="0" lang="en-US" sz="3600" b="0" i="0" u="none" strike="noStrike" kern="1200" cap="none" spc="0" normalizeH="0" baseline="0" noProof="0" dirty="0">
              <a:ln>
                <a:noFill/>
              </a:ln>
              <a:solidFill>
                <a:srgbClr val="FFCC00"/>
              </a:solidFill>
              <a:effectLst/>
              <a:uLnTx/>
              <a:uFillTx/>
              <a:latin typeface="+mn-lt"/>
              <a:ea typeface="ＭＳ Ｐゴシック" charset="0"/>
              <a:cs typeface="ＭＳ Ｐゴシック" charset="0"/>
            </a:endParaRPr>
          </a:p>
        </p:txBody>
      </p:sp>
      <p:sp>
        <p:nvSpPr>
          <p:cNvPr id="6" name="TextBox 5"/>
          <p:cNvSpPr txBox="1"/>
          <p:nvPr/>
        </p:nvSpPr>
        <p:spPr>
          <a:xfrm>
            <a:off x="533400" y="1143000"/>
            <a:ext cx="6019800" cy="6032421"/>
          </a:xfrm>
          <a:prstGeom prst="rect">
            <a:avLst/>
          </a:prstGeom>
          <a:noFill/>
        </p:spPr>
        <p:txBody>
          <a:bodyPr wrap="square" rtlCol="0">
            <a:spAutoFit/>
          </a:bodyPr>
          <a:lstStyle/>
          <a:p>
            <a:pPr marL="285750" indent="-285750">
              <a:buFont typeface="Arial" panose="020B0604020202020204" pitchFamily="34" charset="0"/>
              <a:buChar char="•"/>
            </a:pPr>
            <a:r>
              <a:rPr lang="en-NZ" sz="2400" dirty="0">
                <a:solidFill>
                  <a:schemeClr val="bg1"/>
                </a:solidFill>
                <a:latin typeface="+mn-lt"/>
              </a:rPr>
              <a:t>Understand structure of different text types</a:t>
            </a:r>
          </a:p>
          <a:p>
            <a:r>
              <a:rPr lang="en-NZ" sz="2400" dirty="0">
                <a:solidFill>
                  <a:schemeClr val="bg1"/>
                </a:solidFill>
                <a:latin typeface="+mn-lt"/>
              </a:rPr>
              <a:t>       - </a:t>
            </a:r>
            <a:r>
              <a:rPr lang="en-NZ" sz="2400" dirty="0" err="1">
                <a:solidFill>
                  <a:schemeClr val="bg1"/>
                </a:solidFill>
                <a:latin typeface="+mn-lt"/>
              </a:rPr>
              <a:t>eg</a:t>
            </a:r>
            <a:r>
              <a:rPr lang="en-NZ" sz="2400" dirty="0">
                <a:solidFill>
                  <a:schemeClr val="bg1"/>
                </a:solidFill>
                <a:latin typeface="+mn-lt"/>
              </a:rPr>
              <a:t>. journal articles, textbooks</a:t>
            </a:r>
          </a:p>
          <a:p>
            <a:pPr marL="285750" indent="-285750">
              <a:spcBef>
                <a:spcPts val="1200"/>
              </a:spcBef>
              <a:buFont typeface="Arial" panose="020B0604020202020204" pitchFamily="34" charset="0"/>
              <a:buChar char="•"/>
            </a:pPr>
            <a:r>
              <a:rPr lang="en-NZ" sz="2400" dirty="0">
                <a:solidFill>
                  <a:schemeClr val="bg1"/>
                </a:solidFill>
                <a:latin typeface="+mn-lt"/>
              </a:rPr>
              <a:t>Use reading aids</a:t>
            </a:r>
            <a:r>
              <a:rPr lang="en-NZ" sz="2400" dirty="0">
                <a:latin typeface="+mn-lt"/>
              </a:rPr>
              <a:t> </a:t>
            </a:r>
            <a:r>
              <a:rPr lang="en-NZ" sz="2400" dirty="0">
                <a:solidFill>
                  <a:schemeClr val="bg1"/>
                </a:solidFill>
                <a:latin typeface="+mn-lt"/>
              </a:rPr>
              <a:t>in textbooks</a:t>
            </a:r>
          </a:p>
          <a:p>
            <a:r>
              <a:rPr lang="en-NZ" sz="2400" dirty="0">
                <a:latin typeface="+mn-lt"/>
              </a:rPr>
              <a:t>        </a:t>
            </a:r>
            <a:r>
              <a:rPr lang="en-NZ" sz="2400" dirty="0">
                <a:solidFill>
                  <a:schemeClr val="bg1"/>
                </a:solidFill>
                <a:latin typeface="+mn-lt"/>
              </a:rPr>
              <a:t>-</a:t>
            </a:r>
            <a:r>
              <a:rPr lang="en-NZ" sz="2400" dirty="0">
                <a:latin typeface="+mn-lt"/>
              </a:rPr>
              <a:t>  </a:t>
            </a:r>
            <a:r>
              <a:rPr lang="en-NZ" sz="2400" dirty="0">
                <a:solidFill>
                  <a:schemeClr val="bg1"/>
                </a:solidFill>
                <a:latin typeface="+mn-lt"/>
              </a:rPr>
              <a:t>Learning outcomes </a:t>
            </a:r>
          </a:p>
          <a:p>
            <a:r>
              <a:rPr lang="en-NZ" sz="2400" dirty="0">
                <a:solidFill>
                  <a:schemeClr val="bg1"/>
                </a:solidFill>
                <a:latin typeface="+mn-lt"/>
              </a:rPr>
              <a:t>        -  Chapter summaries and questions</a:t>
            </a:r>
          </a:p>
          <a:p>
            <a:r>
              <a:rPr lang="en-NZ" sz="2400" dirty="0">
                <a:solidFill>
                  <a:schemeClr val="bg1"/>
                </a:solidFill>
                <a:latin typeface="+mn-lt"/>
              </a:rPr>
              <a:t>        -  Index and glossary</a:t>
            </a:r>
          </a:p>
          <a:p>
            <a:pPr marL="342900" indent="-342900">
              <a:spcBef>
                <a:spcPts val="1200"/>
              </a:spcBef>
              <a:buFont typeface="Arial" panose="020B0604020202020204" pitchFamily="34" charset="0"/>
              <a:buChar char="•"/>
            </a:pPr>
            <a:r>
              <a:rPr lang="en-NZ" sz="2400" dirty="0">
                <a:solidFill>
                  <a:schemeClr val="bg1"/>
                </a:solidFill>
                <a:latin typeface="+mn-lt"/>
              </a:rPr>
              <a:t>Use provided examples/cases </a:t>
            </a:r>
          </a:p>
          <a:p>
            <a:pPr>
              <a:spcBef>
                <a:spcPts val="0"/>
              </a:spcBef>
            </a:pPr>
            <a:r>
              <a:rPr lang="en-NZ" sz="2400" dirty="0">
                <a:solidFill>
                  <a:schemeClr val="bg1"/>
                </a:solidFill>
                <a:latin typeface="+mn-lt"/>
              </a:rPr>
              <a:t>        - there to help you understand </a:t>
            </a:r>
          </a:p>
          <a:p>
            <a:pPr marL="342900" indent="-342900">
              <a:spcBef>
                <a:spcPts val="1200"/>
              </a:spcBef>
              <a:buFont typeface="Arial" panose="020B0604020202020204" pitchFamily="34" charset="0"/>
              <a:buChar char="•"/>
            </a:pPr>
            <a:r>
              <a:rPr lang="en-NZ" sz="2400" dirty="0">
                <a:solidFill>
                  <a:schemeClr val="bg1"/>
                </a:solidFill>
                <a:latin typeface="+mn-lt"/>
              </a:rPr>
              <a:t>Consciously link new information to what you already know </a:t>
            </a:r>
          </a:p>
          <a:p>
            <a:pPr>
              <a:spcBef>
                <a:spcPts val="0"/>
              </a:spcBef>
            </a:pPr>
            <a:r>
              <a:rPr lang="en-NZ" sz="2400" dirty="0">
                <a:solidFill>
                  <a:schemeClr val="bg1"/>
                </a:solidFill>
                <a:latin typeface="+mn-lt"/>
              </a:rPr>
              <a:t>        -  your own experience</a:t>
            </a:r>
          </a:p>
          <a:p>
            <a:pPr>
              <a:spcBef>
                <a:spcPts val="0"/>
              </a:spcBef>
            </a:pPr>
            <a:r>
              <a:rPr lang="en-NZ" sz="2400" dirty="0">
                <a:solidFill>
                  <a:schemeClr val="bg1"/>
                </a:solidFill>
                <a:latin typeface="+mn-lt"/>
              </a:rPr>
              <a:t>        -  lecture notes, previous sections studied  </a:t>
            </a:r>
          </a:p>
          <a:p>
            <a:pPr>
              <a:spcBef>
                <a:spcPts val="0"/>
              </a:spcBef>
            </a:pPr>
            <a:r>
              <a:rPr lang="en-NZ" sz="2400" dirty="0">
                <a:solidFill>
                  <a:schemeClr val="bg1"/>
                </a:solidFill>
                <a:latin typeface="+mn-lt"/>
              </a:rPr>
              <a:t>        -  what you’ve read in the text already   </a:t>
            </a:r>
          </a:p>
          <a:p>
            <a:pPr>
              <a:spcBef>
                <a:spcPts val="1200"/>
              </a:spcBef>
            </a:pPr>
            <a:r>
              <a:rPr lang="en-NZ" sz="2400" dirty="0">
                <a:solidFill>
                  <a:schemeClr val="bg1"/>
                </a:solidFill>
                <a:latin typeface="+mn-lt"/>
              </a:rPr>
              <a:t>        </a:t>
            </a:r>
            <a:r>
              <a:rPr lang="en-NZ" dirty="0"/>
              <a:t>    </a:t>
            </a:r>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057400"/>
            <a:ext cx="2260600" cy="3429000"/>
          </a:xfrm>
          <a:prstGeom prst="rect">
            <a:avLst/>
          </a:prstGeom>
        </p:spPr>
      </p:pic>
    </p:spTree>
    <p:custDataLst>
      <p:tags r:id="rId1"/>
    </p:custDataLst>
    <p:extLst>
      <p:ext uri="{BB962C8B-B14F-4D97-AF65-F5344CB8AC3E}">
        <p14:creationId xmlns:p14="http://schemas.microsoft.com/office/powerpoint/2010/main" val="794393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500"/>
                                        <p:tgtEl>
                                          <p:spTgt spid="6">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500"/>
                                        <p:tgtEl>
                                          <p:spTgt spid="6">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457200" y="1020633"/>
            <a:ext cx="62484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000" b="0" i="0" u="none" strike="noStrike" kern="1200" cap="none" spc="0" normalizeH="0" baseline="0" noProof="0" dirty="0">
                <a:ln>
                  <a:noFill/>
                </a:ln>
                <a:solidFill>
                  <a:srgbClr val="FFC000"/>
                </a:solidFill>
                <a:effectLst/>
                <a:uLnTx/>
                <a:uFillTx/>
                <a:latin typeface="+mn-lt"/>
                <a:ea typeface="ＭＳ Ｐゴシック" charset="0"/>
                <a:cs typeface="ＭＳ Ｐゴシック" charset="0"/>
              </a:rPr>
              <a:t>Linking to what you’ve already read in a text</a:t>
            </a:r>
            <a:endParaRPr kumimoji="0" lang="en-US" sz="3000" b="0" i="0" u="none" strike="noStrike" kern="1200" cap="none" spc="0" normalizeH="0" baseline="0" noProof="0" dirty="0">
              <a:ln>
                <a:noFill/>
              </a:ln>
              <a:solidFill>
                <a:srgbClr val="FFC000"/>
              </a:solidFill>
              <a:effectLst/>
              <a:uLnTx/>
              <a:uFillTx/>
              <a:latin typeface="+mn-lt"/>
              <a:ea typeface="ＭＳ Ｐゴシック" charset="0"/>
              <a:cs typeface="ＭＳ Ｐゴシック" charset="0"/>
            </a:endParaRPr>
          </a:p>
        </p:txBody>
      </p:sp>
      <p:sp>
        <p:nvSpPr>
          <p:cNvPr id="5" name="TextBox 4">
            <a:extLst>
              <a:ext uri="{C183D7F6-B498-43B3-948B-1728B52AA6E4}">
                <adec:decorative xmlns:adec="http://schemas.microsoft.com/office/drawing/2017/decorative" val="0"/>
              </a:ext>
            </a:extLst>
          </p:cNvPr>
          <p:cNvSpPr txBox="1"/>
          <p:nvPr/>
        </p:nvSpPr>
        <p:spPr>
          <a:xfrm>
            <a:off x="152400" y="152400"/>
            <a:ext cx="4419600" cy="461665"/>
          </a:xfrm>
          <a:prstGeom prst="rect">
            <a:avLst/>
          </a:prstGeom>
          <a:solidFill>
            <a:srgbClr val="FFC000"/>
          </a:solidFill>
        </p:spPr>
        <p:txBody>
          <a:bodyPr wrap="square" rtlCol="0">
            <a:spAutoFit/>
          </a:bodyPr>
          <a:lstStyle/>
          <a:p>
            <a:r>
              <a:rPr lang="en-NZ" sz="2400" dirty="0">
                <a:solidFill>
                  <a:schemeClr val="tx2"/>
                </a:solidFill>
                <a:latin typeface="+mn-lt"/>
              </a:rPr>
              <a:t>Close reading – reading for detail</a:t>
            </a:r>
            <a:endParaRPr lang="en-US" sz="2400" dirty="0">
              <a:solidFill>
                <a:schemeClr val="tx2"/>
              </a:solidFill>
              <a:latin typeface="+mn-lt"/>
            </a:endParaRPr>
          </a:p>
        </p:txBody>
      </p:sp>
      <p:sp>
        <p:nvSpPr>
          <p:cNvPr id="10" name="TextBox 9"/>
          <p:cNvSpPr txBox="1"/>
          <p:nvPr/>
        </p:nvSpPr>
        <p:spPr>
          <a:xfrm>
            <a:off x="762000" y="2292712"/>
            <a:ext cx="4876800" cy="3570208"/>
          </a:xfrm>
          <a:prstGeom prst="rect">
            <a:avLst/>
          </a:prstGeom>
          <a:noFill/>
        </p:spPr>
        <p:txBody>
          <a:bodyPr wrap="square" rtlCol="0">
            <a:spAutoFit/>
          </a:bodyPr>
          <a:lstStyle/>
          <a:p>
            <a:pPr marL="342900" indent="-342900">
              <a:spcBef>
                <a:spcPct val="100000"/>
              </a:spcBef>
              <a:buFont typeface="Arial" panose="020B0604020202020204" pitchFamily="34" charset="0"/>
              <a:buChar char="•"/>
            </a:pPr>
            <a:r>
              <a:rPr lang="en-NZ" sz="2400" dirty="0">
                <a:solidFill>
                  <a:schemeClr val="bg1"/>
                </a:solidFill>
                <a:latin typeface="+mn-lt"/>
              </a:rPr>
              <a:t>Textbooks present knowledge in a </a:t>
            </a:r>
            <a:r>
              <a:rPr lang="en-NZ" sz="2400" b="1" dirty="0">
                <a:solidFill>
                  <a:schemeClr val="bg1"/>
                </a:solidFill>
                <a:latin typeface="+mn-lt"/>
              </a:rPr>
              <a:t>cumulative</a:t>
            </a:r>
            <a:r>
              <a:rPr lang="en-NZ" sz="2400" dirty="0">
                <a:solidFill>
                  <a:schemeClr val="bg1"/>
                </a:solidFill>
                <a:latin typeface="+mn-lt"/>
              </a:rPr>
              <a:t> way </a:t>
            </a:r>
          </a:p>
          <a:p>
            <a:pPr>
              <a:spcBef>
                <a:spcPts val="0"/>
              </a:spcBef>
            </a:pPr>
            <a:r>
              <a:rPr lang="en-NZ" sz="2400" dirty="0">
                <a:solidFill>
                  <a:schemeClr val="bg1"/>
                </a:solidFill>
                <a:latin typeface="+mn-lt"/>
              </a:rPr>
              <a:t>     -  Any chapter/section prepares </a:t>
            </a:r>
          </a:p>
          <a:p>
            <a:pPr>
              <a:spcBef>
                <a:spcPts val="0"/>
              </a:spcBef>
            </a:pPr>
            <a:r>
              <a:rPr lang="en-NZ" sz="2400" dirty="0">
                <a:solidFill>
                  <a:schemeClr val="bg1"/>
                </a:solidFill>
                <a:latin typeface="+mn-lt"/>
              </a:rPr>
              <a:t>        you for the next chapter/  </a:t>
            </a:r>
          </a:p>
          <a:p>
            <a:pPr>
              <a:spcBef>
                <a:spcPts val="0"/>
              </a:spcBef>
            </a:pPr>
            <a:r>
              <a:rPr lang="en-NZ" sz="2400" dirty="0">
                <a:solidFill>
                  <a:schemeClr val="bg1"/>
                </a:solidFill>
                <a:latin typeface="+mn-lt"/>
              </a:rPr>
              <a:t>        section</a:t>
            </a:r>
          </a:p>
          <a:p>
            <a:pPr marL="342900" indent="-342900">
              <a:spcBef>
                <a:spcPts val="1200"/>
              </a:spcBef>
              <a:buFont typeface="Arial" panose="020B0604020202020204" pitchFamily="34" charset="0"/>
              <a:buChar char="•"/>
            </a:pPr>
            <a:r>
              <a:rPr lang="en-NZ" sz="2400" dirty="0">
                <a:solidFill>
                  <a:schemeClr val="bg1"/>
                </a:solidFill>
                <a:latin typeface="+mn-lt"/>
              </a:rPr>
              <a:t>Go back in the text to move forward in understanding</a:t>
            </a:r>
          </a:p>
          <a:p>
            <a:pPr>
              <a:spcBef>
                <a:spcPts val="0"/>
              </a:spcBef>
            </a:pPr>
            <a:r>
              <a:rPr lang="en-NZ" sz="2400" dirty="0">
                <a:solidFill>
                  <a:schemeClr val="bg1"/>
                </a:solidFill>
                <a:latin typeface="+mn-lt"/>
              </a:rPr>
              <a:t>      -  previous chapters, paragraphs,   </a:t>
            </a:r>
          </a:p>
          <a:p>
            <a:pPr>
              <a:spcBef>
                <a:spcPts val="0"/>
              </a:spcBef>
            </a:pPr>
            <a:r>
              <a:rPr lang="en-NZ" sz="2400" dirty="0">
                <a:solidFill>
                  <a:schemeClr val="bg1"/>
                </a:solidFill>
                <a:latin typeface="+mn-lt"/>
              </a:rPr>
              <a:t>         sentences</a:t>
            </a:r>
            <a:endParaRPr lang="en-US" sz="2200" dirty="0">
              <a:solidFill>
                <a:schemeClr val="bg1"/>
              </a:solidFill>
              <a:latin typeface="+mn-lt"/>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286" y="2133600"/>
            <a:ext cx="3500215" cy="3729320"/>
          </a:xfrm>
          <a:prstGeom prst="rect">
            <a:avLst/>
          </a:prstGeom>
        </p:spPr>
      </p:pic>
    </p:spTree>
    <p:custDataLst>
      <p:tags r:id="rId1"/>
    </p:custDataLst>
    <p:extLst>
      <p:ext uri="{BB962C8B-B14F-4D97-AF65-F5344CB8AC3E}">
        <p14:creationId xmlns:p14="http://schemas.microsoft.com/office/powerpoint/2010/main" val="2648126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NZ" sz="3200" dirty="0">
                <a:solidFill>
                  <a:srgbClr val="FFC000"/>
                </a:solidFill>
                <a:latin typeface="+mn-lt"/>
              </a:rPr>
              <a:t>Keeping track of information you’ve read</a:t>
            </a:r>
          </a:p>
        </p:txBody>
      </p:sp>
      <p:pic>
        <p:nvPicPr>
          <p:cNvPr id="5" name="Content Placeholder 4" descr="Taking notes:&#10;Helps you remember &#10;Helps you learn&#10;Helps you stay awake while reading!&#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5000" y="1981200"/>
            <a:ext cx="3144809" cy="3352799"/>
          </a:xfrm>
          <a:prstGeom prst="rect">
            <a:avLst/>
          </a:prstGeom>
        </p:spPr>
      </p:pic>
      <p:sp>
        <p:nvSpPr>
          <p:cNvPr id="8" name="TextBox 7">
            <a:extLst>
              <a:ext uri="{FF2B5EF4-FFF2-40B4-BE49-F238E27FC236}">
                <a16:creationId xmlns:a16="http://schemas.microsoft.com/office/drawing/2014/main" id="{1D754D9B-77FD-4E48-809E-C324B0C501CD}"/>
              </a:ext>
            </a:extLst>
          </p:cNvPr>
          <p:cNvSpPr txBox="1"/>
          <p:nvPr/>
        </p:nvSpPr>
        <p:spPr>
          <a:xfrm>
            <a:off x="609600" y="2209800"/>
            <a:ext cx="4572000" cy="2477601"/>
          </a:xfrm>
          <a:prstGeom prst="rect">
            <a:avLst/>
          </a:prstGeom>
          <a:noFill/>
        </p:spPr>
        <p:txBody>
          <a:bodyPr wrap="square" rtlCol="0">
            <a:spAutoFit/>
          </a:bodyPr>
          <a:lstStyle/>
          <a:p>
            <a:pPr marL="57150" lvl="0"/>
            <a:r>
              <a:rPr lang="en-NZ" sz="2800" dirty="0">
                <a:solidFill>
                  <a:srgbClr val="FFC000"/>
                </a:solidFill>
                <a:latin typeface="Calibri"/>
              </a:rPr>
              <a:t>Taking notes:</a:t>
            </a:r>
          </a:p>
          <a:p>
            <a:pPr marL="514350" lvl="0" indent="-457200">
              <a:spcBef>
                <a:spcPts val="600"/>
              </a:spcBef>
              <a:buFont typeface="Arial" panose="020B0604020202020204" pitchFamily="34" charset="0"/>
              <a:buChar char="•"/>
            </a:pPr>
            <a:r>
              <a:rPr lang="en-NZ" sz="2800" dirty="0">
                <a:solidFill>
                  <a:prstClr val="white"/>
                </a:solidFill>
                <a:latin typeface="Calibri"/>
              </a:rPr>
              <a:t>Helps you remember </a:t>
            </a:r>
          </a:p>
          <a:p>
            <a:pPr marL="514350" lvl="0" indent="-457200">
              <a:spcBef>
                <a:spcPts val="600"/>
              </a:spcBef>
              <a:buFont typeface="Arial" panose="020B0604020202020204" pitchFamily="34" charset="0"/>
              <a:buChar char="•"/>
            </a:pPr>
            <a:r>
              <a:rPr lang="en-NZ" sz="2800" dirty="0">
                <a:solidFill>
                  <a:prstClr val="white"/>
                </a:solidFill>
                <a:latin typeface="Calibri"/>
              </a:rPr>
              <a:t>Helps you learn</a:t>
            </a:r>
          </a:p>
          <a:p>
            <a:pPr marL="514350" lvl="0" indent="-457200">
              <a:spcBef>
                <a:spcPts val="600"/>
              </a:spcBef>
              <a:buFont typeface="Arial" panose="020B0604020202020204" pitchFamily="34" charset="0"/>
              <a:buChar char="•"/>
            </a:pPr>
            <a:r>
              <a:rPr lang="en-NZ" sz="2800" dirty="0">
                <a:solidFill>
                  <a:prstClr val="white"/>
                </a:solidFill>
                <a:latin typeface="Calibri"/>
              </a:rPr>
              <a:t>Helps you stay awake while reading!</a:t>
            </a:r>
          </a:p>
        </p:txBody>
      </p:sp>
    </p:spTree>
    <p:custDataLst>
      <p:tags r:id="rId1"/>
    </p:custDataLst>
    <p:extLst>
      <p:ext uri="{BB962C8B-B14F-4D97-AF65-F5344CB8AC3E}">
        <p14:creationId xmlns:p14="http://schemas.microsoft.com/office/powerpoint/2010/main" val="161823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0" y="914400"/>
            <a:ext cx="4114800" cy="762000"/>
          </a:xfrm>
          <a:effectLst>
            <a:glow rad="139700">
              <a:schemeClr val="accent2">
                <a:satMod val="175000"/>
                <a:alpha val="40000"/>
              </a:schemeClr>
            </a:glow>
          </a:effectLst>
        </p:spPr>
        <p:txBody>
          <a:bodyPr>
            <a:noAutofit/>
          </a:bodyPr>
          <a:lstStyle/>
          <a:p>
            <a:r>
              <a:rPr lang="en-NZ" sz="2800" b="1" dirty="0"/>
              <a:t>Learning outcomes</a:t>
            </a:r>
          </a:p>
        </p:txBody>
      </p:sp>
      <p:sp>
        <p:nvSpPr>
          <p:cNvPr id="5" name="TextBox 4"/>
          <p:cNvSpPr txBox="1"/>
          <p:nvPr/>
        </p:nvSpPr>
        <p:spPr>
          <a:xfrm>
            <a:off x="838200" y="1981200"/>
            <a:ext cx="6781800" cy="1231106"/>
          </a:xfrm>
          <a:prstGeom prst="rect">
            <a:avLst/>
          </a:prstGeom>
          <a:noFill/>
        </p:spPr>
        <p:txBody>
          <a:bodyPr wrap="square" rtlCol="0">
            <a:spAutoFit/>
          </a:bodyPr>
          <a:lstStyle/>
          <a:p>
            <a:r>
              <a:rPr lang="en-NZ" sz="2800" b="1" dirty="0">
                <a:solidFill>
                  <a:srgbClr val="FFC000"/>
                </a:solidFill>
                <a:latin typeface="Arial" panose="020B0604020202020204" pitchFamily="34" charset="0"/>
                <a:cs typeface="Arial" panose="020B0604020202020204" pitchFamily="34" charset="0"/>
              </a:rPr>
              <a:t>By the end of this workshop, you should have a better idea how to: </a:t>
            </a:r>
          </a:p>
          <a:p>
            <a:endParaRPr lang="en-US" dirty="0"/>
          </a:p>
        </p:txBody>
      </p:sp>
      <p:sp>
        <p:nvSpPr>
          <p:cNvPr id="6" name="TextBox 5"/>
          <p:cNvSpPr txBox="1"/>
          <p:nvPr/>
        </p:nvSpPr>
        <p:spPr>
          <a:xfrm>
            <a:off x="762000" y="3352800"/>
            <a:ext cx="6781800" cy="1692771"/>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NZ" sz="2800" dirty="0">
                <a:solidFill>
                  <a:schemeClr val="bg1"/>
                </a:solidFill>
                <a:latin typeface="+mn-lt"/>
              </a:rPr>
              <a:t>Read with a purpose</a:t>
            </a:r>
          </a:p>
          <a:p>
            <a:pPr marL="342900" indent="-342900">
              <a:spcBef>
                <a:spcPts val="1200"/>
              </a:spcBef>
              <a:buFont typeface="Arial" panose="020B0604020202020204" pitchFamily="34" charset="0"/>
              <a:buChar char="•"/>
            </a:pPr>
            <a:r>
              <a:rPr lang="en-NZ" sz="2800" dirty="0">
                <a:solidFill>
                  <a:schemeClr val="bg1"/>
                </a:solidFill>
                <a:latin typeface="+mn-lt"/>
              </a:rPr>
              <a:t>Adjust your reading technique for purpose</a:t>
            </a:r>
          </a:p>
          <a:p>
            <a:pPr marL="342900" indent="-342900">
              <a:spcBef>
                <a:spcPts val="1200"/>
              </a:spcBef>
              <a:buFont typeface="Arial" panose="020B0604020202020204" pitchFamily="34" charset="0"/>
              <a:buChar char="•"/>
            </a:pPr>
            <a:r>
              <a:rPr lang="en-NZ" sz="2800" dirty="0">
                <a:solidFill>
                  <a:schemeClr val="bg1"/>
                </a:solidFill>
                <a:latin typeface="+mn-lt"/>
              </a:rPr>
              <a:t>Take notes</a:t>
            </a:r>
          </a:p>
        </p:txBody>
      </p:sp>
    </p:spTree>
    <p:custDataLst>
      <p:tags r:id="rId1"/>
    </p:custDataLst>
    <p:extLst>
      <p:ext uri="{BB962C8B-B14F-4D97-AF65-F5344CB8AC3E}">
        <p14:creationId xmlns:p14="http://schemas.microsoft.com/office/powerpoint/2010/main" val="1905770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882180" y="1143000"/>
            <a:ext cx="7344816"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000" b="0" i="0" u="none" strike="noStrike" kern="1200" cap="none" spc="0" normalizeH="0" baseline="0" noProof="0" dirty="0">
                <a:ln>
                  <a:noFill/>
                </a:ln>
                <a:solidFill>
                  <a:srgbClr val="FFC000"/>
                </a:solidFill>
                <a:effectLst/>
                <a:uLnTx/>
                <a:uFillTx/>
                <a:latin typeface="+mn-lt"/>
                <a:ea typeface="ＭＳ Ｐゴシック" charset="0"/>
                <a:cs typeface="ＭＳ Ｐゴシック" charset="0"/>
              </a:rPr>
              <a:t>Experiment with different note-taking formats</a:t>
            </a:r>
            <a:endParaRPr kumimoji="0" lang="en-US" sz="3000" b="0" i="0" u="none" strike="noStrike" kern="1200" cap="none" spc="0" normalizeH="0" baseline="0" noProof="0" dirty="0">
              <a:ln>
                <a:noFill/>
              </a:ln>
              <a:solidFill>
                <a:srgbClr val="FFC000"/>
              </a:solidFill>
              <a:effectLst/>
              <a:uLnTx/>
              <a:uFillTx/>
              <a:latin typeface="+mn-lt"/>
              <a:ea typeface="ＭＳ Ｐゴシック" charset="0"/>
              <a:cs typeface="ＭＳ Ｐゴシック" charset="0"/>
            </a:endParaRPr>
          </a:p>
        </p:txBody>
      </p:sp>
      <p:sp>
        <p:nvSpPr>
          <p:cNvPr id="4" name="TextBox 3"/>
          <p:cNvSpPr txBox="1"/>
          <p:nvPr/>
        </p:nvSpPr>
        <p:spPr>
          <a:xfrm>
            <a:off x="990600" y="1981200"/>
            <a:ext cx="4191000" cy="352404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NZ" sz="3000" dirty="0">
                <a:solidFill>
                  <a:schemeClr val="bg1"/>
                </a:solidFill>
                <a:latin typeface="+mn-lt"/>
              </a:rPr>
              <a:t>Mind maps</a:t>
            </a:r>
          </a:p>
          <a:p>
            <a:pPr marL="285750" indent="-285750">
              <a:spcBef>
                <a:spcPts val="600"/>
              </a:spcBef>
              <a:buFont typeface="Arial" panose="020B0604020202020204" pitchFamily="34" charset="0"/>
              <a:buChar char="•"/>
            </a:pPr>
            <a:r>
              <a:rPr lang="en-NZ" sz="3000" dirty="0">
                <a:solidFill>
                  <a:schemeClr val="bg1"/>
                </a:solidFill>
                <a:latin typeface="+mn-lt"/>
              </a:rPr>
              <a:t>Cornell method</a:t>
            </a:r>
          </a:p>
          <a:p>
            <a:pPr marL="285750" indent="-285750">
              <a:spcBef>
                <a:spcPts val="600"/>
              </a:spcBef>
              <a:buFont typeface="Arial" panose="020B0604020202020204" pitchFamily="34" charset="0"/>
              <a:buChar char="•"/>
            </a:pPr>
            <a:r>
              <a:rPr lang="en-NZ" sz="3000" dirty="0">
                <a:solidFill>
                  <a:schemeClr val="bg1"/>
                </a:solidFill>
                <a:latin typeface="+mn-lt"/>
              </a:rPr>
              <a:t>Outlining method </a:t>
            </a:r>
          </a:p>
          <a:p>
            <a:pPr marL="285750" indent="-285750">
              <a:spcBef>
                <a:spcPts val="600"/>
              </a:spcBef>
              <a:buFont typeface="Arial" panose="020B0604020202020204" pitchFamily="34" charset="0"/>
              <a:buChar char="•"/>
            </a:pPr>
            <a:r>
              <a:rPr lang="en-NZ" sz="3000" dirty="0">
                <a:solidFill>
                  <a:schemeClr val="bg1"/>
                </a:solidFill>
                <a:latin typeface="+mn-lt"/>
              </a:rPr>
              <a:t>Charting method</a:t>
            </a:r>
          </a:p>
          <a:p>
            <a:pPr marL="285750" indent="-285750">
              <a:spcBef>
                <a:spcPts val="600"/>
              </a:spcBef>
              <a:buFont typeface="Arial" panose="020B0604020202020204" pitchFamily="34" charset="0"/>
              <a:buChar char="•"/>
            </a:pPr>
            <a:r>
              <a:rPr lang="en-NZ" sz="3000" dirty="0">
                <a:solidFill>
                  <a:schemeClr val="bg1"/>
                </a:solidFill>
                <a:latin typeface="+mn-lt"/>
              </a:rPr>
              <a:t>Study matrix</a:t>
            </a:r>
          </a:p>
          <a:p>
            <a:pPr marL="285750" indent="-285750">
              <a:spcBef>
                <a:spcPts val="600"/>
              </a:spcBef>
              <a:buFont typeface="Arial" panose="020B0604020202020204" pitchFamily="34" charset="0"/>
              <a:buChar char="•"/>
            </a:pPr>
            <a:r>
              <a:rPr lang="en-NZ" sz="3000" dirty="0">
                <a:solidFill>
                  <a:schemeClr val="bg1"/>
                </a:solidFill>
                <a:latin typeface="+mn-lt"/>
              </a:rPr>
              <a:t>Annotated bibliography</a:t>
            </a:r>
          </a:p>
          <a:p>
            <a:endParaRPr lang="en-US"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399" y="1981200"/>
            <a:ext cx="3398585" cy="3200400"/>
          </a:xfrm>
          <a:prstGeom prst="rect">
            <a:avLst/>
          </a:prstGeom>
        </p:spPr>
      </p:pic>
    </p:spTree>
    <p:custDataLst>
      <p:tags r:id="rId1"/>
    </p:custDataLst>
    <p:extLst>
      <p:ext uri="{BB962C8B-B14F-4D97-AF65-F5344CB8AC3E}">
        <p14:creationId xmlns:p14="http://schemas.microsoft.com/office/powerpoint/2010/main" val="88653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721420" y="714952"/>
            <a:ext cx="369818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600" b="1"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Mind map</a:t>
            </a:r>
            <a:endParaRPr kumimoji="0" lang="en-US" sz="3600" b="1" i="0" u="none" strike="noStrike" kern="1200" cap="none" spc="0" normalizeH="0" baseline="0" noProof="0" dirty="0">
              <a:ln>
                <a:noFill/>
              </a:ln>
              <a:solidFill>
                <a:schemeClr val="bg1"/>
              </a:solidFill>
              <a:effectLst/>
              <a:uLnTx/>
              <a:uFillTx/>
              <a:latin typeface="+mn-lt"/>
              <a:ea typeface="ＭＳ Ｐゴシック" charset="0"/>
              <a:cs typeface="ＭＳ Ｐゴシック" charset="0"/>
            </a:endParaRPr>
          </a:p>
        </p:txBody>
      </p:sp>
      <p:sp>
        <p:nvSpPr>
          <p:cNvPr id="5" name="TextBox 4"/>
          <p:cNvSpPr txBox="1"/>
          <p:nvPr/>
        </p:nvSpPr>
        <p:spPr>
          <a:xfrm>
            <a:off x="107504" y="119460"/>
            <a:ext cx="3134196" cy="461665"/>
          </a:xfrm>
          <a:prstGeom prst="rect">
            <a:avLst/>
          </a:prstGeom>
          <a:solidFill>
            <a:srgbClr val="FFC000"/>
          </a:solidFill>
        </p:spPr>
        <p:txBody>
          <a:bodyPr wrap="square" rtlCol="0">
            <a:spAutoFit/>
          </a:bodyPr>
          <a:lstStyle/>
          <a:p>
            <a:r>
              <a:rPr lang="en-NZ" sz="2400" dirty="0">
                <a:solidFill>
                  <a:schemeClr val="tx2"/>
                </a:solidFill>
              </a:rPr>
              <a:t>Note-taking methods</a:t>
            </a:r>
            <a:endParaRPr lang="en-US" sz="2400" dirty="0">
              <a:solidFill>
                <a:schemeClr val="tx2"/>
              </a:solidFill>
            </a:endParaRPr>
          </a:p>
        </p:txBody>
      </p:sp>
      <p:pic>
        <p:nvPicPr>
          <p:cNvPr id="6" name="Picture 5" descr=" Mind map exploring ulcers. Ulcers sits at centre of the mind map and then there are 4 linked boxes featuring 1. Therapeutic management; 2. Nursing considerations; 3. Clinical features; 4. Causes">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55576" y="1556666"/>
            <a:ext cx="7749774" cy="4968678"/>
          </a:xfrm>
          <a:prstGeom prst="rect">
            <a:avLst/>
          </a:prstGeom>
        </p:spPr>
      </p:pic>
    </p:spTree>
    <p:custDataLst>
      <p:tags r:id="rId1"/>
    </p:custDataLst>
    <p:extLst>
      <p:ext uri="{BB962C8B-B14F-4D97-AF65-F5344CB8AC3E}">
        <p14:creationId xmlns:p14="http://schemas.microsoft.com/office/powerpoint/2010/main" val="208212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251520" y="764704"/>
            <a:ext cx="546348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600" b="1"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Cornell method</a:t>
            </a:r>
            <a:endParaRPr kumimoji="0" lang="en-US" sz="3600" b="1" i="0" u="none" strike="noStrike" kern="1200" cap="none" spc="0" normalizeH="0" baseline="0" noProof="0" dirty="0">
              <a:ln>
                <a:noFill/>
              </a:ln>
              <a:solidFill>
                <a:schemeClr val="bg1"/>
              </a:solidFill>
              <a:effectLst/>
              <a:uLnTx/>
              <a:uFillTx/>
              <a:latin typeface="+mn-lt"/>
              <a:ea typeface="ＭＳ Ｐゴシック" charset="0"/>
              <a:cs typeface="ＭＳ Ｐゴシック" charset="0"/>
            </a:endParaRPr>
          </a:p>
        </p:txBody>
      </p:sp>
      <p:sp>
        <p:nvSpPr>
          <p:cNvPr id="5" name="TextBox 4"/>
          <p:cNvSpPr txBox="1"/>
          <p:nvPr/>
        </p:nvSpPr>
        <p:spPr>
          <a:xfrm>
            <a:off x="107504" y="119460"/>
            <a:ext cx="2952328" cy="461665"/>
          </a:xfrm>
          <a:prstGeom prst="rect">
            <a:avLst/>
          </a:prstGeom>
          <a:solidFill>
            <a:srgbClr val="FFC000"/>
          </a:solidFill>
        </p:spPr>
        <p:txBody>
          <a:bodyPr wrap="square" rtlCol="0">
            <a:spAutoFit/>
          </a:bodyPr>
          <a:lstStyle/>
          <a:p>
            <a:r>
              <a:rPr lang="en-NZ" sz="2400" dirty="0"/>
              <a:t>Note-taking method</a:t>
            </a:r>
            <a:endParaRPr lang="en-US" sz="2400" dirty="0"/>
          </a:p>
        </p:txBody>
      </p:sp>
      <p:pic>
        <p:nvPicPr>
          <p:cNvPr id="11" name="Picture 10" descr="Image of Cornell Notetaking Method, involves identifying the key word/ concept, describing that key word/ concept and a brief summary.">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92759" y="1524000"/>
            <a:ext cx="5649801" cy="5040560"/>
          </a:xfrm>
          <a:prstGeom prst="rect">
            <a:avLst/>
          </a:prstGeom>
        </p:spPr>
      </p:pic>
      <p:sp>
        <p:nvSpPr>
          <p:cNvPr id="12" name="TextBox 11"/>
          <p:cNvSpPr txBox="1"/>
          <p:nvPr/>
        </p:nvSpPr>
        <p:spPr>
          <a:xfrm>
            <a:off x="1066800" y="3124200"/>
            <a:ext cx="1532780" cy="830997"/>
          </a:xfrm>
          <a:prstGeom prst="rect">
            <a:avLst/>
          </a:prstGeom>
          <a:solidFill>
            <a:srgbClr val="FFC000"/>
          </a:solidFill>
        </p:spPr>
        <p:txBody>
          <a:bodyPr wrap="square" rtlCol="0">
            <a:spAutoFit/>
          </a:bodyPr>
          <a:lstStyle/>
          <a:p>
            <a:r>
              <a:rPr lang="en-NZ" sz="2400" dirty="0">
                <a:solidFill>
                  <a:schemeClr val="tx2"/>
                </a:solidFill>
                <a:latin typeface="+mn-lt"/>
              </a:rPr>
              <a:t>Key word/</a:t>
            </a:r>
          </a:p>
          <a:p>
            <a:r>
              <a:rPr lang="en-NZ" sz="2400" dirty="0">
                <a:solidFill>
                  <a:schemeClr val="tx2"/>
                </a:solidFill>
                <a:latin typeface="+mn-lt"/>
              </a:rPr>
              <a:t>Concept</a:t>
            </a:r>
            <a:endParaRPr lang="en-US" sz="2400" dirty="0">
              <a:solidFill>
                <a:schemeClr val="tx2"/>
              </a:solidFill>
              <a:latin typeface="+mn-lt"/>
            </a:endParaRPr>
          </a:p>
        </p:txBody>
      </p:sp>
      <p:sp>
        <p:nvSpPr>
          <p:cNvPr id="13" name="TextBox 12"/>
          <p:cNvSpPr txBox="1"/>
          <p:nvPr/>
        </p:nvSpPr>
        <p:spPr>
          <a:xfrm>
            <a:off x="7010400" y="5486400"/>
            <a:ext cx="1985777" cy="461665"/>
          </a:xfrm>
          <a:prstGeom prst="rect">
            <a:avLst/>
          </a:prstGeom>
          <a:solidFill>
            <a:srgbClr val="FFC000"/>
          </a:solidFill>
        </p:spPr>
        <p:txBody>
          <a:bodyPr wrap="square" rtlCol="0">
            <a:spAutoFit/>
          </a:bodyPr>
          <a:lstStyle/>
          <a:p>
            <a:r>
              <a:rPr lang="en-NZ" sz="2400" dirty="0">
                <a:solidFill>
                  <a:schemeClr val="tx2"/>
                </a:solidFill>
                <a:latin typeface="+mn-lt"/>
              </a:rPr>
              <a:t>Your summary</a:t>
            </a:r>
            <a:endParaRPr lang="en-US" sz="2400" dirty="0">
              <a:solidFill>
                <a:schemeClr val="tx2"/>
              </a:solidFill>
              <a:latin typeface="+mn-lt"/>
            </a:endParaRPr>
          </a:p>
        </p:txBody>
      </p:sp>
      <p:sp>
        <p:nvSpPr>
          <p:cNvPr id="14" name="TextBox 13"/>
          <p:cNvSpPr txBox="1"/>
          <p:nvPr/>
        </p:nvSpPr>
        <p:spPr>
          <a:xfrm>
            <a:off x="7244680" y="3221359"/>
            <a:ext cx="1833377" cy="1200329"/>
          </a:xfrm>
          <a:prstGeom prst="rect">
            <a:avLst/>
          </a:prstGeom>
          <a:solidFill>
            <a:srgbClr val="FFC000"/>
          </a:solidFill>
        </p:spPr>
        <p:txBody>
          <a:bodyPr wrap="square" rtlCol="0">
            <a:spAutoFit/>
          </a:bodyPr>
          <a:lstStyle/>
          <a:p>
            <a:r>
              <a:rPr lang="en-NZ" sz="2400" dirty="0">
                <a:solidFill>
                  <a:schemeClr val="tx2"/>
                </a:solidFill>
                <a:latin typeface="+mn-lt"/>
              </a:rPr>
              <a:t>Description of key word/</a:t>
            </a:r>
          </a:p>
          <a:p>
            <a:r>
              <a:rPr lang="en-NZ" sz="2400" dirty="0">
                <a:solidFill>
                  <a:schemeClr val="tx2"/>
                </a:solidFill>
                <a:latin typeface="+mn-lt"/>
              </a:rPr>
              <a:t>concept</a:t>
            </a:r>
            <a:endParaRPr lang="en-US" sz="2400" dirty="0">
              <a:solidFill>
                <a:schemeClr val="tx2"/>
              </a:solidFill>
              <a:latin typeface="+mn-lt"/>
            </a:endParaRPr>
          </a:p>
        </p:txBody>
      </p:sp>
    </p:spTree>
    <p:custDataLst>
      <p:tags r:id="rId1"/>
    </p:custDataLst>
    <p:extLst>
      <p:ext uri="{BB962C8B-B14F-4D97-AF65-F5344CB8AC3E}">
        <p14:creationId xmlns:p14="http://schemas.microsoft.com/office/powerpoint/2010/main" val="17701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251520" y="764704"/>
            <a:ext cx="446449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600" b="1"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Outlining method</a:t>
            </a:r>
            <a:endParaRPr kumimoji="0" lang="en-US" sz="3600" b="1" i="0" u="none" strike="noStrike" kern="1200" cap="none" spc="0" normalizeH="0" baseline="0" noProof="0" dirty="0">
              <a:ln>
                <a:noFill/>
              </a:ln>
              <a:solidFill>
                <a:schemeClr val="bg1"/>
              </a:solidFill>
              <a:effectLst/>
              <a:uLnTx/>
              <a:uFillTx/>
              <a:latin typeface="+mn-lt"/>
              <a:ea typeface="ＭＳ Ｐゴシック" charset="0"/>
              <a:cs typeface="ＭＳ Ｐゴシック" charset="0"/>
            </a:endParaRPr>
          </a:p>
        </p:txBody>
      </p:sp>
      <p:sp>
        <p:nvSpPr>
          <p:cNvPr id="4" name="TextBox 3"/>
          <p:cNvSpPr txBox="1"/>
          <p:nvPr/>
        </p:nvSpPr>
        <p:spPr>
          <a:xfrm>
            <a:off x="107504" y="119460"/>
            <a:ext cx="3092896" cy="461665"/>
          </a:xfrm>
          <a:prstGeom prst="rect">
            <a:avLst/>
          </a:prstGeom>
          <a:solidFill>
            <a:srgbClr val="FFC000"/>
          </a:solidFill>
        </p:spPr>
        <p:txBody>
          <a:bodyPr wrap="square" rtlCol="0">
            <a:spAutoFit/>
          </a:bodyPr>
          <a:lstStyle/>
          <a:p>
            <a:r>
              <a:rPr lang="en-NZ" sz="2400" dirty="0"/>
              <a:t>Note-taking methods</a:t>
            </a:r>
            <a:endParaRPr lang="en-US" sz="2400" dirty="0"/>
          </a:p>
        </p:txBody>
      </p:sp>
      <p:sp>
        <p:nvSpPr>
          <p:cNvPr id="6" name="TextBox 5"/>
          <p:cNvSpPr txBox="1"/>
          <p:nvPr/>
        </p:nvSpPr>
        <p:spPr>
          <a:xfrm>
            <a:off x="539552" y="1700808"/>
            <a:ext cx="6775648" cy="553998"/>
          </a:xfrm>
          <a:prstGeom prst="rect">
            <a:avLst/>
          </a:prstGeom>
          <a:noFill/>
        </p:spPr>
        <p:txBody>
          <a:bodyPr wrap="square" rtlCol="0">
            <a:spAutoFit/>
          </a:bodyPr>
          <a:lstStyle/>
          <a:p>
            <a:r>
              <a:rPr lang="en-NZ" sz="3000" dirty="0">
                <a:solidFill>
                  <a:srgbClr val="FFC000"/>
                </a:solidFill>
                <a:latin typeface="+mn-lt"/>
              </a:rPr>
              <a:t>Write a series of topics and sub-topics:</a:t>
            </a:r>
            <a:endParaRPr lang="en-US" sz="3000" dirty="0">
              <a:solidFill>
                <a:srgbClr val="FFC000"/>
              </a:solidFill>
              <a:latin typeface="+mn-lt"/>
            </a:endParaRPr>
          </a:p>
        </p:txBody>
      </p:sp>
      <p:sp>
        <p:nvSpPr>
          <p:cNvPr id="9" name="TextBox 8"/>
          <p:cNvSpPr txBox="1"/>
          <p:nvPr/>
        </p:nvSpPr>
        <p:spPr>
          <a:xfrm>
            <a:off x="546275" y="5693186"/>
            <a:ext cx="7156648" cy="400110"/>
          </a:xfrm>
          <a:prstGeom prst="rect">
            <a:avLst/>
          </a:prstGeom>
          <a:solidFill>
            <a:srgbClr val="FFC000"/>
          </a:solidFill>
        </p:spPr>
        <p:txBody>
          <a:bodyPr wrap="square" rtlCol="0">
            <a:spAutoFit/>
          </a:bodyPr>
          <a:lstStyle/>
          <a:p>
            <a:r>
              <a:rPr lang="en-NZ" sz="2000" dirty="0">
                <a:solidFill>
                  <a:schemeClr val="tx2"/>
                </a:solidFill>
                <a:latin typeface="+mn-lt"/>
              </a:rPr>
              <a:t>Use </a:t>
            </a:r>
            <a:r>
              <a:rPr lang="en-NZ" sz="2000" b="1" dirty="0">
                <a:solidFill>
                  <a:schemeClr val="tx2"/>
                </a:solidFill>
                <a:latin typeface="+mn-lt"/>
              </a:rPr>
              <a:t>indenting,</a:t>
            </a:r>
            <a:r>
              <a:rPr lang="en-NZ" sz="2000" dirty="0">
                <a:solidFill>
                  <a:schemeClr val="tx2"/>
                </a:solidFill>
                <a:latin typeface="+mn-lt"/>
              </a:rPr>
              <a:t>  </a:t>
            </a:r>
            <a:r>
              <a:rPr lang="en-NZ" sz="2000" b="1" dirty="0">
                <a:solidFill>
                  <a:schemeClr val="tx2"/>
                </a:solidFill>
                <a:latin typeface="+mn-lt"/>
              </a:rPr>
              <a:t>numbering</a:t>
            </a:r>
            <a:r>
              <a:rPr lang="en-NZ" sz="2000" dirty="0">
                <a:solidFill>
                  <a:schemeClr val="tx2"/>
                </a:solidFill>
                <a:latin typeface="+mn-lt"/>
              </a:rPr>
              <a:t> or </a:t>
            </a:r>
            <a:r>
              <a:rPr lang="en-NZ" sz="2000" b="1" dirty="0">
                <a:solidFill>
                  <a:schemeClr val="tx2"/>
                </a:solidFill>
                <a:latin typeface="+mn-lt"/>
              </a:rPr>
              <a:t>bulleting</a:t>
            </a:r>
            <a:r>
              <a:rPr lang="en-NZ" sz="2000" dirty="0">
                <a:solidFill>
                  <a:schemeClr val="tx2"/>
                </a:solidFill>
                <a:latin typeface="+mn-lt"/>
              </a:rPr>
              <a:t> to identify levels of topic</a:t>
            </a:r>
            <a:endParaRPr lang="en-US" sz="2000" dirty="0">
              <a:solidFill>
                <a:schemeClr val="tx2"/>
              </a:solidFill>
              <a:latin typeface="+mn-lt"/>
            </a:endParaRPr>
          </a:p>
        </p:txBody>
      </p:sp>
      <p:sp>
        <p:nvSpPr>
          <p:cNvPr id="2" name="TextBox 1">
            <a:extLst>
              <a:ext uri="{FF2B5EF4-FFF2-40B4-BE49-F238E27FC236}">
                <a16:creationId xmlns:a16="http://schemas.microsoft.com/office/drawing/2014/main" id="{EAEF6349-8155-4C0B-B251-27D3D783ED92}"/>
              </a:ext>
            </a:extLst>
          </p:cNvPr>
          <p:cNvSpPr txBox="1"/>
          <p:nvPr/>
        </p:nvSpPr>
        <p:spPr>
          <a:xfrm>
            <a:off x="532828" y="2544579"/>
            <a:ext cx="7170095" cy="3046988"/>
          </a:xfrm>
          <a:prstGeom prst="rect">
            <a:avLst/>
          </a:prstGeom>
          <a:noFill/>
        </p:spPr>
        <p:txBody>
          <a:bodyPr wrap="square" rtlCol="0">
            <a:spAutoFit/>
          </a:bodyPr>
          <a:lstStyle/>
          <a:p>
            <a:r>
              <a:rPr lang="en-NZ" sz="2400" b="1" dirty="0">
                <a:solidFill>
                  <a:srgbClr val="FFC000"/>
                </a:solidFill>
                <a:latin typeface="+mn-lt"/>
              </a:rPr>
              <a:t>Main topic</a:t>
            </a:r>
          </a:p>
          <a:p>
            <a:r>
              <a:rPr lang="en-NZ" sz="2400" b="1" dirty="0">
                <a:solidFill>
                  <a:srgbClr val="FFC000"/>
                </a:solidFill>
                <a:latin typeface="+mn-lt"/>
              </a:rPr>
              <a:t>   Subtopic</a:t>
            </a:r>
          </a:p>
          <a:p>
            <a:r>
              <a:rPr lang="en-NZ" sz="2400" b="1" dirty="0">
                <a:solidFill>
                  <a:srgbClr val="FFC000"/>
                </a:solidFill>
                <a:latin typeface="+mn-lt"/>
              </a:rPr>
              <a:t>      Detailed point 1</a:t>
            </a:r>
          </a:p>
          <a:p>
            <a:r>
              <a:rPr lang="en-NZ" sz="2400" b="1" dirty="0">
                <a:solidFill>
                  <a:srgbClr val="FFC000"/>
                </a:solidFill>
                <a:latin typeface="+mn-lt"/>
              </a:rPr>
              <a:t>      Detailed point 2</a:t>
            </a:r>
          </a:p>
          <a:p>
            <a:r>
              <a:rPr lang="en-NZ" sz="2400" b="1" dirty="0">
                <a:solidFill>
                  <a:srgbClr val="FFC000"/>
                </a:solidFill>
                <a:latin typeface="+mn-lt"/>
              </a:rPr>
              <a:t>Main topic 2</a:t>
            </a:r>
          </a:p>
          <a:p>
            <a:r>
              <a:rPr lang="en-NZ" sz="2400" b="1" dirty="0">
                <a:solidFill>
                  <a:srgbClr val="FFC000"/>
                </a:solidFill>
                <a:latin typeface="+mn-lt"/>
              </a:rPr>
              <a:t>   Subtopic</a:t>
            </a:r>
          </a:p>
          <a:p>
            <a:r>
              <a:rPr lang="en-NZ" sz="2400" b="1" dirty="0">
                <a:solidFill>
                  <a:srgbClr val="FFC000"/>
                </a:solidFill>
                <a:latin typeface="+mn-lt"/>
              </a:rPr>
              <a:t>      Detailed point 1</a:t>
            </a:r>
          </a:p>
          <a:p>
            <a:r>
              <a:rPr lang="en-NZ" sz="2400" b="1" dirty="0">
                <a:solidFill>
                  <a:srgbClr val="FFC000"/>
                </a:solidFill>
                <a:latin typeface="+mn-lt"/>
              </a:rPr>
              <a:t>      Detailed point 2</a:t>
            </a:r>
          </a:p>
        </p:txBody>
      </p:sp>
    </p:spTree>
    <p:custDataLst>
      <p:tags r:id="rId1"/>
    </p:custDataLst>
    <p:extLst>
      <p:ext uri="{BB962C8B-B14F-4D97-AF65-F5344CB8AC3E}">
        <p14:creationId xmlns:p14="http://schemas.microsoft.com/office/powerpoint/2010/main" val="97757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94" name="Rectangle 29"/>
          <p:cNvSpPr>
            <a:spLocks noGrp="1"/>
          </p:cNvSpPr>
          <p:nvPr>
            <p:ph type="title"/>
          </p:nvPr>
        </p:nvSpPr>
        <p:spPr>
          <a:xfrm>
            <a:off x="323056" y="628018"/>
            <a:ext cx="4000500" cy="941412"/>
          </a:xfrm>
          <a:noFill/>
        </p:spPr>
        <p:txBody>
          <a:bodyPr>
            <a:normAutofit/>
          </a:bodyPr>
          <a:lstStyle/>
          <a:p>
            <a:pPr algn="l"/>
            <a:r>
              <a:rPr lang="en-NZ" sz="3600" b="1" dirty="0">
                <a:latin typeface="+mn-lt"/>
              </a:rPr>
              <a:t>Charts</a:t>
            </a:r>
            <a:endParaRPr lang="en-GB" sz="3600" b="1" dirty="0">
              <a:latin typeface="+mn-lt"/>
            </a:endParaRPr>
          </a:p>
        </p:txBody>
      </p:sp>
      <p:graphicFrame>
        <p:nvGraphicFramePr>
          <p:cNvPr id="541726" name="Group 30"/>
          <p:cNvGraphicFramePr>
            <a:graphicFrameLocks noGrp="1"/>
          </p:cNvGraphicFramePr>
          <p:nvPr>
            <p:ph idx="4294967295"/>
            <p:extLst>
              <p:ext uri="{D42A27DB-BD31-4B8C-83A1-F6EECF244321}">
                <p14:modId xmlns:p14="http://schemas.microsoft.com/office/powerpoint/2010/main" val="1195915697"/>
              </p:ext>
            </p:extLst>
          </p:nvPr>
        </p:nvGraphicFramePr>
        <p:xfrm>
          <a:off x="681831" y="2543393"/>
          <a:ext cx="7924800" cy="3070791"/>
        </p:xfrm>
        <a:graphic>
          <a:graphicData uri="http://schemas.openxmlformats.org/drawingml/2006/table">
            <a:tbl>
              <a:tblPr firstRow="1"/>
              <a:tblGrid>
                <a:gridCol w="3060071">
                  <a:extLst>
                    <a:ext uri="{9D8B030D-6E8A-4147-A177-3AD203B41FA5}">
                      <a16:colId xmlns:a16="http://schemas.microsoft.com/office/drawing/2014/main" val="20000"/>
                    </a:ext>
                  </a:extLst>
                </a:gridCol>
                <a:gridCol w="2350129">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92183">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dirty="0">
                          <a:ln>
                            <a:noFill/>
                          </a:ln>
                          <a:solidFill>
                            <a:schemeClr val="tx1"/>
                          </a:solidFill>
                          <a:effectLst/>
                          <a:latin typeface="Calibri" pitchFamily="34" charset="0"/>
                          <a:ea typeface="MS PGothic" pitchFamily="34" charset="-128"/>
                        </a:rPr>
                        <a:t>3 basic issues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dirty="0">
                          <a:ln>
                            <a:noFill/>
                          </a:ln>
                          <a:solidFill>
                            <a:schemeClr val="tx1"/>
                          </a:solidFill>
                          <a:effectLst/>
                          <a:latin typeface="Calibri" pitchFamily="34" charset="0"/>
                          <a:ea typeface="MS PGothic" pitchFamily="34" charset="-128"/>
                        </a:rPr>
                        <a:t>Piaget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400050" rtl="0" eaLnBrk="0" fontAlgn="base" latinLnBrk="0" hangingPunct="0">
                        <a:lnSpc>
                          <a:spcPct val="100000"/>
                        </a:lnSpc>
                        <a:spcBef>
                          <a:spcPct val="20000"/>
                        </a:spcBef>
                        <a:spcAft>
                          <a:spcPct val="0"/>
                        </a:spcAft>
                        <a:buClrTx/>
                        <a:buSzTx/>
                        <a:buFont typeface="Arial" pitchFamily="34" charset="0"/>
                        <a:buNone/>
                        <a:tabLst/>
                      </a:pPr>
                      <a:r>
                        <a:rPr kumimoji="0" lang="en-NZ" sz="2400" b="1" i="0" u="none" strike="noStrike" cap="none" normalizeH="0" baseline="0" dirty="0">
                          <a:ln>
                            <a:noFill/>
                          </a:ln>
                          <a:solidFill>
                            <a:schemeClr val="tx1"/>
                          </a:solidFill>
                          <a:effectLst/>
                          <a:latin typeface="Calibri" pitchFamily="34" charset="0"/>
                          <a:ea typeface="MS PGothic" pitchFamily="34" charset="-128"/>
                        </a:rPr>
                        <a:t>Vygotsky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683029">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Continuous or discontinuous development?</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1800" b="0" i="0" u="none" strike="noStrike" cap="none" normalizeH="0" baseline="0" dirty="0">
                        <a:ln>
                          <a:noFill/>
                        </a:ln>
                        <a:solidFill>
                          <a:schemeClr val="tx1"/>
                        </a:solidFill>
                        <a:effectLst/>
                        <a:latin typeface="Calibri" pitchFamily="34" charset="0"/>
                        <a:ea typeface="MS PGothic" pitchFamily="34" charset="-12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Discontinuous – stages of development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Continuous – gradually acquire skills</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1800" b="0" i="0" u="none" strike="noStrike" cap="none" normalizeH="0" baseline="0" dirty="0">
                        <a:ln>
                          <a:noFill/>
                        </a:ln>
                        <a:solidFill>
                          <a:schemeClr val="tx1"/>
                        </a:solidFill>
                        <a:effectLst/>
                        <a:latin typeface="Calibri" pitchFamily="34" charset="0"/>
                        <a:ea typeface="MS PGothic" pitchFamily="34" charset="-12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502227">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One course of development or many?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One – stages are universal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Many possible courses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532361">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Nature or nurture most important?</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1800" b="0" i="0" u="none" strike="noStrike" cap="none" normalizeH="0" baseline="0" dirty="0">
                        <a:ln>
                          <a:noFill/>
                        </a:ln>
                        <a:solidFill>
                          <a:schemeClr val="tx1"/>
                        </a:solidFill>
                        <a:effectLst/>
                        <a:latin typeface="Calibri" pitchFamily="34" charset="0"/>
                        <a:ea typeface="MS PGothic" pitchFamily="34" charset="-12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Both nature and nurture</a:t>
                      </a:r>
                    </a:p>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endParaRPr kumimoji="0" lang="en-NZ" sz="1800" b="0" i="0" u="none" strike="noStrike" cap="none" normalizeH="0" baseline="0" dirty="0">
                        <a:ln>
                          <a:noFill/>
                        </a:ln>
                        <a:solidFill>
                          <a:schemeClr val="tx1"/>
                        </a:solidFill>
                        <a:effectLst/>
                        <a:latin typeface="Calibri" pitchFamily="34" charset="0"/>
                        <a:ea typeface="MS PGothic" pitchFamily="34"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400050" rtl="0" eaLnBrk="0" fontAlgn="base" latinLnBrk="0" hangingPunct="0">
                        <a:lnSpc>
                          <a:spcPct val="100000"/>
                        </a:lnSpc>
                        <a:spcBef>
                          <a:spcPct val="20000"/>
                        </a:spcBef>
                        <a:spcAft>
                          <a:spcPct val="0"/>
                        </a:spcAft>
                        <a:buClrTx/>
                        <a:buSzTx/>
                        <a:buFont typeface="Arial" pitchFamily="34" charset="0"/>
                        <a:buNone/>
                        <a:tabLst/>
                      </a:pPr>
                      <a:r>
                        <a:rPr kumimoji="0" lang="en-NZ" sz="1800" b="0" i="0" u="none" strike="noStrike" cap="none" normalizeH="0" baseline="0" dirty="0">
                          <a:ln>
                            <a:noFill/>
                          </a:ln>
                          <a:solidFill>
                            <a:schemeClr val="tx1"/>
                          </a:solidFill>
                          <a:effectLst/>
                          <a:latin typeface="Calibri" pitchFamily="34" charset="0"/>
                          <a:ea typeface="MS PGothic" pitchFamily="34" charset="-128"/>
                        </a:rPr>
                        <a:t>Both nature and nurture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109592" name="Text Box 26"/>
          <p:cNvSpPr txBox="1">
            <a:spLocks noChangeArrowheads="1"/>
          </p:cNvSpPr>
          <p:nvPr/>
        </p:nvSpPr>
        <p:spPr bwMode="auto">
          <a:xfrm>
            <a:off x="323056" y="1569430"/>
            <a:ext cx="8642350" cy="461665"/>
          </a:xfrm>
          <a:prstGeom prst="rect">
            <a:avLst/>
          </a:prstGeom>
          <a:noFill/>
          <a:ln w="9525">
            <a:noFill/>
            <a:miter lim="800000"/>
            <a:headEnd/>
            <a:tailEnd/>
          </a:ln>
        </p:spPr>
        <p:txBody>
          <a:bodyPr>
            <a:spAutoFit/>
          </a:bodyPr>
          <a:lstStyle/>
          <a:p>
            <a:pPr>
              <a:spcBef>
                <a:spcPct val="50000"/>
              </a:spcBef>
            </a:pPr>
            <a:r>
              <a:rPr lang="en-NZ" sz="2400" dirty="0">
                <a:solidFill>
                  <a:srgbClr val="FFC000"/>
                </a:solidFill>
              </a:rPr>
              <a:t>Especially good for planning </a:t>
            </a:r>
            <a:r>
              <a:rPr lang="en-NZ" sz="2400" b="1" dirty="0">
                <a:solidFill>
                  <a:srgbClr val="FFC000"/>
                </a:solidFill>
              </a:rPr>
              <a:t>compare </a:t>
            </a:r>
            <a:r>
              <a:rPr lang="en-NZ" sz="2400" dirty="0">
                <a:solidFill>
                  <a:srgbClr val="FFC000"/>
                </a:solidFill>
              </a:rPr>
              <a:t>and </a:t>
            </a:r>
            <a:r>
              <a:rPr lang="en-NZ" sz="2400" b="1" dirty="0">
                <a:solidFill>
                  <a:srgbClr val="FFC000"/>
                </a:solidFill>
              </a:rPr>
              <a:t>contrast</a:t>
            </a:r>
            <a:r>
              <a:rPr lang="en-NZ" sz="2400" dirty="0">
                <a:solidFill>
                  <a:srgbClr val="FFC000"/>
                </a:solidFill>
              </a:rPr>
              <a:t> questions</a:t>
            </a:r>
          </a:p>
        </p:txBody>
      </p:sp>
      <p:sp>
        <p:nvSpPr>
          <p:cNvPr id="5" name="TextBox 4"/>
          <p:cNvSpPr txBox="1"/>
          <p:nvPr/>
        </p:nvSpPr>
        <p:spPr>
          <a:xfrm>
            <a:off x="107504" y="119460"/>
            <a:ext cx="3096344" cy="461665"/>
          </a:xfrm>
          <a:prstGeom prst="rect">
            <a:avLst/>
          </a:prstGeom>
          <a:solidFill>
            <a:srgbClr val="FFC000"/>
          </a:solidFill>
        </p:spPr>
        <p:txBody>
          <a:bodyPr wrap="square" rtlCol="0">
            <a:spAutoFit/>
          </a:bodyPr>
          <a:lstStyle/>
          <a:p>
            <a:r>
              <a:rPr lang="en-NZ" sz="2400" dirty="0"/>
              <a:t>Note-taking methods</a:t>
            </a:r>
            <a:endParaRPr lang="en-US" sz="2400" dirty="0"/>
          </a:p>
        </p:txBody>
      </p:sp>
    </p:spTree>
    <p:custDataLst>
      <p:tags r:id="rId1"/>
    </p:custDataLst>
    <p:extLst>
      <p:ext uri="{BB962C8B-B14F-4D97-AF65-F5344CB8AC3E}">
        <p14:creationId xmlns:p14="http://schemas.microsoft.com/office/powerpoint/2010/main" val="3179014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 y="805052"/>
            <a:ext cx="84582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200" b="1"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Annotated Bibliography</a:t>
            </a:r>
          </a:p>
        </p:txBody>
      </p:sp>
      <p:sp>
        <p:nvSpPr>
          <p:cNvPr id="5" name="TextBox 4"/>
          <p:cNvSpPr txBox="1"/>
          <p:nvPr/>
        </p:nvSpPr>
        <p:spPr>
          <a:xfrm>
            <a:off x="107504" y="119460"/>
            <a:ext cx="2864296" cy="461665"/>
          </a:xfrm>
          <a:prstGeom prst="rect">
            <a:avLst/>
          </a:prstGeom>
          <a:solidFill>
            <a:srgbClr val="FFCC66"/>
          </a:solidFill>
        </p:spPr>
        <p:txBody>
          <a:bodyPr wrap="square" rtlCol="0">
            <a:spAutoFit/>
          </a:bodyPr>
          <a:lstStyle/>
          <a:p>
            <a:r>
              <a:rPr lang="en-NZ" sz="2400" dirty="0">
                <a:latin typeface="Calibri" panose="020F0502020204030204" pitchFamily="34" charset="0"/>
                <a:cs typeface="Calibri" panose="020F0502020204030204" pitchFamily="34" charset="0"/>
              </a:rPr>
              <a:t>Note-taking methods</a:t>
            </a:r>
            <a:endParaRPr lang="en-US" sz="2400" dirty="0">
              <a:latin typeface="Calibri" panose="020F0502020204030204" pitchFamily="34" charset="0"/>
              <a:cs typeface="Calibri" panose="020F0502020204030204" pitchFamily="34" charset="0"/>
            </a:endParaRPr>
          </a:p>
        </p:txBody>
      </p:sp>
      <p:sp>
        <p:nvSpPr>
          <p:cNvPr id="6" name="TextBox 5"/>
          <p:cNvSpPr txBox="1"/>
          <p:nvPr/>
        </p:nvSpPr>
        <p:spPr>
          <a:xfrm>
            <a:off x="431540" y="1487537"/>
            <a:ext cx="7308812" cy="523220"/>
          </a:xfrm>
          <a:prstGeom prst="rect">
            <a:avLst/>
          </a:prstGeom>
          <a:noFill/>
        </p:spPr>
        <p:txBody>
          <a:bodyPr wrap="square" rtlCol="0">
            <a:spAutoFit/>
          </a:bodyPr>
          <a:lstStyle/>
          <a:p>
            <a:r>
              <a:rPr lang="en-NZ" sz="2800" dirty="0">
                <a:solidFill>
                  <a:srgbClr val="FFC000"/>
                </a:solidFill>
                <a:latin typeface="Calibri" panose="020F0502020204030204" pitchFamily="34" charset="0"/>
                <a:cs typeface="Calibri" panose="020F0502020204030204" pitchFamily="34" charset="0"/>
              </a:rPr>
              <a:t>For cross-referenced notes on individual readings</a:t>
            </a:r>
            <a:endParaRPr lang="en-US" sz="2800" dirty="0">
              <a:solidFill>
                <a:srgbClr val="FFC000"/>
              </a:solidFill>
              <a:latin typeface="Calibri" panose="020F0502020204030204" pitchFamily="34" charset="0"/>
              <a:cs typeface="Calibri" panose="020F0502020204030204" pitchFamily="34" charset="0"/>
            </a:endParaRPr>
          </a:p>
        </p:txBody>
      </p:sp>
      <p:sp>
        <p:nvSpPr>
          <p:cNvPr id="3" name="Rectangle 2"/>
          <p:cNvSpPr/>
          <p:nvPr/>
        </p:nvSpPr>
        <p:spPr>
          <a:xfrm>
            <a:off x="381000" y="2209800"/>
            <a:ext cx="8534400" cy="4043351"/>
          </a:xfrm>
          <a:prstGeom prst="rect">
            <a:avLst/>
          </a:prstGeom>
          <a:solidFill>
            <a:schemeClr val="bg1"/>
          </a:solidFill>
          <a:ln>
            <a:solidFill>
              <a:schemeClr val="accent1"/>
            </a:solidFill>
          </a:ln>
        </p:spPr>
        <p:txBody>
          <a:bodyPr wrap="square">
            <a:spAutoFit/>
          </a:bodyPr>
          <a:lstStyle/>
          <a:p>
            <a:pPr>
              <a:lnSpc>
                <a:spcPct val="110000"/>
              </a:lnSpc>
              <a:spcBef>
                <a:spcPts val="0"/>
              </a:spcBef>
            </a:pPr>
            <a:r>
              <a:rPr lang="en-US" sz="2100" b="1" dirty="0" err="1">
                <a:latin typeface="Calibri" pitchFamily="34" charset="0"/>
                <a:cs typeface="Calibri" pitchFamily="34" charset="0"/>
              </a:rPr>
              <a:t>Thaman</a:t>
            </a:r>
            <a:r>
              <a:rPr lang="en-US" sz="2100" b="1" dirty="0">
                <a:latin typeface="Calibri" pitchFamily="34" charset="0"/>
                <a:cs typeface="Calibri" pitchFamily="34" charset="0"/>
              </a:rPr>
              <a:t>, K. H. (1994). Ecotourism-friendly or the new sell? One woman’s</a:t>
            </a:r>
          </a:p>
          <a:p>
            <a:pPr>
              <a:lnSpc>
                <a:spcPct val="110000"/>
              </a:lnSpc>
              <a:spcBef>
                <a:spcPts val="0"/>
              </a:spcBef>
            </a:pPr>
            <a:r>
              <a:rPr lang="en-US" sz="2100" b="1" dirty="0">
                <a:latin typeface="Calibri" pitchFamily="34" charset="0"/>
                <a:cs typeface="Calibri" pitchFamily="34" charset="0"/>
              </a:rPr>
              <a:t>   view of ecotourism in Pacific Island countries. In A. </a:t>
            </a:r>
            <a:r>
              <a:rPr lang="en-US" sz="2100" b="1" dirty="0" err="1">
                <a:latin typeface="Calibri" pitchFamily="34" charset="0"/>
                <a:cs typeface="Calibri" pitchFamily="34" charset="0"/>
              </a:rPr>
              <a:t>Emberson</a:t>
            </a:r>
            <a:r>
              <a:rPr lang="en-US" sz="2100" b="1" dirty="0">
                <a:latin typeface="Calibri" pitchFamily="34" charset="0"/>
                <a:cs typeface="Calibri" pitchFamily="34" charset="0"/>
              </a:rPr>
              <a:t>-Bain</a:t>
            </a:r>
          </a:p>
          <a:p>
            <a:pPr>
              <a:lnSpc>
                <a:spcPct val="110000"/>
              </a:lnSpc>
              <a:spcBef>
                <a:spcPts val="0"/>
              </a:spcBef>
            </a:pPr>
            <a:r>
              <a:rPr lang="en-US" sz="2100" b="1" dirty="0">
                <a:latin typeface="Calibri" pitchFamily="34" charset="0"/>
                <a:cs typeface="Calibri" pitchFamily="34" charset="0"/>
              </a:rPr>
              <a:t>   (Ed.), </a:t>
            </a:r>
            <a:r>
              <a:rPr lang="en-US" sz="2100" b="1" i="1" dirty="0">
                <a:latin typeface="Calibri" pitchFamily="34" charset="0"/>
                <a:cs typeface="Calibri" pitchFamily="34" charset="0"/>
              </a:rPr>
              <a:t>Sustainable development or malignant growth? Perspectives of </a:t>
            </a:r>
          </a:p>
          <a:p>
            <a:pPr>
              <a:lnSpc>
                <a:spcPct val="110000"/>
              </a:lnSpc>
              <a:spcBef>
                <a:spcPts val="0"/>
              </a:spcBef>
            </a:pPr>
            <a:r>
              <a:rPr lang="en-US" sz="2100" b="1" i="1" dirty="0">
                <a:latin typeface="Calibri" pitchFamily="34" charset="0"/>
                <a:cs typeface="Calibri" pitchFamily="34" charset="0"/>
              </a:rPr>
              <a:t>   Pacific Island women </a:t>
            </a:r>
            <a:r>
              <a:rPr lang="en-US" sz="2100" b="1" dirty="0">
                <a:latin typeface="Calibri" pitchFamily="34" charset="0"/>
                <a:cs typeface="Calibri" pitchFamily="34" charset="0"/>
              </a:rPr>
              <a:t>(pp. 183-193). </a:t>
            </a:r>
            <a:r>
              <a:rPr lang="en-US" sz="2100" b="1" dirty="0" err="1">
                <a:latin typeface="Calibri" pitchFamily="34" charset="0"/>
                <a:cs typeface="Calibri" pitchFamily="34" charset="0"/>
              </a:rPr>
              <a:t>Marama</a:t>
            </a:r>
            <a:r>
              <a:rPr lang="en-US" sz="2100" b="1" dirty="0">
                <a:latin typeface="Calibri" pitchFamily="34" charset="0"/>
                <a:cs typeface="Calibri" pitchFamily="34" charset="0"/>
              </a:rPr>
              <a:t> Publications.</a:t>
            </a:r>
            <a:endParaRPr lang="en-NZ" sz="2100" b="1" dirty="0">
              <a:latin typeface="Calibri" pitchFamily="34" charset="0"/>
              <a:cs typeface="Calibri" pitchFamily="34" charset="0"/>
            </a:endParaRPr>
          </a:p>
          <a:p>
            <a:pPr marL="285750" indent="-285750">
              <a:lnSpc>
                <a:spcPct val="110000"/>
              </a:lnSpc>
              <a:spcBef>
                <a:spcPts val="1200"/>
              </a:spcBef>
              <a:buFont typeface="Arial" pitchFamily="34" charset="0"/>
              <a:buChar char="•"/>
            </a:pPr>
            <a:r>
              <a:rPr lang="en-NZ" sz="2100" dirty="0">
                <a:latin typeface="Calibri" pitchFamily="34" charset="0"/>
                <a:cs typeface="Calibri" pitchFamily="34" charset="0"/>
              </a:rPr>
              <a:t>Argues that ....</a:t>
            </a:r>
          </a:p>
          <a:p>
            <a:pPr marL="285750" indent="-285750">
              <a:lnSpc>
                <a:spcPct val="110000"/>
              </a:lnSpc>
              <a:spcBef>
                <a:spcPts val="1200"/>
              </a:spcBef>
              <a:buFont typeface="Arial" pitchFamily="34" charset="0"/>
              <a:buChar char="•"/>
            </a:pPr>
            <a:r>
              <a:rPr lang="en-NZ" sz="2100" dirty="0">
                <a:latin typeface="Calibri" pitchFamily="34" charset="0"/>
                <a:cs typeface="Calibri" pitchFamily="34" charset="0"/>
              </a:rPr>
              <a:t>Addresses ...</a:t>
            </a:r>
          </a:p>
          <a:p>
            <a:pPr marL="285750" indent="-285750">
              <a:lnSpc>
                <a:spcPct val="110000"/>
              </a:lnSpc>
              <a:spcBef>
                <a:spcPts val="1200"/>
              </a:spcBef>
              <a:buFont typeface="Arial" pitchFamily="34" charset="0"/>
              <a:buChar char="•"/>
            </a:pPr>
            <a:r>
              <a:rPr lang="en-NZ" sz="2100" dirty="0">
                <a:latin typeface="Calibri" pitchFamily="34" charset="0"/>
                <a:cs typeface="Calibri" pitchFamily="34" charset="0"/>
              </a:rPr>
              <a:t>Recognises ...</a:t>
            </a:r>
          </a:p>
          <a:p>
            <a:pPr marL="285750" indent="-285750">
              <a:lnSpc>
                <a:spcPct val="110000"/>
              </a:lnSpc>
              <a:spcBef>
                <a:spcPts val="1200"/>
              </a:spcBef>
              <a:buFont typeface="Arial" pitchFamily="34" charset="0"/>
              <a:buChar char="•"/>
            </a:pPr>
            <a:r>
              <a:rPr lang="en-NZ" sz="2100" dirty="0">
                <a:latin typeface="Calibri" pitchFamily="34" charset="0"/>
                <a:cs typeface="Calibri" pitchFamily="34" charset="0"/>
              </a:rPr>
              <a:t>Rejects ...</a:t>
            </a:r>
          </a:p>
          <a:p>
            <a:pPr marL="285750" indent="-285750">
              <a:lnSpc>
                <a:spcPct val="110000"/>
              </a:lnSpc>
              <a:spcBef>
                <a:spcPts val="1200"/>
              </a:spcBef>
              <a:buFont typeface="Arial" pitchFamily="34" charset="0"/>
              <a:buChar char="•"/>
            </a:pPr>
            <a:r>
              <a:rPr lang="en-NZ" sz="2100" dirty="0">
                <a:latin typeface="Calibri" pitchFamily="34" charset="0"/>
                <a:cs typeface="Calibri" pitchFamily="34" charset="0"/>
              </a:rPr>
              <a:t>Advocates ...</a:t>
            </a:r>
          </a:p>
        </p:txBody>
      </p:sp>
      <p:sp>
        <p:nvSpPr>
          <p:cNvPr id="4" name="Rectangle 3"/>
          <p:cNvSpPr/>
          <p:nvPr/>
        </p:nvSpPr>
        <p:spPr>
          <a:xfrm>
            <a:off x="0" y="6334780"/>
            <a:ext cx="6336704" cy="523220"/>
          </a:xfrm>
          <a:prstGeom prst="rect">
            <a:avLst/>
          </a:prstGeom>
        </p:spPr>
        <p:txBody>
          <a:bodyPr wrap="square">
            <a:spAutoFit/>
          </a:bodyPr>
          <a:lstStyle/>
          <a:p>
            <a:pPr marL="57150" indent="0" algn="ctr">
              <a:buNone/>
            </a:pPr>
            <a:r>
              <a:rPr lang="en-NZ" sz="2800" dirty="0">
                <a:solidFill>
                  <a:srgbClr val="FFC000"/>
                </a:solidFill>
                <a:latin typeface="+mn-lt"/>
                <a:hlinkClick r:id="rId4">
                  <a:extLst>
                    <a:ext uri="{A12FA001-AC4F-418D-AE19-62706E023703}">
                      <ahyp:hlinkClr xmlns:ahyp="http://schemas.microsoft.com/office/drawing/2018/hyperlinkcolor" val="tx"/>
                    </a:ext>
                  </a:extLst>
                </a:hlinkClick>
              </a:rPr>
              <a:t>A link to notetaking section in OWLL</a:t>
            </a:r>
            <a:endParaRPr lang="en-NZ" sz="2800" dirty="0">
              <a:solidFill>
                <a:srgbClr val="FFC000"/>
              </a:solidFill>
              <a:latin typeface="+mn-lt"/>
            </a:endParaRPr>
          </a:p>
        </p:txBody>
      </p:sp>
    </p:spTree>
    <p:custDataLst>
      <p:tags r:id="rId1"/>
    </p:custDataLst>
    <p:extLst>
      <p:ext uri="{BB962C8B-B14F-4D97-AF65-F5344CB8AC3E}">
        <p14:creationId xmlns:p14="http://schemas.microsoft.com/office/powerpoint/2010/main" val="3780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899592" y="990600"/>
            <a:ext cx="734481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3600" b="0" i="0" u="none" strike="noStrike" kern="1200" cap="none" spc="0" normalizeH="0" baseline="0" noProof="0" dirty="0">
                <a:ln>
                  <a:noFill/>
                </a:ln>
                <a:solidFill>
                  <a:srgbClr val="FFC000"/>
                </a:solidFill>
                <a:effectLst/>
                <a:uLnTx/>
                <a:uFillTx/>
                <a:latin typeface="+mn-lt"/>
                <a:ea typeface="ＭＳ Ｐゴシック" charset="0"/>
                <a:cs typeface="ＭＳ Ｐゴシック" charset="0"/>
              </a:rPr>
              <a:t>Top tips for note-taking</a:t>
            </a:r>
            <a:endParaRPr kumimoji="0" lang="en-US" sz="3600" b="0" i="0" u="none" strike="noStrike" kern="1200" cap="none" spc="0" normalizeH="0" baseline="0" noProof="0" dirty="0">
              <a:ln>
                <a:noFill/>
              </a:ln>
              <a:solidFill>
                <a:srgbClr val="FFC000"/>
              </a:solidFill>
              <a:effectLst/>
              <a:uLnTx/>
              <a:uFillTx/>
              <a:latin typeface="+mn-lt"/>
              <a:ea typeface="ＭＳ Ｐゴシック" charset="0"/>
              <a:cs typeface="ＭＳ Ｐゴシック" charset="0"/>
            </a:endParaRPr>
          </a:p>
        </p:txBody>
      </p:sp>
      <p:sp>
        <p:nvSpPr>
          <p:cNvPr id="7" name="TextBox 6"/>
          <p:cNvSpPr txBox="1"/>
          <p:nvPr/>
        </p:nvSpPr>
        <p:spPr>
          <a:xfrm>
            <a:off x="107504" y="119460"/>
            <a:ext cx="3096344" cy="461665"/>
          </a:xfrm>
          <a:prstGeom prst="rect">
            <a:avLst/>
          </a:prstGeom>
          <a:solidFill>
            <a:srgbClr val="FFCC66"/>
          </a:solidFill>
        </p:spPr>
        <p:txBody>
          <a:bodyPr wrap="square" rtlCol="0">
            <a:spAutoFit/>
          </a:bodyPr>
          <a:lstStyle/>
          <a:p>
            <a:r>
              <a:rPr lang="en-NZ" sz="2400" dirty="0">
                <a:latin typeface="Calibri" panose="020F0502020204030204" pitchFamily="34" charset="0"/>
                <a:cs typeface="Calibri" panose="020F0502020204030204" pitchFamily="34" charset="0"/>
              </a:rPr>
              <a:t>Note-taking methods</a:t>
            </a:r>
            <a:endParaRPr lang="en-US" sz="2400" dirty="0">
              <a:latin typeface="Calibri" panose="020F0502020204030204" pitchFamily="34" charset="0"/>
              <a:cs typeface="Calibri" panose="020F0502020204030204" pitchFamily="34" charset="0"/>
            </a:endParaRPr>
          </a:p>
        </p:txBody>
      </p:sp>
      <p:sp>
        <p:nvSpPr>
          <p:cNvPr id="9" name="Rectangle 8"/>
          <p:cNvSpPr/>
          <p:nvPr/>
        </p:nvSpPr>
        <p:spPr>
          <a:xfrm>
            <a:off x="685800" y="1828800"/>
            <a:ext cx="5486400" cy="4001095"/>
          </a:xfrm>
          <a:prstGeom prst="rect">
            <a:avLst/>
          </a:prstGeom>
        </p:spPr>
        <p:txBody>
          <a:bodyPr wrap="square">
            <a:spAutoFit/>
          </a:bodyPr>
          <a:lstStyle/>
          <a:p>
            <a:pPr marL="285750" indent="-285750">
              <a:buFont typeface="Arial" panose="020B0604020202020204" pitchFamily="34" charset="0"/>
              <a:buChar char="•"/>
            </a:pPr>
            <a:r>
              <a:rPr lang="en-NZ" sz="2600" dirty="0">
                <a:solidFill>
                  <a:schemeClr val="bg1"/>
                </a:solidFill>
                <a:latin typeface="+mn-lt"/>
              </a:rPr>
              <a:t> When copying direct quotes make   </a:t>
            </a:r>
          </a:p>
          <a:p>
            <a:r>
              <a:rPr lang="en-NZ" sz="2600" dirty="0">
                <a:solidFill>
                  <a:schemeClr val="bg1"/>
                </a:solidFill>
                <a:latin typeface="+mn-lt"/>
              </a:rPr>
              <a:t>     them stand out</a:t>
            </a:r>
          </a:p>
          <a:p>
            <a:r>
              <a:rPr lang="en-NZ" sz="2600" dirty="0">
                <a:solidFill>
                  <a:schemeClr val="bg1"/>
                </a:solidFill>
                <a:latin typeface="+mn-lt"/>
              </a:rPr>
              <a:t>        -  use a different colour </a:t>
            </a:r>
          </a:p>
          <a:p>
            <a:r>
              <a:rPr lang="en-NZ" sz="2600" dirty="0">
                <a:solidFill>
                  <a:schemeClr val="bg1"/>
                </a:solidFill>
                <a:latin typeface="+mn-lt"/>
              </a:rPr>
              <a:t>        -  use obvious quotation marks </a:t>
            </a:r>
          </a:p>
          <a:p>
            <a:pPr marL="457200" indent="-457200">
              <a:spcBef>
                <a:spcPts val="1200"/>
              </a:spcBef>
              <a:buFont typeface="Arial" panose="020B0604020202020204" pitchFamily="34" charset="0"/>
              <a:buChar char="•"/>
            </a:pPr>
            <a:r>
              <a:rPr lang="en-NZ" sz="2600" dirty="0">
                <a:solidFill>
                  <a:schemeClr val="bg1"/>
                </a:solidFill>
                <a:latin typeface="+mn-lt"/>
              </a:rPr>
              <a:t>Avoid highlighter syndrome </a:t>
            </a:r>
          </a:p>
          <a:p>
            <a:pPr>
              <a:spcBef>
                <a:spcPts val="0"/>
              </a:spcBef>
            </a:pPr>
            <a:r>
              <a:rPr lang="en-NZ" sz="2600" dirty="0">
                <a:solidFill>
                  <a:schemeClr val="bg1"/>
                </a:solidFill>
                <a:latin typeface="+mn-lt"/>
              </a:rPr>
              <a:t>        -  passive reading</a:t>
            </a:r>
          </a:p>
          <a:p>
            <a:pPr marL="457200" indent="-457200">
              <a:spcBef>
                <a:spcPts val="1200"/>
              </a:spcBef>
              <a:buFont typeface="Arial" panose="020B0604020202020204" pitchFamily="34" charset="0"/>
              <a:buChar char="•"/>
            </a:pPr>
            <a:r>
              <a:rPr lang="en-NZ" sz="2600" dirty="0">
                <a:solidFill>
                  <a:schemeClr val="bg1"/>
                </a:solidFill>
                <a:latin typeface="+mn-lt"/>
              </a:rPr>
              <a:t>Work with others in reading, understanding and taking notes</a:t>
            </a:r>
          </a:p>
          <a:p>
            <a:pPr>
              <a:spcBef>
                <a:spcPts val="0"/>
              </a:spcBef>
            </a:pPr>
            <a:r>
              <a:rPr lang="en-NZ" sz="2600" dirty="0">
                <a:solidFill>
                  <a:schemeClr val="bg1"/>
                </a:solidFill>
                <a:latin typeface="+mn-lt"/>
              </a:rPr>
              <a:t>       </a:t>
            </a:r>
            <a:endParaRPr lang="en-US" sz="2600" dirty="0">
              <a:solidFill>
                <a:schemeClr val="bg1"/>
              </a:solidFill>
              <a:latin typeface="+mn-lt"/>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752629"/>
            <a:ext cx="2419752" cy="2886171"/>
          </a:xfrm>
          <a:prstGeom prst="rect">
            <a:avLst/>
          </a:prstGeom>
        </p:spPr>
      </p:pic>
    </p:spTree>
    <p:custDataLst>
      <p:tags r:id="rId1"/>
    </p:custDataLst>
    <p:extLst>
      <p:ext uri="{BB962C8B-B14F-4D97-AF65-F5344CB8AC3E}">
        <p14:creationId xmlns:p14="http://schemas.microsoft.com/office/powerpoint/2010/main" val="292367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609600" y="762000"/>
            <a:ext cx="770485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200" b="0" i="0" u="none" strike="noStrike" kern="1200" cap="none" spc="0" normalizeH="0" baseline="0" noProof="0" dirty="0">
                <a:ln>
                  <a:noFill/>
                </a:ln>
                <a:solidFill>
                  <a:srgbClr val="FFC000"/>
                </a:solidFill>
                <a:effectLst/>
                <a:uLnTx/>
                <a:uFillTx/>
                <a:latin typeface="Calibri" panose="020F0502020204030204" pitchFamily="34" charset="0"/>
                <a:ea typeface="ＭＳ Ｐゴシック" charset="0"/>
                <a:cs typeface="Calibri" panose="020F0502020204030204" pitchFamily="34" charset="0"/>
              </a:rPr>
              <a:t>Before lectures:</a:t>
            </a:r>
            <a:endParaRPr kumimoji="0" lang="en-US" sz="3200" b="0" i="0" u="none" strike="noStrike" kern="1200" cap="none" spc="0" normalizeH="0" baseline="0" noProof="0" dirty="0">
              <a:ln>
                <a:noFill/>
              </a:ln>
              <a:solidFill>
                <a:srgbClr val="FFC000"/>
              </a:solidFill>
              <a:effectLst/>
              <a:uLnTx/>
              <a:uFillTx/>
              <a:latin typeface="Calibri" panose="020F0502020204030204" pitchFamily="34" charset="0"/>
              <a:ea typeface="ＭＳ Ｐゴシック" charset="0"/>
              <a:cs typeface="Calibri" panose="020F0502020204030204" pitchFamily="34" charset="0"/>
            </a:endParaRPr>
          </a:p>
        </p:txBody>
      </p:sp>
      <p:sp>
        <p:nvSpPr>
          <p:cNvPr id="4" name="TextBox 3"/>
          <p:cNvSpPr txBox="1"/>
          <p:nvPr/>
        </p:nvSpPr>
        <p:spPr>
          <a:xfrm>
            <a:off x="683568" y="1647382"/>
            <a:ext cx="8280920" cy="4047262"/>
          </a:xfrm>
          <a:prstGeom prst="rect">
            <a:avLst/>
          </a:prstGeom>
          <a:noFill/>
        </p:spPr>
        <p:txBody>
          <a:bodyPr wrap="square" rtlCol="0">
            <a:spAutoFit/>
          </a:bodyPr>
          <a:lstStyle/>
          <a:p>
            <a:pPr marL="285750" indent="-285750">
              <a:buFont typeface="Arial" panose="020B0604020202020204" pitchFamily="34" charset="0"/>
              <a:buChar char="•"/>
            </a:pPr>
            <a:r>
              <a:rPr lang="en-NZ" sz="2800" dirty="0">
                <a:solidFill>
                  <a:schemeClr val="bg1"/>
                </a:solidFill>
                <a:latin typeface="Calibri" panose="020F0502020204030204" pitchFamily="34" charset="0"/>
                <a:cs typeface="Calibri" panose="020F0502020204030204" pitchFamily="34" charset="0"/>
              </a:rPr>
              <a:t>Read set readings</a:t>
            </a:r>
          </a:p>
          <a:p>
            <a:pPr marL="285750" indent="-285750">
              <a:buFont typeface="Arial" panose="020B0604020202020204" pitchFamily="34" charset="0"/>
              <a:buChar char="•"/>
            </a:pPr>
            <a:r>
              <a:rPr lang="en-NZ" sz="2800" dirty="0">
                <a:solidFill>
                  <a:schemeClr val="bg1"/>
                </a:solidFill>
                <a:latin typeface="Calibri" panose="020F0502020204030204" pitchFamily="34" charset="0"/>
                <a:cs typeface="Calibri" panose="020F0502020204030204" pitchFamily="34" charset="0"/>
              </a:rPr>
              <a:t>Preview appropriate sections of textbook/study guide</a:t>
            </a:r>
          </a:p>
          <a:p>
            <a:r>
              <a:rPr lang="en-NZ" sz="2800" dirty="0">
                <a:solidFill>
                  <a:schemeClr val="bg1"/>
                </a:solidFill>
                <a:latin typeface="Calibri" panose="020F0502020204030204" pitchFamily="34" charset="0"/>
                <a:cs typeface="Calibri" panose="020F0502020204030204" pitchFamily="34" charset="0"/>
              </a:rPr>
              <a:t>      -  Headings</a:t>
            </a:r>
          </a:p>
          <a:p>
            <a:r>
              <a:rPr lang="en-NZ" sz="2800" dirty="0">
                <a:solidFill>
                  <a:schemeClr val="bg1"/>
                </a:solidFill>
                <a:latin typeface="Calibri" panose="020F0502020204030204" pitchFamily="34" charset="0"/>
                <a:cs typeface="Calibri" panose="020F0502020204030204" pitchFamily="34" charset="0"/>
              </a:rPr>
              <a:t>      -  Introduction</a:t>
            </a:r>
          </a:p>
          <a:p>
            <a:r>
              <a:rPr lang="en-NZ" sz="2800" dirty="0">
                <a:solidFill>
                  <a:schemeClr val="bg1"/>
                </a:solidFill>
                <a:latin typeface="Calibri" panose="020F0502020204030204" pitchFamily="34" charset="0"/>
                <a:cs typeface="Calibri" panose="020F0502020204030204" pitchFamily="34" charset="0"/>
              </a:rPr>
              <a:t>      -  Key concepts (may appear as margin notes)</a:t>
            </a:r>
          </a:p>
          <a:p>
            <a:r>
              <a:rPr lang="en-NZ" sz="2800" dirty="0">
                <a:solidFill>
                  <a:schemeClr val="bg1"/>
                </a:solidFill>
                <a:latin typeface="Calibri" panose="020F0502020204030204" pitchFamily="34" charset="0"/>
                <a:cs typeface="Calibri" panose="020F0502020204030204" pitchFamily="34" charset="0"/>
              </a:rPr>
              <a:t>      -  Diagrams</a:t>
            </a:r>
          </a:p>
          <a:p>
            <a:r>
              <a:rPr lang="en-NZ" sz="2800" dirty="0">
                <a:solidFill>
                  <a:schemeClr val="bg1"/>
                </a:solidFill>
                <a:latin typeface="Calibri" panose="020F0502020204030204" pitchFamily="34" charset="0"/>
                <a:cs typeface="Calibri" panose="020F0502020204030204" pitchFamily="34" charset="0"/>
              </a:rPr>
              <a:t>      -  Chapter summaries</a:t>
            </a:r>
          </a:p>
          <a:p>
            <a:pPr marL="457200" indent="-457200">
              <a:spcBef>
                <a:spcPts val="600"/>
              </a:spcBef>
              <a:buFont typeface="Arial" panose="020B0604020202020204" pitchFamily="34" charset="0"/>
              <a:buChar char="•"/>
            </a:pPr>
            <a:r>
              <a:rPr lang="en-NZ" sz="2800" dirty="0">
                <a:solidFill>
                  <a:schemeClr val="bg1"/>
                </a:solidFill>
                <a:latin typeface="Calibri" panose="020F0502020204030204" pitchFamily="34" charset="0"/>
                <a:cs typeface="Calibri" panose="020F0502020204030204" pitchFamily="34" charset="0"/>
              </a:rPr>
              <a:t>Note down key topics/ideas found</a:t>
            </a:r>
          </a:p>
          <a:p>
            <a:pPr marL="457200" indent="-457200">
              <a:buFont typeface="Arial" panose="020B0604020202020204" pitchFamily="34" charset="0"/>
              <a:buChar char="•"/>
            </a:pPr>
            <a:r>
              <a:rPr lang="en-NZ" sz="2800" dirty="0">
                <a:solidFill>
                  <a:schemeClr val="bg1"/>
                </a:solidFill>
                <a:latin typeface="Calibri" panose="020F0502020204030204" pitchFamily="34" charset="0"/>
                <a:cs typeface="Calibri" panose="020F0502020204030204" pitchFamily="34" charset="0"/>
              </a:rPr>
              <a:t>Mentally re-run previous lecture</a:t>
            </a:r>
          </a:p>
        </p:txBody>
      </p:sp>
    </p:spTree>
    <p:custDataLst>
      <p:tags r:id="rId1"/>
    </p:custDataLst>
    <p:extLst>
      <p:ext uri="{BB962C8B-B14F-4D97-AF65-F5344CB8AC3E}">
        <p14:creationId xmlns:p14="http://schemas.microsoft.com/office/powerpoint/2010/main" val="42716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4"/>
          </p:nvPr>
        </p:nvSpPr>
        <p:spPr>
          <a:xfrm>
            <a:off x="685800" y="1828800"/>
            <a:ext cx="7620000" cy="4525963"/>
          </a:xfrm>
          <a:prstGeom prst="rect">
            <a:avLst/>
          </a:prstGeom>
        </p:spPr>
        <p:txBody>
          <a:bodyPr>
            <a:normAutofit/>
          </a:bodyPr>
          <a:lstStyle/>
          <a:p>
            <a:pPr>
              <a:spcBef>
                <a:spcPts val="1800"/>
              </a:spcBef>
              <a:buFont typeface="Arial" panose="020B0604020202020204" pitchFamily="34" charset="0"/>
              <a:buChar char="•"/>
            </a:pPr>
            <a:r>
              <a:rPr lang="en-NZ" sz="2800" dirty="0"/>
              <a:t>Read actively (not passively)</a:t>
            </a:r>
          </a:p>
          <a:p>
            <a:pPr>
              <a:spcBef>
                <a:spcPts val="1800"/>
              </a:spcBef>
              <a:buFont typeface="Arial" panose="020B0604020202020204" pitchFamily="34" charset="0"/>
              <a:buChar char="•"/>
            </a:pPr>
            <a:r>
              <a:rPr lang="en-NZ" sz="2800" dirty="0"/>
              <a:t>Have a clear purpose when you read </a:t>
            </a:r>
          </a:p>
          <a:p>
            <a:pPr>
              <a:spcBef>
                <a:spcPts val="1800"/>
              </a:spcBef>
              <a:buFont typeface="Arial" panose="020B0604020202020204" pitchFamily="34" charset="0"/>
              <a:buChar char="•"/>
            </a:pPr>
            <a:r>
              <a:rPr lang="en-NZ" sz="2800" dirty="0"/>
              <a:t>Adjust your reading technique according to your purpose</a:t>
            </a:r>
          </a:p>
          <a:p>
            <a:pPr>
              <a:spcBef>
                <a:spcPts val="1200"/>
              </a:spcBef>
              <a:buFont typeface="Arial" panose="020B0604020202020204" pitchFamily="34" charset="0"/>
              <a:buChar char="•"/>
            </a:pPr>
            <a:r>
              <a:rPr lang="en-NZ" sz="2800" dirty="0"/>
              <a:t>Take notes</a:t>
            </a:r>
          </a:p>
        </p:txBody>
      </p:sp>
      <p:sp>
        <p:nvSpPr>
          <p:cNvPr id="4" name="Title 1"/>
          <p:cNvSpPr>
            <a:spLocks noGrp="1"/>
          </p:cNvSpPr>
          <p:nvPr>
            <p:ph type="title"/>
          </p:nvPr>
        </p:nvSpPr>
        <p:spPr>
          <a:xfrm>
            <a:off x="457200" y="838200"/>
            <a:ext cx="8229600" cy="838200"/>
          </a:xfrm>
        </p:spPr>
        <p:txBody>
          <a:bodyPr>
            <a:normAutofit/>
          </a:bodyPr>
          <a:lstStyle/>
          <a:p>
            <a:pPr algn="ctr"/>
            <a:r>
              <a:rPr lang="en-NZ" sz="3600" dirty="0">
                <a:solidFill>
                  <a:srgbClr val="FFC000"/>
                </a:solidFill>
              </a:rPr>
              <a:t>Summary</a:t>
            </a:r>
          </a:p>
        </p:txBody>
      </p:sp>
    </p:spTree>
    <p:custDataLst>
      <p:tags r:id="rId1"/>
    </p:custDataLst>
    <p:extLst>
      <p:ext uri="{BB962C8B-B14F-4D97-AF65-F5344CB8AC3E}">
        <p14:creationId xmlns:p14="http://schemas.microsoft.com/office/powerpoint/2010/main" val="2991338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8000"/>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838200"/>
          </a:xfrm>
        </p:spPr>
        <p:txBody>
          <a:bodyPr>
            <a:noAutofit/>
          </a:bodyPr>
          <a:lstStyle/>
          <a:p>
            <a:pPr algn="ctr"/>
            <a:r>
              <a:rPr lang="en-NZ" sz="2800" dirty="0">
                <a:solidFill>
                  <a:srgbClr val="FFC000"/>
                </a:solidFill>
              </a:rPr>
              <a:t>Need help? </a:t>
            </a:r>
            <a:br>
              <a:rPr lang="en-NZ" sz="2800" dirty="0">
                <a:solidFill>
                  <a:srgbClr val="FFC000"/>
                </a:solidFill>
              </a:rPr>
            </a:br>
            <a:r>
              <a:rPr lang="en-NZ" sz="2400" dirty="0"/>
              <a:t> We have a range of free services to help you with your assignment writing and study skills</a:t>
            </a:r>
            <a:endParaRPr lang="en-NZ" sz="2800" dirty="0"/>
          </a:p>
        </p:txBody>
      </p:sp>
      <p:sp>
        <p:nvSpPr>
          <p:cNvPr id="5" name="Content Placeholder 2"/>
          <p:cNvSpPr>
            <a:spLocks noGrp="1"/>
          </p:cNvSpPr>
          <p:nvPr>
            <p:ph sz="quarter" idx="4"/>
          </p:nvPr>
        </p:nvSpPr>
        <p:spPr>
          <a:xfrm>
            <a:off x="685800" y="1493837"/>
            <a:ext cx="8139005" cy="4525963"/>
          </a:xfrm>
          <a:prstGeom prst="rect">
            <a:avLst/>
          </a:prstGeom>
        </p:spPr>
        <p:txBody>
          <a:bodyPr>
            <a:noAutofit/>
          </a:bodyPr>
          <a:lstStyle/>
          <a:p>
            <a:r>
              <a:rPr lang="en-US" sz="1300" dirty="0">
                <a:hlinkClick r:id="rId5"/>
              </a:rPr>
              <a:t>Individual Support</a:t>
            </a:r>
            <a:r>
              <a:rPr lang="en-US" sz="1300" dirty="0"/>
              <a:t>: Want to discuss your assignment before you hand it in? Want to discuss study skills (e.g. how to manage time)? Book an appointment at </a:t>
            </a:r>
            <a:r>
              <a:rPr lang="en-NZ" sz="1300" dirty="0">
                <a:hlinkClick r:id="rId6"/>
              </a:rPr>
              <a:t>massey.ac.nz/ctlcontacts</a:t>
            </a:r>
            <a:r>
              <a:rPr lang="en-NZ" sz="1300" dirty="0"/>
              <a:t> </a:t>
            </a:r>
            <a:r>
              <a:rPr lang="en-US" sz="1300" dirty="0"/>
              <a:t>or </a:t>
            </a:r>
            <a:r>
              <a:rPr lang="en-NZ" sz="1300" dirty="0"/>
              <a:t>drop in. </a:t>
            </a:r>
          </a:p>
          <a:p>
            <a:r>
              <a:rPr lang="en-US" sz="1300" dirty="0">
                <a:hlinkClick r:id="rId7"/>
              </a:rPr>
              <a:t>Pre-Reading Service</a:t>
            </a:r>
            <a:r>
              <a:rPr lang="en-US" sz="1300" dirty="0"/>
              <a:t>: 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300" dirty="0">
                <a:hlinkClick r:id="rId8"/>
              </a:rPr>
              <a:t>Workshops</a:t>
            </a:r>
            <a:r>
              <a:rPr lang="en-US" sz="1300" dirty="0"/>
              <a:t>: Seminars and workshops are run on campus and online, which can help you with writing and study skills, such as essay writing, referencing, and writing research proposals. See here for </a:t>
            </a:r>
            <a:r>
              <a:rPr lang="en-US" sz="1300" dirty="0" err="1"/>
              <a:t>programmes</a:t>
            </a:r>
            <a:r>
              <a:rPr lang="en-US" sz="1300" dirty="0"/>
              <a:t> and registration details. See </a:t>
            </a:r>
            <a:r>
              <a:rPr lang="en-NZ" sz="1300" dirty="0">
                <a:hlinkClick r:id="rId9"/>
              </a:rPr>
              <a:t>http://owll.massey.ac.nz/about-OWLL/workshops.php</a:t>
            </a:r>
            <a:endParaRPr lang="en-NZ" sz="1300" dirty="0"/>
          </a:p>
          <a:p>
            <a:r>
              <a:rPr lang="en-US" sz="1300" dirty="0">
                <a:hlinkClick r:id="rId10"/>
              </a:rPr>
              <a:t>Academic Q+A</a:t>
            </a:r>
            <a:r>
              <a:rPr lang="en-US" sz="1300" dirty="0"/>
              <a:t> </a:t>
            </a:r>
            <a:r>
              <a:rPr lang="en-US" sz="1300" dirty="0">
                <a:hlinkClick r:id="rId10"/>
              </a:rPr>
              <a:t>forum</a:t>
            </a:r>
            <a:r>
              <a:rPr lang="en-US" sz="1300" dirty="0">
                <a:solidFill>
                  <a:srgbClr val="043163"/>
                </a:solidFill>
              </a:rPr>
              <a:t>: </a:t>
            </a:r>
            <a:r>
              <a:rPr lang="en-US" sz="1300" dirty="0"/>
              <a:t>Ask our consultants a question about academic writing and/or study </a:t>
            </a:r>
            <a:r>
              <a:rPr lang="en-NZ" sz="1300" dirty="0"/>
              <a:t>skills. </a:t>
            </a:r>
            <a:r>
              <a:rPr lang="en-US" sz="1300" dirty="0"/>
              <a:t>The Q &amp; A forum is a place for students to receive help with quick, study-related questions. You can access the forum through the Academic Writing and Learning Support site on your Stream homepage.</a:t>
            </a:r>
            <a:endParaRPr lang="en-NZ" sz="1300" dirty="0"/>
          </a:p>
          <a:p>
            <a:r>
              <a:rPr lang="en-US" sz="1300" dirty="0">
                <a:hlinkClick r:id="rId11"/>
              </a:rPr>
              <a:t>OWLL</a:t>
            </a:r>
            <a:r>
              <a:rPr lang="en-US" sz="1300" dirty="0"/>
              <a:t>: Information about academic writing and study skills, including assignment planning, </a:t>
            </a:r>
            <a:r>
              <a:rPr lang="en-NZ" sz="1300" dirty="0"/>
              <a:t>essays, reports, and referencing. Go to </a:t>
            </a:r>
            <a:r>
              <a:rPr lang="en-NZ" sz="1300" dirty="0">
                <a:hlinkClick r:id="rId11"/>
              </a:rPr>
              <a:t>http://owll.massey.ac.nz/index.php</a:t>
            </a:r>
            <a:endParaRPr lang="en-NZ" sz="1300" dirty="0"/>
          </a:p>
          <a:p>
            <a:r>
              <a:rPr lang="en-US" sz="1300" dirty="0">
                <a:hlinkClick r:id="rId12"/>
              </a:rPr>
              <a:t>Disability Services</a:t>
            </a:r>
            <a:r>
              <a:rPr lang="en-US" sz="1300" dirty="0"/>
              <a:t>: A range of services and support for students who have health and disability issues that are impacting their study.</a:t>
            </a:r>
          </a:p>
          <a:p>
            <a:r>
              <a:rPr lang="en-US" sz="1300" dirty="0">
                <a:hlinkClick r:id="rId13"/>
              </a:rPr>
              <a:t>Pasifika@Massey</a:t>
            </a:r>
            <a:r>
              <a:rPr lang="en-US" sz="1300" dirty="0"/>
              <a:t>: Whether studying as an internal or distance student, you can also access Learning support from the Pasifika Learning </a:t>
            </a:r>
            <a:r>
              <a:rPr lang="en-NZ" sz="1300" dirty="0"/>
              <a:t>Advisors.</a:t>
            </a:r>
          </a:p>
          <a:p>
            <a:r>
              <a:rPr lang="fi-FI" sz="1300" dirty="0">
                <a:hlinkClick r:id="rId14"/>
              </a:rPr>
              <a:t>Te Rau Tauawhi: </a:t>
            </a:r>
            <a:r>
              <a:rPr lang="fi-FI" sz="1300" dirty="0"/>
              <a:t>Ko t</a:t>
            </a:r>
            <a:r>
              <a:rPr lang="fr-FR" sz="1300" dirty="0"/>
              <a:t>ā</a:t>
            </a:r>
            <a:r>
              <a:rPr lang="fi-FI" sz="1300" dirty="0"/>
              <a:t> Te Rau Tauawhi he </a:t>
            </a:r>
            <a:r>
              <a:rPr lang="fr-FR" sz="1300" dirty="0"/>
              <a:t>ā</a:t>
            </a:r>
            <a:r>
              <a:rPr lang="fi-FI" sz="1300" dirty="0"/>
              <a:t>whina i ng</a:t>
            </a:r>
            <a:r>
              <a:rPr lang="fr-FR" sz="1300" dirty="0"/>
              <a:t>ā</a:t>
            </a:r>
            <a:r>
              <a:rPr lang="fi-FI" sz="1300" dirty="0"/>
              <a:t> tauira M</a:t>
            </a:r>
            <a:r>
              <a:rPr lang="fr-FR" sz="1300" dirty="0"/>
              <a:t>ā</a:t>
            </a:r>
            <a:r>
              <a:rPr lang="fi-FI" sz="1300" dirty="0"/>
              <a:t>ori ki te tuku aromatawatai ki Te Reo M</a:t>
            </a:r>
            <a:r>
              <a:rPr lang="fr-FR" sz="1300" dirty="0"/>
              <a:t>ā</a:t>
            </a:r>
            <a:r>
              <a:rPr lang="fi-FI" sz="1300" dirty="0"/>
              <a:t>ori, ki te tautoko hoki i </a:t>
            </a:r>
            <a:r>
              <a:rPr lang="en-US" sz="1300" dirty="0"/>
              <a:t>ng</a:t>
            </a:r>
            <a:r>
              <a:rPr lang="fr-FR" sz="1300" dirty="0"/>
              <a:t>ā</a:t>
            </a:r>
            <a:r>
              <a:rPr lang="en-US" sz="1300" dirty="0"/>
              <a:t> </a:t>
            </a:r>
            <a:r>
              <a:rPr lang="fr-FR" sz="1300" dirty="0"/>
              <a:t>ā</a:t>
            </a:r>
            <a:r>
              <a:rPr lang="en-US" sz="1300" dirty="0" err="1"/>
              <a:t>huatanga</a:t>
            </a:r>
            <a:r>
              <a:rPr lang="en-US" sz="1300" dirty="0"/>
              <a:t> </a:t>
            </a:r>
            <a:r>
              <a:rPr lang="en-US" sz="1300" dirty="0" err="1"/>
              <a:t>whakarite</a:t>
            </a:r>
            <a:r>
              <a:rPr lang="en-US" sz="1300" dirty="0"/>
              <a:t> </a:t>
            </a:r>
            <a:r>
              <a:rPr lang="en-US" sz="1300" dirty="0" err="1"/>
              <a:t>tuhinga</a:t>
            </a:r>
            <a:r>
              <a:rPr lang="en-US" sz="1300" dirty="0"/>
              <a:t>. The </a:t>
            </a:r>
            <a:r>
              <a:rPr lang="fr-FR" sz="1300" dirty="0"/>
              <a:t>Te Rau </a:t>
            </a:r>
            <a:r>
              <a:rPr lang="fr-FR" sz="1300" dirty="0" err="1"/>
              <a:t>Tauawhi</a:t>
            </a:r>
            <a:r>
              <a:rPr lang="fr-FR" sz="1300" dirty="0"/>
              <a:t> </a:t>
            </a:r>
            <a:r>
              <a:rPr lang="fr-FR" sz="1300" dirty="0" err="1"/>
              <a:t>Māori</a:t>
            </a:r>
            <a:r>
              <a:rPr lang="fr-FR" sz="1300" dirty="0"/>
              <a:t> </a:t>
            </a:r>
            <a:r>
              <a:rPr lang="fr-FR" sz="1300" dirty="0" err="1"/>
              <a:t>Student</a:t>
            </a:r>
            <a:r>
              <a:rPr lang="fr-FR" sz="1300" dirty="0"/>
              <a:t> Centre can </a:t>
            </a:r>
            <a:r>
              <a:rPr lang="en-US" sz="1300" dirty="0"/>
              <a:t>help you to submit your assignment in </a:t>
            </a:r>
            <a:r>
              <a:rPr lang="en-US" sz="1300" dirty="0" err="1"/>
              <a:t>Te</a:t>
            </a:r>
            <a:r>
              <a:rPr lang="en-US" sz="1300" dirty="0"/>
              <a:t> </a:t>
            </a:r>
            <a:r>
              <a:rPr lang="en-US" sz="1300" dirty="0" err="1"/>
              <a:t>Reo</a:t>
            </a:r>
            <a:r>
              <a:rPr lang="en-US" sz="1300" dirty="0"/>
              <a:t> M</a:t>
            </a:r>
            <a:r>
              <a:rPr lang="fr-FR" sz="1300" dirty="0"/>
              <a:t>ā</a:t>
            </a:r>
            <a:r>
              <a:rPr lang="en-US" sz="1300" dirty="0" err="1"/>
              <a:t>ori</a:t>
            </a:r>
            <a:r>
              <a:rPr lang="en-US" sz="1300" dirty="0"/>
              <a:t> and provide general assignment structure </a:t>
            </a:r>
            <a:r>
              <a:rPr lang="en-NZ" sz="1300" dirty="0"/>
              <a:t>support</a:t>
            </a:r>
            <a:r>
              <a:rPr lang="en-NZ" sz="1400" dirty="0"/>
              <a:t>.</a:t>
            </a:r>
            <a:endParaRPr lang="en-NZ" sz="1400" dirty="0">
              <a:solidFill>
                <a:srgbClr val="FFC000"/>
              </a:solidFill>
            </a:endParaRPr>
          </a:p>
        </p:txBody>
      </p:sp>
      <p:sp>
        <p:nvSpPr>
          <p:cNvPr id="6" name="Title 1">
            <a:extLst>
              <a:ext uri="{FF2B5EF4-FFF2-40B4-BE49-F238E27FC236}">
                <a16:creationId xmlns:a16="http://schemas.microsoft.com/office/drawing/2014/main" id="{5D95EAD1-D035-4EC2-A840-B890DE9C2612}"/>
              </a:ext>
            </a:extLst>
          </p:cNvPr>
          <p:cNvSpPr txBox="1">
            <a:spLocks/>
          </p:cNvSpPr>
          <p:nvPr/>
        </p:nvSpPr>
        <p:spPr>
          <a:xfrm>
            <a:off x="595205" y="6477000"/>
            <a:ext cx="7558195" cy="393700"/>
          </a:xfrm>
          <a:prstGeom prst="rect">
            <a:avLst/>
          </a:prstGeom>
        </p:spPr>
        <p:txBody>
          <a:bodyPr vert="horz" lIns="91440" tIns="45720" rIns="91440" bIns="45720" rtlCol="0" anchor="ctr">
            <a:normAutofit fontScale="67500" lnSpcReduction="20000"/>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a:r>
              <a:rPr lang="en-US" sz="3600" dirty="0">
                <a:solidFill>
                  <a:srgbClr val="FFC000"/>
                </a:solidFill>
              </a:rPr>
              <a:t>l</a:t>
            </a:r>
            <a:r>
              <a:rPr lang="en-NZ" sz="3600" dirty="0">
                <a:solidFill>
                  <a:srgbClr val="FFC000"/>
                </a:solidFill>
              </a:rPr>
              <a:t>earnersuccess@massey.ac.nz</a:t>
            </a:r>
          </a:p>
          <a:p>
            <a:pPr algn="ctr"/>
            <a:endParaRPr lang="en-NZ" sz="3600" dirty="0">
              <a:solidFill>
                <a:srgbClr val="FFC000"/>
              </a:solidFill>
            </a:endParaRPr>
          </a:p>
        </p:txBody>
      </p:sp>
      <p:pic>
        <p:nvPicPr>
          <p:cNvPr id="7" name="Picture 6">
            <a:extLst>
              <a:ext uri="{FF2B5EF4-FFF2-40B4-BE49-F238E27FC236}">
                <a16:creationId xmlns:a16="http://schemas.microsoft.com/office/drawing/2014/main" id="{F5BC316B-78AC-412C-B262-5470C16CDBAA}"/>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0" y="0"/>
            <a:ext cx="1105616" cy="707992"/>
          </a:xfrm>
          <a:prstGeom prst="rect">
            <a:avLst/>
          </a:prstGeom>
        </p:spPr>
      </p:pic>
    </p:spTree>
    <p:custDataLst>
      <p:tags r:id="rId1"/>
    </p:custDataLst>
    <p:extLst>
      <p:ext uri="{BB962C8B-B14F-4D97-AF65-F5344CB8AC3E}">
        <p14:creationId xmlns:p14="http://schemas.microsoft.com/office/powerpoint/2010/main" val="188772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4"/>
          </p:nvPr>
        </p:nvSpPr>
        <p:spPr>
          <a:xfrm>
            <a:off x="685800" y="1828800"/>
            <a:ext cx="7620000" cy="4525963"/>
          </a:xfrm>
          <a:prstGeom prst="rect">
            <a:avLst/>
          </a:prstGeom>
        </p:spPr>
        <p:txBody>
          <a:bodyPr>
            <a:normAutofit/>
          </a:bodyPr>
          <a:lstStyle/>
          <a:p>
            <a:pPr algn="just"/>
            <a:r>
              <a:rPr lang="en-NZ" sz="2800" dirty="0"/>
              <a:t>You need to read most of what’s on your reading list, starting at the top and working  your way down.</a:t>
            </a:r>
          </a:p>
          <a:p>
            <a:pPr algn="just"/>
            <a:r>
              <a:rPr lang="en-NZ" sz="2800" dirty="0"/>
              <a:t>All books and articles are well written and truthful.</a:t>
            </a:r>
          </a:p>
          <a:p>
            <a:pPr algn="just"/>
            <a:r>
              <a:rPr lang="en-NZ" sz="2800" dirty="0"/>
              <a:t>You can’t really disagree with an academic text, because you’re not an expert.</a:t>
            </a:r>
          </a:p>
          <a:p>
            <a:pPr algn="just"/>
            <a:r>
              <a:rPr lang="en-NZ" sz="2800" dirty="0"/>
              <a:t>Intelligent people only need to read things once</a:t>
            </a:r>
          </a:p>
        </p:txBody>
      </p:sp>
      <p:sp>
        <p:nvSpPr>
          <p:cNvPr id="4" name="Title 1"/>
          <p:cNvSpPr>
            <a:spLocks noGrp="1"/>
          </p:cNvSpPr>
          <p:nvPr>
            <p:ph type="title"/>
          </p:nvPr>
        </p:nvSpPr>
        <p:spPr>
          <a:xfrm>
            <a:off x="457200" y="838200"/>
            <a:ext cx="8229600" cy="838200"/>
          </a:xfrm>
        </p:spPr>
        <p:txBody>
          <a:bodyPr>
            <a:normAutofit/>
          </a:bodyPr>
          <a:lstStyle/>
          <a:p>
            <a:pPr algn="ctr"/>
            <a:r>
              <a:rPr lang="en-NZ" sz="3600" b="1" dirty="0">
                <a:solidFill>
                  <a:srgbClr val="FFC000"/>
                </a:solidFill>
              </a:rPr>
              <a:t>Reading myths</a:t>
            </a:r>
          </a:p>
        </p:txBody>
      </p:sp>
    </p:spTree>
    <p:custDataLst>
      <p:tags r:id="rId1"/>
    </p:custDataLst>
    <p:extLst>
      <p:ext uri="{BB962C8B-B14F-4D97-AF65-F5344CB8AC3E}">
        <p14:creationId xmlns:p14="http://schemas.microsoft.com/office/powerpoint/2010/main" val="3427139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5976"/>
            <a:ext cx="8229600" cy="914400"/>
          </a:xfrm>
        </p:spPr>
        <p:txBody>
          <a:bodyPr>
            <a:normAutofit/>
          </a:bodyPr>
          <a:lstStyle/>
          <a:p>
            <a:pPr algn="ctr"/>
            <a:r>
              <a:rPr lang="en-NZ" sz="3600" dirty="0"/>
              <a:t>Stay awake – active reading</a:t>
            </a:r>
          </a:p>
        </p:txBody>
      </p:sp>
      <p:sp>
        <p:nvSpPr>
          <p:cNvPr id="3" name="Rounded Rectangular Callout 2"/>
          <p:cNvSpPr/>
          <p:nvPr/>
        </p:nvSpPr>
        <p:spPr>
          <a:xfrm>
            <a:off x="1668252" y="1905000"/>
            <a:ext cx="6264696" cy="1584176"/>
          </a:xfrm>
          <a:prstGeom prst="wedgeRoundRectCallout">
            <a:avLst>
              <a:gd name="adj1" fmla="val -51406"/>
              <a:gd name="adj2" fmla="val 6952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latin typeface="Arial" panose="020B0604020202020204" pitchFamily="34" charset="0"/>
                <a:cs typeface="Arial" panose="020B0604020202020204" pitchFamily="34" charset="0"/>
              </a:rPr>
              <a:t>I pick up my textbook, but find myself daydreaming about what to have for dinner, or the </a:t>
            </a:r>
            <a:r>
              <a:rPr lang="en-NZ" sz="2400" dirty="0" err="1">
                <a:solidFill>
                  <a:schemeClr val="tx1"/>
                </a:solidFill>
                <a:latin typeface="Arial" panose="020B0604020202020204" pitchFamily="34" charset="0"/>
                <a:cs typeface="Arial" panose="020B0604020202020204" pitchFamily="34" charset="0"/>
              </a:rPr>
              <a:t>tv</a:t>
            </a:r>
            <a:r>
              <a:rPr lang="en-NZ" sz="2400" dirty="0">
                <a:solidFill>
                  <a:schemeClr val="tx1"/>
                </a:solidFill>
                <a:latin typeface="Arial" panose="020B0604020202020204" pitchFamily="34" charset="0"/>
                <a:cs typeface="Arial" panose="020B0604020202020204" pitchFamily="34" charset="0"/>
              </a:rPr>
              <a:t> show I watched last night…</a:t>
            </a:r>
          </a:p>
        </p:txBody>
      </p:sp>
      <p:sp>
        <p:nvSpPr>
          <p:cNvPr id="4" name="Rectangle 3"/>
          <p:cNvSpPr/>
          <p:nvPr/>
        </p:nvSpPr>
        <p:spPr>
          <a:xfrm>
            <a:off x="1143000" y="4038600"/>
            <a:ext cx="6942348" cy="2092881"/>
          </a:xfrm>
          <a:prstGeom prst="rect">
            <a:avLst/>
          </a:prstGeom>
        </p:spPr>
        <p:txBody>
          <a:bodyPr wrap="square">
            <a:spAutoFit/>
          </a:bodyPr>
          <a:lstStyle/>
          <a:p>
            <a:pPr marL="342900" indent="-3429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Reading for study requires not just your eyes, it requires </a:t>
            </a:r>
            <a:r>
              <a:rPr lang="en-NZ" sz="2400" b="1" u="sng" dirty="0">
                <a:solidFill>
                  <a:schemeClr val="bg1"/>
                </a:solidFill>
                <a:latin typeface="Arial" panose="020B0604020202020204" pitchFamily="34" charset="0"/>
                <a:cs typeface="Arial" panose="020B0604020202020204" pitchFamily="34" charset="0"/>
              </a:rPr>
              <a:t>active</a:t>
            </a:r>
            <a:r>
              <a:rPr lang="en-NZ" sz="2400" dirty="0">
                <a:solidFill>
                  <a:schemeClr val="bg1"/>
                </a:solidFill>
                <a:latin typeface="Arial" panose="020B0604020202020204" pitchFamily="34" charset="0"/>
                <a:cs typeface="Arial" panose="020B0604020202020204" pitchFamily="34" charset="0"/>
              </a:rPr>
              <a:t> effort that engages your brain.</a:t>
            </a:r>
          </a:p>
          <a:p>
            <a:pPr marL="342900" indent="-342900">
              <a:spcBef>
                <a:spcPts val="1200"/>
              </a:spcBef>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Try </a:t>
            </a:r>
            <a:r>
              <a:rPr lang="en-NZ" sz="2400" i="1" dirty="0">
                <a:solidFill>
                  <a:schemeClr val="bg1"/>
                </a:solidFill>
                <a:latin typeface="Arial" panose="020B0604020202020204" pitchFamily="34" charset="0"/>
                <a:cs typeface="Arial" panose="020B0604020202020204" pitchFamily="34" charset="0"/>
              </a:rPr>
              <a:t>active reading</a:t>
            </a:r>
            <a:r>
              <a:rPr lang="en-NZ" sz="2400" dirty="0">
                <a:solidFill>
                  <a:schemeClr val="bg1"/>
                </a:solidFill>
                <a:latin typeface="Arial" panose="020B0604020202020204" pitchFamily="34" charset="0"/>
                <a:cs typeface="Arial" panose="020B0604020202020204" pitchFamily="34" charset="0"/>
              </a:rPr>
              <a:t>: techniques to help you concentrate and stay focused. </a:t>
            </a:r>
          </a:p>
          <a:p>
            <a:pPr marL="342900" indent="-342900">
              <a:buFont typeface="Arial" panose="020B0604020202020204" pitchFamily="34" charset="0"/>
              <a:buChar char="•"/>
            </a:pPr>
            <a:endParaRPr lang="en-NZ" sz="2400" dirty="0">
              <a:solidFill>
                <a:schemeClr val="bg1"/>
              </a:solidFill>
              <a:latin typeface="+mn-lt"/>
            </a:endParaRPr>
          </a:p>
        </p:txBody>
      </p:sp>
    </p:spTree>
    <p:custDataLst>
      <p:tags r:id="rId1"/>
    </p:custDataLst>
    <p:extLst>
      <p:ext uri="{BB962C8B-B14F-4D97-AF65-F5344CB8AC3E}">
        <p14:creationId xmlns:p14="http://schemas.microsoft.com/office/powerpoint/2010/main" val="4111343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5976"/>
            <a:ext cx="8229600" cy="914400"/>
          </a:xfrm>
        </p:spPr>
        <p:txBody>
          <a:bodyPr>
            <a:normAutofit/>
          </a:bodyPr>
          <a:lstStyle/>
          <a:p>
            <a:pPr algn="ctr"/>
            <a:r>
              <a:rPr lang="en-NZ" sz="3600" dirty="0"/>
              <a:t>Active reading techniques</a:t>
            </a:r>
          </a:p>
        </p:txBody>
      </p:sp>
      <p:sp>
        <p:nvSpPr>
          <p:cNvPr id="3" name="Rectangle 2"/>
          <p:cNvSpPr/>
          <p:nvPr/>
        </p:nvSpPr>
        <p:spPr>
          <a:xfrm>
            <a:off x="533400" y="1828800"/>
            <a:ext cx="5257800" cy="5078313"/>
          </a:xfrm>
          <a:prstGeom prst="rect">
            <a:avLst/>
          </a:prstGeom>
        </p:spPr>
        <p:txBody>
          <a:bodyPr wrap="square">
            <a:spAutoFit/>
          </a:bodyPr>
          <a:lstStyle/>
          <a:p>
            <a:pPr marL="285750" indent="-285750">
              <a:buFont typeface="Arial" panose="020B0604020202020204" pitchFamily="34" charset="0"/>
              <a:buChar char="•"/>
            </a:pPr>
            <a:r>
              <a:rPr lang="en-NZ" sz="2300" dirty="0">
                <a:solidFill>
                  <a:schemeClr val="bg1"/>
                </a:solidFill>
                <a:latin typeface="Arial" panose="020B0604020202020204" pitchFamily="34" charset="0"/>
                <a:cs typeface="Arial" panose="020B0604020202020204" pitchFamily="34" charset="0"/>
              </a:rPr>
              <a:t>Have a clear purpose </a:t>
            </a:r>
          </a:p>
          <a:p>
            <a:pPr lvl="1"/>
            <a:r>
              <a:rPr lang="en-NZ" sz="2300" b="1" dirty="0">
                <a:solidFill>
                  <a:srgbClr val="FFC000"/>
                </a:solidFill>
                <a:latin typeface="Arial" panose="020B0604020202020204" pitchFamily="34" charset="0"/>
                <a:cs typeface="Arial" panose="020B0604020202020204" pitchFamily="34" charset="0"/>
              </a:rPr>
              <a:t>Why are you reading the book/article? </a:t>
            </a:r>
          </a:p>
          <a:p>
            <a:pPr marL="285750" indent="-285750">
              <a:spcBef>
                <a:spcPts val="1200"/>
              </a:spcBef>
              <a:buFont typeface="Arial" panose="020B0604020202020204" pitchFamily="34" charset="0"/>
              <a:buChar char="•"/>
            </a:pPr>
            <a:r>
              <a:rPr lang="en-NZ" sz="2300" dirty="0">
                <a:solidFill>
                  <a:schemeClr val="bg1"/>
                </a:solidFill>
                <a:latin typeface="Arial" panose="020B0604020202020204" pitchFamily="34" charset="0"/>
                <a:cs typeface="Arial" panose="020B0604020202020204" pitchFamily="34" charset="0"/>
              </a:rPr>
              <a:t>Adjust reading technique for purpose</a:t>
            </a:r>
          </a:p>
          <a:p>
            <a:pPr lvl="1"/>
            <a:r>
              <a:rPr lang="en-NZ" sz="2300" b="1" dirty="0">
                <a:solidFill>
                  <a:srgbClr val="FFC000"/>
                </a:solidFill>
                <a:latin typeface="Arial" panose="020B0604020202020204" pitchFamily="34" charset="0"/>
                <a:cs typeface="Arial" panose="020B0604020202020204" pitchFamily="34" charset="0"/>
              </a:rPr>
              <a:t>Scanning, skimming, close reading</a:t>
            </a:r>
          </a:p>
          <a:p>
            <a:pPr marL="285750" indent="-285750">
              <a:spcBef>
                <a:spcPts val="1200"/>
              </a:spcBef>
              <a:buFont typeface="Arial" panose="020B0604020202020204" pitchFamily="34" charset="0"/>
              <a:buChar char="•"/>
            </a:pPr>
            <a:r>
              <a:rPr lang="en-NZ" sz="2300" dirty="0">
                <a:solidFill>
                  <a:schemeClr val="bg1"/>
                </a:solidFill>
                <a:latin typeface="Arial" panose="020B0604020202020204" pitchFamily="34" charset="0"/>
                <a:cs typeface="Arial" panose="020B0604020202020204" pitchFamily="34" charset="0"/>
              </a:rPr>
              <a:t>Link back to what you already know</a:t>
            </a:r>
          </a:p>
          <a:p>
            <a:pPr lvl="1"/>
            <a:r>
              <a:rPr lang="en-NZ" sz="2300" b="1" dirty="0">
                <a:solidFill>
                  <a:srgbClr val="FFC000"/>
                </a:solidFill>
                <a:latin typeface="Arial" panose="020B0604020202020204" pitchFamily="34" charset="0"/>
                <a:cs typeface="Arial" panose="020B0604020202020204" pitchFamily="34" charset="0"/>
              </a:rPr>
              <a:t>How does it relate to what you’ve </a:t>
            </a:r>
          </a:p>
          <a:p>
            <a:pPr lvl="1"/>
            <a:r>
              <a:rPr lang="en-NZ" sz="2300" b="1" dirty="0">
                <a:solidFill>
                  <a:srgbClr val="FFC000"/>
                </a:solidFill>
                <a:latin typeface="Arial" panose="020B0604020202020204" pitchFamily="34" charset="0"/>
                <a:cs typeface="Arial" panose="020B0604020202020204" pitchFamily="34" charset="0"/>
              </a:rPr>
              <a:t>experienced/read?</a:t>
            </a:r>
          </a:p>
          <a:p>
            <a:pPr marL="285750" indent="-285750">
              <a:spcBef>
                <a:spcPts val="600"/>
              </a:spcBef>
              <a:buFont typeface="Arial" panose="020B0604020202020204" pitchFamily="34" charset="0"/>
              <a:buChar char="•"/>
            </a:pPr>
            <a:r>
              <a:rPr lang="en-NZ" sz="2300" dirty="0">
                <a:solidFill>
                  <a:schemeClr val="bg1"/>
                </a:solidFill>
                <a:latin typeface="Arial" panose="020B0604020202020204" pitchFamily="34" charset="0"/>
                <a:cs typeface="Arial" panose="020B0604020202020204" pitchFamily="34" charset="0"/>
              </a:rPr>
              <a:t>Take notes</a:t>
            </a:r>
          </a:p>
          <a:p>
            <a:pPr>
              <a:spcBef>
                <a:spcPts val="0"/>
              </a:spcBef>
            </a:pPr>
            <a:r>
              <a:rPr lang="en-NZ" sz="2300" dirty="0">
                <a:solidFill>
                  <a:schemeClr val="bg1"/>
                </a:solidFill>
                <a:latin typeface="Arial" panose="020B0604020202020204" pitchFamily="34" charset="0"/>
                <a:cs typeface="Arial" panose="020B0604020202020204" pitchFamily="34" charset="0"/>
              </a:rPr>
              <a:t>      </a:t>
            </a:r>
            <a:r>
              <a:rPr lang="en-NZ" sz="2300" b="1" dirty="0">
                <a:solidFill>
                  <a:srgbClr val="FFC000"/>
                </a:solidFill>
                <a:latin typeface="Arial" panose="020B0604020202020204" pitchFamily="34" charset="0"/>
                <a:cs typeface="Arial" panose="020B0604020202020204" pitchFamily="34" charset="0"/>
              </a:rPr>
              <a:t>Finding a method that suits you     </a:t>
            </a:r>
          </a:p>
          <a:p>
            <a:pPr>
              <a:spcBef>
                <a:spcPts val="0"/>
              </a:spcBef>
            </a:pPr>
            <a:r>
              <a:rPr lang="en-NZ" sz="2300" b="1" dirty="0">
                <a:solidFill>
                  <a:srgbClr val="FFC000"/>
                </a:solidFill>
                <a:latin typeface="Arial" panose="020B0604020202020204" pitchFamily="34" charset="0"/>
                <a:cs typeface="Arial" panose="020B0604020202020204" pitchFamily="34" charset="0"/>
              </a:rPr>
              <a:t>      and the purpose </a:t>
            </a:r>
            <a:r>
              <a:rPr lang="en-NZ" sz="2300" b="1" dirty="0">
                <a:latin typeface="Arial" panose="020B0604020202020204" pitchFamily="34" charset="0"/>
                <a:cs typeface="Arial" panose="020B0604020202020204" pitchFamily="34" charset="0"/>
              </a:rPr>
              <a:t>	</a:t>
            </a:r>
          </a:p>
          <a:p>
            <a:pPr>
              <a:spcBef>
                <a:spcPts val="0"/>
              </a:spcBef>
            </a:pPr>
            <a:r>
              <a:rPr lang="en-NZ" sz="2300" dirty="0">
                <a:latin typeface="+mn-lt"/>
              </a:rPr>
              <a:t>       </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67400" y="1905000"/>
            <a:ext cx="3048000" cy="3810000"/>
          </a:xfrm>
          <a:prstGeom prst="rect">
            <a:avLst/>
          </a:prstGeom>
        </p:spPr>
      </p:pic>
    </p:spTree>
    <p:custDataLst>
      <p:tags r:id="rId1"/>
    </p:custDataLst>
    <p:extLst>
      <p:ext uri="{BB962C8B-B14F-4D97-AF65-F5344CB8AC3E}">
        <p14:creationId xmlns:p14="http://schemas.microsoft.com/office/powerpoint/2010/main" val="2938243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914400"/>
            <a:ext cx="6423682"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6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How do you know what to read?</a:t>
            </a:r>
            <a:endParaRPr kumimoji="0" lang="en-US" sz="36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endParaRPr>
          </a:p>
        </p:txBody>
      </p:sp>
      <p:sp>
        <p:nvSpPr>
          <p:cNvPr id="3" name="Rectangle 2"/>
          <p:cNvSpPr/>
          <p:nvPr/>
        </p:nvSpPr>
        <p:spPr>
          <a:xfrm>
            <a:off x="990600" y="1905000"/>
            <a:ext cx="5791200" cy="4078039"/>
          </a:xfrm>
          <a:prstGeom prst="rect">
            <a:avLst/>
          </a:prstGeom>
        </p:spPr>
        <p:txBody>
          <a:bodyPr wrap="square">
            <a:spAutoFit/>
          </a:bodyPr>
          <a:lstStyle/>
          <a:p>
            <a:r>
              <a:rPr lang="en-NZ" sz="2800" dirty="0">
                <a:solidFill>
                  <a:srgbClr val="FFC000"/>
                </a:solidFill>
                <a:latin typeface="+mn-lt"/>
              </a:rPr>
              <a:t>Weekly study: </a:t>
            </a:r>
          </a:p>
          <a:p>
            <a:pPr marL="285750" indent="-285750">
              <a:buFont typeface="Arial" panose="020B0604020202020204" pitchFamily="34" charset="0"/>
              <a:buChar char="•"/>
            </a:pPr>
            <a:r>
              <a:rPr lang="en-NZ" sz="2400" dirty="0">
                <a:solidFill>
                  <a:schemeClr val="bg1"/>
                </a:solidFill>
                <a:latin typeface="+mn-lt"/>
              </a:rPr>
              <a:t>Understand course lecturer’s expectations</a:t>
            </a:r>
          </a:p>
          <a:p>
            <a:pPr marL="285750" indent="-285750">
              <a:buFont typeface="Arial" panose="020B0604020202020204" pitchFamily="34" charset="0"/>
              <a:buChar char="•"/>
            </a:pPr>
            <a:r>
              <a:rPr lang="en-NZ" sz="2400" dirty="0">
                <a:solidFill>
                  <a:schemeClr val="bg1"/>
                </a:solidFill>
                <a:latin typeface="+mn-lt"/>
              </a:rPr>
              <a:t>See Stream (text book chapters for that week, selected readings)</a:t>
            </a:r>
          </a:p>
          <a:p>
            <a:pPr>
              <a:spcBef>
                <a:spcPts val="1800"/>
              </a:spcBef>
            </a:pPr>
            <a:r>
              <a:rPr lang="en-NZ" sz="2800" dirty="0">
                <a:solidFill>
                  <a:srgbClr val="FFC000"/>
                </a:solidFill>
                <a:latin typeface="+mn-lt"/>
              </a:rPr>
              <a:t>For assignments: </a:t>
            </a:r>
          </a:p>
          <a:p>
            <a:pPr marL="285750" indent="-285750">
              <a:spcBef>
                <a:spcPts val="600"/>
              </a:spcBef>
              <a:buFont typeface="Arial" panose="020B0604020202020204" pitchFamily="34" charset="0"/>
              <a:buChar char="•"/>
            </a:pPr>
            <a:r>
              <a:rPr lang="en-NZ" sz="2400" dirty="0">
                <a:solidFill>
                  <a:schemeClr val="bg1"/>
                </a:solidFill>
                <a:latin typeface="+mn-lt"/>
              </a:rPr>
              <a:t>Understand assignment question</a:t>
            </a:r>
          </a:p>
          <a:p>
            <a:pPr marL="285750" indent="-285750">
              <a:spcBef>
                <a:spcPts val="600"/>
              </a:spcBef>
              <a:buFont typeface="Arial" panose="020B0604020202020204" pitchFamily="34" charset="0"/>
              <a:buChar char="•"/>
            </a:pPr>
            <a:r>
              <a:rPr lang="en-NZ" sz="2400" dirty="0">
                <a:solidFill>
                  <a:schemeClr val="bg1"/>
                </a:solidFill>
                <a:latin typeface="+mn-lt"/>
              </a:rPr>
              <a:t>Start with relevant sections of textbook </a:t>
            </a:r>
          </a:p>
          <a:p>
            <a:pPr marL="285750" indent="-285750">
              <a:spcBef>
                <a:spcPts val="600"/>
              </a:spcBef>
              <a:buFont typeface="Arial" panose="020B0604020202020204" pitchFamily="34" charset="0"/>
              <a:buChar char="•"/>
            </a:pPr>
            <a:r>
              <a:rPr lang="en-NZ" sz="2400" dirty="0">
                <a:solidFill>
                  <a:schemeClr val="bg1"/>
                </a:solidFill>
                <a:latin typeface="+mn-lt"/>
              </a:rPr>
              <a:t>List of readings</a:t>
            </a:r>
          </a:p>
          <a:p>
            <a:pPr marL="285750" indent="-285750">
              <a:spcBef>
                <a:spcPts val="600"/>
              </a:spcBef>
              <a:buFont typeface="Arial" panose="020B0604020202020204" pitchFamily="34" charset="0"/>
              <a:buChar char="•"/>
            </a:pPr>
            <a:r>
              <a:rPr lang="en-NZ" sz="2400" dirty="0">
                <a:solidFill>
                  <a:schemeClr val="bg1"/>
                </a:solidFill>
                <a:latin typeface="+mn-lt"/>
              </a:rPr>
              <a:t>Consult lecture and tutorial notes</a:t>
            </a:r>
          </a:p>
        </p:txBody>
      </p:sp>
      <p:sp>
        <p:nvSpPr>
          <p:cNvPr id="4" name="TextBox 3"/>
          <p:cNvSpPr txBox="1"/>
          <p:nvPr/>
        </p:nvSpPr>
        <p:spPr>
          <a:xfrm>
            <a:off x="152400" y="108466"/>
            <a:ext cx="3657600" cy="461665"/>
          </a:xfrm>
          <a:prstGeom prst="rect">
            <a:avLst/>
          </a:prstGeom>
          <a:solidFill>
            <a:srgbClr val="FFC000"/>
          </a:solidFill>
        </p:spPr>
        <p:txBody>
          <a:bodyPr wrap="square" rtlCol="0">
            <a:spAutoFit/>
          </a:bodyPr>
          <a:lstStyle/>
          <a:p>
            <a:r>
              <a:rPr lang="en-NZ" sz="2400" dirty="0">
                <a:solidFill>
                  <a:schemeClr val="tx2"/>
                </a:solidFill>
                <a:latin typeface="+mn-lt"/>
              </a:rPr>
              <a:t>Read with a purpose</a:t>
            </a:r>
            <a:endParaRPr lang="en-US" sz="2400" dirty="0">
              <a:solidFill>
                <a:schemeClr val="tx2"/>
              </a:solidFill>
              <a:latin typeface="+mn-lt"/>
            </a:endParaRPr>
          </a:p>
        </p:txBody>
      </p:sp>
    </p:spTree>
    <p:custDataLst>
      <p:tags r:id="rId1"/>
    </p:custDataLst>
    <p:extLst>
      <p:ext uri="{BB962C8B-B14F-4D97-AF65-F5344CB8AC3E}">
        <p14:creationId xmlns:p14="http://schemas.microsoft.com/office/powerpoint/2010/main" val="1685379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676400" y="880393"/>
            <a:ext cx="5450210" cy="61555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34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Taking control of your reading</a:t>
            </a:r>
            <a:endParaRPr kumimoji="0" lang="en-US" sz="3400" b="0" i="0" u="none" strike="noStrike" kern="1200" cap="none" spc="0" normalizeH="0" baseline="0" noProof="0" dirty="0">
              <a:ln>
                <a:noFill/>
              </a:ln>
              <a:solidFill>
                <a:schemeClr val="bg1"/>
              </a:solidFill>
              <a:effectLst/>
              <a:uLnTx/>
              <a:uFillTx/>
              <a:latin typeface="+mn-lt"/>
              <a:ea typeface="ＭＳ Ｐゴシック" charset="0"/>
              <a:cs typeface="ＭＳ Ｐゴシック" charset="0"/>
            </a:endParaRPr>
          </a:p>
        </p:txBody>
      </p:sp>
      <p:sp>
        <p:nvSpPr>
          <p:cNvPr id="5" name="Rectangle 4"/>
          <p:cNvSpPr/>
          <p:nvPr/>
        </p:nvSpPr>
        <p:spPr>
          <a:xfrm>
            <a:off x="838200" y="1762274"/>
            <a:ext cx="7467600" cy="1708160"/>
          </a:xfrm>
          <a:prstGeom prst="rect">
            <a:avLst/>
          </a:prstGeom>
        </p:spPr>
        <p:txBody>
          <a:bodyPr wrap="square">
            <a:spAutoFit/>
          </a:bodyPr>
          <a:lstStyle/>
          <a:p>
            <a:pPr marL="0" indent="0" algn="just">
              <a:buNone/>
            </a:pPr>
            <a:r>
              <a:rPr lang="en-NZ" sz="2600" dirty="0">
                <a:solidFill>
                  <a:srgbClr val="FFC000"/>
                </a:solidFill>
                <a:latin typeface="+mn-lt"/>
              </a:rPr>
              <a:t>Understanding assignment questions</a:t>
            </a:r>
          </a:p>
          <a:p>
            <a:pPr marL="285750" indent="-285750" algn="just">
              <a:spcBef>
                <a:spcPts val="600"/>
              </a:spcBef>
              <a:buFont typeface="Arial" panose="020B0604020202020204" pitchFamily="34" charset="0"/>
              <a:buChar char="•"/>
            </a:pPr>
            <a:r>
              <a:rPr lang="en-NZ" sz="2300" dirty="0">
                <a:solidFill>
                  <a:schemeClr val="bg1"/>
                </a:solidFill>
                <a:latin typeface="+mn-lt"/>
              </a:rPr>
              <a:t>What is the topic? What is the focus? What are you being asked to write about?</a:t>
            </a:r>
          </a:p>
          <a:p>
            <a:pPr marL="285750" indent="-285750" algn="just">
              <a:spcBef>
                <a:spcPts val="600"/>
              </a:spcBef>
              <a:buFont typeface="Arial" panose="020B0604020202020204" pitchFamily="34" charset="0"/>
              <a:buChar char="•"/>
            </a:pPr>
            <a:r>
              <a:rPr lang="en-NZ" sz="2300" dirty="0">
                <a:solidFill>
                  <a:schemeClr val="bg1"/>
                </a:solidFill>
                <a:latin typeface="+mn-lt"/>
              </a:rPr>
              <a:t>Use the essay question to guide your selection of readings</a:t>
            </a:r>
            <a:r>
              <a:rPr lang="en-NZ" sz="2200" dirty="0">
                <a:solidFill>
                  <a:srgbClr val="1B1B7F"/>
                </a:solidFill>
                <a:latin typeface="+mn-lt"/>
              </a:rPr>
              <a:t>.</a:t>
            </a:r>
          </a:p>
        </p:txBody>
      </p:sp>
      <p:sp>
        <p:nvSpPr>
          <p:cNvPr id="7" name="TextBox 6"/>
          <p:cNvSpPr txBox="1"/>
          <p:nvPr/>
        </p:nvSpPr>
        <p:spPr>
          <a:xfrm>
            <a:off x="76200" y="62102"/>
            <a:ext cx="3657600" cy="461665"/>
          </a:xfrm>
          <a:prstGeom prst="rect">
            <a:avLst/>
          </a:prstGeom>
          <a:solidFill>
            <a:srgbClr val="FFC000"/>
          </a:solidFill>
        </p:spPr>
        <p:txBody>
          <a:bodyPr wrap="square" rtlCol="0">
            <a:spAutoFit/>
          </a:bodyPr>
          <a:lstStyle/>
          <a:p>
            <a:r>
              <a:rPr lang="en-NZ" sz="2400" dirty="0">
                <a:solidFill>
                  <a:schemeClr val="tx2"/>
                </a:solidFill>
                <a:latin typeface="+mn-lt"/>
              </a:rPr>
              <a:t>Read with a purpose</a:t>
            </a:r>
            <a:endParaRPr lang="en-US" sz="2400" dirty="0">
              <a:solidFill>
                <a:schemeClr val="tx2"/>
              </a:solidFill>
              <a:latin typeface="+mn-lt"/>
            </a:endParaRPr>
          </a:p>
        </p:txBody>
      </p:sp>
      <p:sp>
        <p:nvSpPr>
          <p:cNvPr id="10" name="TextBox 9"/>
          <p:cNvSpPr txBox="1"/>
          <p:nvPr/>
        </p:nvSpPr>
        <p:spPr>
          <a:xfrm>
            <a:off x="571500" y="5170706"/>
            <a:ext cx="6057900" cy="461665"/>
          </a:xfrm>
          <a:prstGeom prst="rect">
            <a:avLst/>
          </a:prstGeom>
          <a:noFill/>
        </p:spPr>
        <p:txBody>
          <a:bodyPr wrap="square" rtlCol="0">
            <a:spAutoFit/>
          </a:bodyPr>
          <a:lstStyle/>
          <a:p>
            <a:r>
              <a:rPr lang="en-NZ" sz="2400" i="1" dirty="0">
                <a:solidFill>
                  <a:srgbClr val="FFC000"/>
                </a:solidFill>
                <a:latin typeface="+mn-lt"/>
              </a:rPr>
              <a:t>Broad topic: levels of happiness experienced by</a:t>
            </a:r>
            <a:endParaRPr lang="en-US" sz="2400" i="1" dirty="0">
              <a:solidFill>
                <a:srgbClr val="FFC000"/>
              </a:solidFill>
              <a:latin typeface="+mn-lt"/>
            </a:endParaRPr>
          </a:p>
        </p:txBody>
      </p:sp>
      <p:sp>
        <p:nvSpPr>
          <p:cNvPr id="11" name="TextBox 10"/>
          <p:cNvSpPr txBox="1"/>
          <p:nvPr/>
        </p:nvSpPr>
        <p:spPr>
          <a:xfrm>
            <a:off x="571500" y="5632371"/>
            <a:ext cx="5600700" cy="461665"/>
          </a:xfrm>
          <a:prstGeom prst="rect">
            <a:avLst/>
          </a:prstGeom>
          <a:noFill/>
        </p:spPr>
        <p:txBody>
          <a:bodyPr wrap="square" rtlCol="0">
            <a:spAutoFit/>
          </a:bodyPr>
          <a:lstStyle/>
          <a:p>
            <a:r>
              <a:rPr lang="en-NZ" sz="2400" i="1" dirty="0">
                <a:solidFill>
                  <a:srgbClr val="FFC000"/>
                </a:solidFill>
                <a:latin typeface="+mn-lt"/>
              </a:rPr>
              <a:t>Focus: the dog being made to sleep outside</a:t>
            </a:r>
            <a:endParaRPr lang="en-US" sz="2400" i="1" dirty="0">
              <a:solidFill>
                <a:srgbClr val="FFC000"/>
              </a:solidFill>
              <a:latin typeface="+mn-lt"/>
            </a:endParaRPr>
          </a:p>
        </p:txBody>
      </p:sp>
      <p:sp>
        <p:nvSpPr>
          <p:cNvPr id="2" name="TextBox 1">
            <a:extLst>
              <a:ext uri="{FF2B5EF4-FFF2-40B4-BE49-F238E27FC236}">
                <a16:creationId xmlns:a16="http://schemas.microsoft.com/office/drawing/2014/main" id="{92AA9178-E39E-47CB-BC25-5A5C080386EC}"/>
              </a:ext>
            </a:extLst>
          </p:cNvPr>
          <p:cNvSpPr txBox="1"/>
          <p:nvPr/>
        </p:nvSpPr>
        <p:spPr>
          <a:xfrm>
            <a:off x="838200" y="3535740"/>
            <a:ext cx="6400800" cy="1569660"/>
          </a:xfrm>
          <a:prstGeom prst="rect">
            <a:avLst/>
          </a:prstGeom>
          <a:noFill/>
        </p:spPr>
        <p:txBody>
          <a:bodyPr wrap="square" rtlCol="0">
            <a:spAutoFit/>
          </a:bodyPr>
          <a:lstStyle/>
          <a:p>
            <a:pPr algn="just">
              <a:buNone/>
            </a:pPr>
            <a:r>
              <a:rPr lang="en-NZ" sz="2400" b="1" dirty="0">
                <a:solidFill>
                  <a:schemeClr val="bg1"/>
                </a:solidFill>
                <a:latin typeface="+mn-lt"/>
              </a:rPr>
              <a:t>Sample essay question: </a:t>
            </a:r>
          </a:p>
          <a:p>
            <a:pPr algn="just">
              <a:buNone/>
            </a:pPr>
            <a:r>
              <a:rPr lang="en-NZ" sz="2400" dirty="0">
                <a:solidFill>
                  <a:schemeClr val="bg1"/>
                </a:solidFill>
                <a:latin typeface="+mn-lt"/>
              </a:rPr>
              <a:t>To what extent is there a correlation between the levels of happiness experienced by cats, and the dog being made to sleep outside? </a:t>
            </a:r>
          </a:p>
        </p:txBody>
      </p:sp>
    </p:spTree>
    <p:custDataLst>
      <p:tags r:id="rId1"/>
    </p:custDataLst>
    <p:extLst>
      <p:ext uri="{BB962C8B-B14F-4D97-AF65-F5344CB8AC3E}">
        <p14:creationId xmlns:p14="http://schemas.microsoft.com/office/powerpoint/2010/main" val="2835736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70" y="740711"/>
            <a:ext cx="5791200" cy="632615"/>
          </a:xfrm>
        </p:spPr>
        <p:txBody>
          <a:bodyPr>
            <a:normAutofit/>
          </a:bodyPr>
          <a:lstStyle/>
          <a:p>
            <a:r>
              <a:rPr lang="en-NZ" sz="2800" dirty="0">
                <a:latin typeface="+mn-lt"/>
              </a:rPr>
              <a:t>Possible articles from your reading list </a:t>
            </a:r>
          </a:p>
        </p:txBody>
      </p:sp>
      <p:sp>
        <p:nvSpPr>
          <p:cNvPr id="4" name="TextBox 3"/>
          <p:cNvSpPr txBox="1"/>
          <p:nvPr/>
        </p:nvSpPr>
        <p:spPr>
          <a:xfrm>
            <a:off x="609600" y="1447800"/>
            <a:ext cx="4267200" cy="800219"/>
          </a:xfrm>
          <a:prstGeom prst="rect">
            <a:avLst/>
          </a:prstGeom>
          <a:noFill/>
        </p:spPr>
        <p:txBody>
          <a:bodyPr wrap="square" rtlCol="0">
            <a:spAutoFit/>
          </a:bodyPr>
          <a:lstStyle/>
          <a:p>
            <a:r>
              <a:rPr lang="en-NZ" sz="2800" i="1" dirty="0">
                <a:solidFill>
                  <a:srgbClr val="FFCC66"/>
                </a:solidFill>
                <a:latin typeface="+mn-lt"/>
              </a:rPr>
              <a:t>Which ones are relevant?</a:t>
            </a:r>
          </a:p>
          <a:p>
            <a:endParaRPr lang="en-US" dirty="0"/>
          </a:p>
        </p:txBody>
      </p:sp>
      <p:sp>
        <p:nvSpPr>
          <p:cNvPr id="11" name="TextBox 10"/>
          <p:cNvSpPr txBox="1"/>
          <p:nvPr/>
        </p:nvSpPr>
        <p:spPr>
          <a:xfrm>
            <a:off x="990600" y="2408808"/>
            <a:ext cx="7162800" cy="3477875"/>
          </a:xfrm>
          <a:prstGeom prst="rect">
            <a:avLst/>
          </a:prstGeom>
          <a:solidFill>
            <a:schemeClr val="bg1"/>
          </a:solidFill>
        </p:spPr>
        <p:txBody>
          <a:bodyPr wrap="square" rtlCol="0">
            <a:spAutoFit/>
          </a:bodyPr>
          <a:lstStyle/>
          <a:p>
            <a:endParaRPr lang="en-NZ" sz="2200" dirty="0">
              <a:latin typeface="+mn-lt"/>
            </a:endParaRPr>
          </a:p>
          <a:p>
            <a:r>
              <a:rPr lang="en-NZ" sz="2200" dirty="0" err="1">
                <a:latin typeface="+mn-lt"/>
              </a:rPr>
              <a:t>Gibney</a:t>
            </a:r>
            <a:r>
              <a:rPr lang="en-NZ" sz="2200" dirty="0">
                <a:latin typeface="+mn-lt"/>
              </a:rPr>
              <a:t>, J., &amp; Vorster, H. (2012). </a:t>
            </a:r>
            <a:r>
              <a:rPr lang="en-NZ" sz="2200" i="1" dirty="0">
                <a:latin typeface="+mn-lt"/>
              </a:rPr>
              <a:t>The psychology of cats and </a:t>
            </a:r>
          </a:p>
          <a:p>
            <a:r>
              <a:rPr lang="en-NZ" sz="2200" i="1" dirty="0">
                <a:latin typeface="+mn-lt"/>
              </a:rPr>
              <a:t>     dogs: An introduction</a:t>
            </a:r>
            <a:r>
              <a:rPr lang="en-NZ" sz="2200" dirty="0">
                <a:latin typeface="+mn-lt"/>
              </a:rPr>
              <a:t>. Blackwell. </a:t>
            </a:r>
            <a:endParaRPr lang="en-US" sz="2200" dirty="0">
              <a:latin typeface="+mn-lt"/>
            </a:endParaRPr>
          </a:p>
          <a:p>
            <a:endParaRPr lang="en-NZ" sz="2200" dirty="0">
              <a:latin typeface="+mn-lt"/>
            </a:endParaRPr>
          </a:p>
          <a:p>
            <a:r>
              <a:rPr lang="en-NZ" sz="2200" dirty="0">
                <a:latin typeface="+mn-lt"/>
              </a:rPr>
              <a:t>Whitney, J. (2014). Levels of happiness in cats. </a:t>
            </a:r>
            <a:r>
              <a:rPr lang="en-NZ" sz="2200" i="1" dirty="0">
                <a:latin typeface="+mn-lt"/>
              </a:rPr>
              <a:t>The     </a:t>
            </a:r>
          </a:p>
          <a:p>
            <a:r>
              <a:rPr lang="en-NZ" sz="2200" i="1" dirty="0">
                <a:latin typeface="+mn-lt"/>
              </a:rPr>
              <a:t>     International Journal of Pet Psychology, 1, </a:t>
            </a:r>
            <a:r>
              <a:rPr lang="en-NZ" sz="2200" dirty="0">
                <a:latin typeface="+mn-lt"/>
              </a:rPr>
              <a:t>22-45.</a:t>
            </a:r>
            <a:endParaRPr lang="en-US" sz="2200" dirty="0">
              <a:latin typeface="+mn-lt"/>
            </a:endParaRPr>
          </a:p>
          <a:p>
            <a:endParaRPr lang="en-NZ" sz="2200" dirty="0">
              <a:latin typeface="+mn-lt"/>
            </a:endParaRPr>
          </a:p>
          <a:p>
            <a:r>
              <a:rPr lang="en-NZ" sz="2200" dirty="0">
                <a:latin typeface="+mn-lt"/>
              </a:rPr>
              <a:t>McArdle, J., &amp; </a:t>
            </a:r>
            <a:r>
              <a:rPr lang="en-NZ" sz="2200" dirty="0" err="1">
                <a:latin typeface="+mn-lt"/>
              </a:rPr>
              <a:t>Katch</a:t>
            </a:r>
            <a:r>
              <a:rPr lang="en-NZ" sz="2200" dirty="0">
                <a:latin typeface="+mn-lt"/>
              </a:rPr>
              <a:t>, M. (2018). </a:t>
            </a:r>
            <a:r>
              <a:rPr lang="en-NZ" sz="2200" i="1" dirty="0">
                <a:latin typeface="+mn-lt"/>
              </a:rPr>
              <a:t>The history of domestic pets </a:t>
            </a:r>
          </a:p>
          <a:p>
            <a:r>
              <a:rPr lang="en-NZ" sz="2200" i="1" dirty="0">
                <a:latin typeface="+mn-lt"/>
              </a:rPr>
              <a:t>    in Samoa. </a:t>
            </a:r>
            <a:r>
              <a:rPr lang="en-NZ" sz="2200" dirty="0">
                <a:latin typeface="+mn-lt"/>
              </a:rPr>
              <a:t>Penguin. </a:t>
            </a:r>
            <a:endParaRPr lang="en-US" sz="2200" dirty="0">
              <a:latin typeface="+mn-lt"/>
            </a:endParaRPr>
          </a:p>
          <a:p>
            <a:endParaRPr lang="en-US" sz="2200" dirty="0">
              <a:latin typeface="+mn-lt"/>
            </a:endParaRPr>
          </a:p>
        </p:txBody>
      </p:sp>
      <p:sp>
        <p:nvSpPr>
          <p:cNvPr id="12" name="TextBox 11"/>
          <p:cNvSpPr txBox="1"/>
          <p:nvPr/>
        </p:nvSpPr>
        <p:spPr>
          <a:xfrm>
            <a:off x="2971800" y="2396871"/>
            <a:ext cx="3581400" cy="461665"/>
          </a:xfrm>
          <a:prstGeom prst="rect">
            <a:avLst/>
          </a:prstGeom>
          <a:noFill/>
        </p:spPr>
        <p:txBody>
          <a:bodyPr wrap="square" rtlCol="0">
            <a:spAutoFit/>
          </a:bodyPr>
          <a:lstStyle/>
          <a:p>
            <a:r>
              <a:rPr lang="en-NZ" sz="2400" i="1" dirty="0">
                <a:solidFill>
                  <a:srgbClr val="FF0000"/>
                </a:solidFill>
                <a:latin typeface="+mn-lt"/>
              </a:rPr>
              <a:t>Parts will be relevant</a:t>
            </a:r>
            <a:endParaRPr lang="en-US" sz="2400" i="1" dirty="0">
              <a:solidFill>
                <a:srgbClr val="FF0000"/>
              </a:solidFill>
              <a:latin typeface="+mn-lt"/>
            </a:endParaRPr>
          </a:p>
        </p:txBody>
      </p:sp>
      <p:sp>
        <p:nvSpPr>
          <p:cNvPr id="13" name="TextBox 12"/>
          <p:cNvSpPr txBox="1"/>
          <p:nvPr/>
        </p:nvSpPr>
        <p:spPr>
          <a:xfrm>
            <a:off x="1600940" y="3432353"/>
            <a:ext cx="3276600" cy="461665"/>
          </a:xfrm>
          <a:prstGeom prst="rect">
            <a:avLst/>
          </a:prstGeom>
          <a:noFill/>
        </p:spPr>
        <p:txBody>
          <a:bodyPr wrap="square" rtlCol="0">
            <a:spAutoFit/>
          </a:bodyPr>
          <a:lstStyle/>
          <a:p>
            <a:r>
              <a:rPr lang="en-NZ" sz="2400" i="1" dirty="0">
                <a:solidFill>
                  <a:srgbClr val="FF0000"/>
                </a:solidFill>
                <a:latin typeface="+mn-lt"/>
              </a:rPr>
              <a:t>Looks directly relevant</a:t>
            </a:r>
            <a:endParaRPr lang="en-US" sz="2400" i="1" dirty="0">
              <a:solidFill>
                <a:srgbClr val="FF0000"/>
              </a:solidFill>
              <a:latin typeface="+mn-lt"/>
            </a:endParaRPr>
          </a:p>
        </p:txBody>
      </p:sp>
      <p:sp>
        <p:nvSpPr>
          <p:cNvPr id="14" name="TextBox 13"/>
          <p:cNvSpPr txBox="1"/>
          <p:nvPr/>
        </p:nvSpPr>
        <p:spPr>
          <a:xfrm>
            <a:off x="1371600" y="4428685"/>
            <a:ext cx="3200400" cy="461665"/>
          </a:xfrm>
          <a:prstGeom prst="rect">
            <a:avLst/>
          </a:prstGeom>
          <a:noFill/>
        </p:spPr>
        <p:txBody>
          <a:bodyPr wrap="square" rtlCol="0">
            <a:spAutoFit/>
          </a:bodyPr>
          <a:lstStyle/>
          <a:p>
            <a:r>
              <a:rPr lang="en-NZ" sz="2400" i="1" dirty="0">
                <a:solidFill>
                  <a:srgbClr val="FF0000"/>
                </a:solidFill>
                <a:latin typeface="+mn-lt"/>
              </a:rPr>
              <a:t>Doesn’t look relevant</a:t>
            </a:r>
            <a:endParaRPr lang="en-US" sz="2400" i="1" dirty="0">
              <a:solidFill>
                <a:srgbClr val="FF0000"/>
              </a:solidFill>
              <a:latin typeface="+mn-lt"/>
            </a:endParaRPr>
          </a:p>
        </p:txBody>
      </p:sp>
    </p:spTree>
    <p:custDataLst>
      <p:tags r:id="rId1"/>
    </p:custDataLst>
    <p:extLst>
      <p:ext uri="{BB962C8B-B14F-4D97-AF65-F5344CB8AC3E}">
        <p14:creationId xmlns:p14="http://schemas.microsoft.com/office/powerpoint/2010/main" val="94097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800" dirty="0"/>
              <a:t>S</a:t>
            </a:r>
            <a:r>
              <a:rPr lang="en-NZ" sz="2800" dirty="0">
                <a:latin typeface="+mn-lt"/>
              </a:rPr>
              <a:t>earching for additional sources</a:t>
            </a:r>
          </a:p>
        </p:txBody>
      </p:sp>
      <p:sp>
        <p:nvSpPr>
          <p:cNvPr id="5" name="TextBox 4"/>
          <p:cNvSpPr txBox="1"/>
          <p:nvPr/>
        </p:nvSpPr>
        <p:spPr>
          <a:xfrm>
            <a:off x="683568" y="1417638"/>
            <a:ext cx="5400600" cy="523220"/>
          </a:xfrm>
          <a:prstGeom prst="rect">
            <a:avLst/>
          </a:prstGeom>
          <a:noFill/>
        </p:spPr>
        <p:txBody>
          <a:bodyPr wrap="square" rtlCol="0">
            <a:spAutoFit/>
          </a:bodyPr>
          <a:lstStyle/>
          <a:p>
            <a:r>
              <a:rPr lang="en-NZ" sz="2800" i="1" dirty="0">
                <a:solidFill>
                  <a:srgbClr val="FFC000"/>
                </a:solidFill>
                <a:latin typeface="+mn-lt"/>
              </a:rPr>
              <a:t>Which ones would you use?</a:t>
            </a:r>
            <a:endParaRPr lang="en-US" sz="2800" i="1" dirty="0">
              <a:solidFill>
                <a:srgbClr val="FFC000"/>
              </a:solidFill>
              <a:latin typeface="+mn-lt"/>
            </a:endParaRPr>
          </a:p>
        </p:txBody>
      </p:sp>
      <p:sp>
        <p:nvSpPr>
          <p:cNvPr id="6" name="TextBox 5"/>
          <p:cNvSpPr txBox="1"/>
          <p:nvPr/>
        </p:nvSpPr>
        <p:spPr>
          <a:xfrm>
            <a:off x="914400" y="2362200"/>
            <a:ext cx="7315200" cy="3600986"/>
          </a:xfrm>
          <a:prstGeom prst="rect">
            <a:avLst/>
          </a:prstGeom>
          <a:solidFill>
            <a:schemeClr val="bg1"/>
          </a:solidFill>
        </p:spPr>
        <p:txBody>
          <a:bodyPr wrap="square" rtlCol="0">
            <a:spAutoFit/>
          </a:bodyPr>
          <a:lstStyle/>
          <a:p>
            <a:pPr marL="0" indent="0" algn="just">
              <a:buNone/>
            </a:pPr>
            <a:r>
              <a:rPr lang="en-NZ" sz="2000" b="1" dirty="0">
                <a:latin typeface="+mn-lt"/>
              </a:rPr>
              <a:t>Graham, C. (2015, January 12). Why cats and dogs fight.    </a:t>
            </a:r>
          </a:p>
          <a:p>
            <a:pPr marL="0" indent="0" algn="just">
              <a:buNone/>
            </a:pPr>
            <a:r>
              <a:rPr lang="en-NZ" sz="2000" b="1" i="1" dirty="0">
                <a:latin typeface="+mn-lt"/>
              </a:rPr>
              <a:t>       Australian Women’s Weekly, 21</a:t>
            </a:r>
            <a:r>
              <a:rPr lang="en-NZ" sz="2000" b="1" dirty="0">
                <a:latin typeface="+mn-lt"/>
              </a:rPr>
              <a:t>(1), 21-24</a:t>
            </a:r>
            <a:r>
              <a:rPr lang="en-NZ" sz="2000" b="1" i="1" dirty="0">
                <a:latin typeface="+mn-lt"/>
              </a:rPr>
              <a:t>.</a:t>
            </a:r>
          </a:p>
          <a:p>
            <a:pPr marL="0" indent="0" algn="just">
              <a:spcBef>
                <a:spcPts val="1200"/>
              </a:spcBef>
              <a:buNone/>
            </a:pPr>
            <a:r>
              <a:rPr lang="en-NZ" sz="2000" b="1" dirty="0">
                <a:latin typeface="+mn-lt"/>
              </a:rPr>
              <a:t>Dog-cat relationship. (2019). http://en.wikipedia.org/</a:t>
            </a:r>
          </a:p>
          <a:p>
            <a:pPr marL="0" indent="0" algn="just">
              <a:buNone/>
            </a:pPr>
            <a:r>
              <a:rPr lang="en-NZ" sz="2000" b="1" dirty="0">
                <a:latin typeface="+mn-lt"/>
              </a:rPr>
              <a:t>       wiki/</a:t>
            </a:r>
            <a:r>
              <a:rPr lang="en-NZ" sz="2000" b="1" dirty="0" err="1">
                <a:latin typeface="+mn-lt"/>
              </a:rPr>
              <a:t>Relationships_between_cats_and_dogs</a:t>
            </a:r>
            <a:r>
              <a:rPr lang="en-NZ" sz="2000" b="1" dirty="0">
                <a:latin typeface="+mn-lt"/>
              </a:rPr>
              <a:t> </a:t>
            </a:r>
          </a:p>
          <a:p>
            <a:pPr marL="0" indent="0" algn="just">
              <a:spcBef>
                <a:spcPts val="1200"/>
              </a:spcBef>
              <a:buNone/>
            </a:pPr>
            <a:r>
              <a:rPr lang="en-NZ" sz="2000" b="1" dirty="0">
                <a:latin typeface="+mn-lt"/>
              </a:rPr>
              <a:t>Frey, T., &amp; James, B. (2020). Addressing levels of happiness and  </a:t>
            </a:r>
          </a:p>
          <a:p>
            <a:pPr marL="0" indent="0" algn="just">
              <a:spcBef>
                <a:spcPts val="0"/>
              </a:spcBef>
              <a:buNone/>
            </a:pPr>
            <a:r>
              <a:rPr lang="en-NZ" sz="2000" b="1" dirty="0">
                <a:latin typeface="+mn-lt"/>
              </a:rPr>
              <a:t>      aggression in felines and canines. </a:t>
            </a:r>
            <a:r>
              <a:rPr lang="en-NZ" sz="2000" b="1" i="1" dirty="0">
                <a:latin typeface="+mn-lt"/>
              </a:rPr>
              <a:t>Journal of Feline and Canine </a:t>
            </a:r>
          </a:p>
          <a:p>
            <a:pPr marL="0" indent="0" algn="just">
              <a:spcBef>
                <a:spcPts val="0"/>
              </a:spcBef>
              <a:buNone/>
            </a:pPr>
            <a:r>
              <a:rPr lang="en-NZ" sz="2000" b="1" i="1" dirty="0">
                <a:latin typeface="+mn-lt"/>
              </a:rPr>
              <a:t>      Medicine and Surgery, 7</a:t>
            </a:r>
            <a:r>
              <a:rPr lang="en-NZ" sz="2000" b="1" dirty="0">
                <a:latin typeface="+mn-lt"/>
              </a:rPr>
              <a:t>(29), 1-2.</a:t>
            </a:r>
          </a:p>
          <a:p>
            <a:pPr marL="0" indent="0" algn="just">
              <a:spcBef>
                <a:spcPts val="1200"/>
              </a:spcBef>
              <a:buNone/>
            </a:pPr>
            <a:r>
              <a:rPr lang="en-NZ" sz="2000" b="1" dirty="0">
                <a:latin typeface="+mn-lt"/>
              </a:rPr>
              <a:t>Dog, G. (2014). </a:t>
            </a:r>
            <a:r>
              <a:rPr lang="en-NZ" sz="2000" b="1" i="1" dirty="0">
                <a:latin typeface="+mn-lt"/>
              </a:rPr>
              <a:t>Why cats should be eliminated from the planet</a:t>
            </a:r>
            <a:r>
              <a:rPr lang="en-NZ" sz="2000" b="1" dirty="0">
                <a:latin typeface="+mn-lt"/>
              </a:rPr>
              <a:t>. </a:t>
            </a:r>
            <a:r>
              <a:rPr lang="en-NZ" sz="2000" b="1" dirty="0"/>
              <a:t>. . . . . . . </a:t>
            </a:r>
            <a:r>
              <a:rPr lang="en-NZ" sz="2000" b="1" dirty="0">
                <a:latin typeface="+mn-lt"/>
              </a:rPr>
              <a:t>http://www.dogpreservationsociety.org/</a:t>
            </a:r>
          </a:p>
          <a:p>
            <a:endParaRPr lang="en-US" dirty="0"/>
          </a:p>
        </p:txBody>
      </p:sp>
    </p:spTree>
    <p:custDataLst>
      <p:tags r:id="rId1"/>
    </p:custDataLst>
    <p:extLst>
      <p:ext uri="{BB962C8B-B14F-4D97-AF65-F5344CB8AC3E}">
        <p14:creationId xmlns:p14="http://schemas.microsoft.com/office/powerpoint/2010/main" val="776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31709&quot;&gt;&lt;object type=&quot;3&quot; unique_id=&quot;131710&quot;&gt;&lt;property id=&quot;20148&quot; value=&quot;5&quot;/&gt;&lt;property id=&quot;20300&quot; value=&quot;Slide 1&quot;/&gt;&lt;property id=&quot;20307&quot; value=&quot;257&quot;/&gt;&lt;/object&gt;&lt;object type=&quot;3&quot; unique_id=&quot;131711&quot;&gt;&lt;property id=&quot;20148&quot; value=&quot;5&quot;/&gt;&lt;property id=&quot;20300&quot; value=&quot;Slide 2 - &amp;quot;VISION, MISSION AND VALUES&amp;quot;&quot;/&gt;&lt;property id=&quot;20307&quot; value=&quot;258&quot;/&gt;&lt;/object&gt;&lt;object type=&quot;3&quot; unique_id=&quot;131712&quot;&gt;&lt;property id=&quot;20148&quot; value=&quot;5&quot;/&gt;&lt;property id=&quot;20300&quot; value=&quot;Slide 3 - &amp;quot;THE SIX BIG GOALS FOR MASSEY&amp;quot;&quot;/&gt;&lt;property id=&quot;20307&quot; value=&quot;259&quot;/&gt;&lt;/object&gt;&lt;object type=&quot;3&quot; unique_id=&quot;131713&quot;&gt;&lt;property id=&quot;20148&quot; value=&quot;5&quot;/&gt;&lt;property id=&quot;20300&quot; value=&quot;Slide 4 - &amp;quot;THE SIX BIG GOALS FOR MASSEY Cont...&amp;quot;&quot;/&gt;&lt;property id=&quot;20307&quot; value=&quot;260&quot;/&gt;&lt;/object&gt;&lt;object type=&quot;3&quot; unique_id=&quot;131714&quot;&gt;&lt;property id=&quot;20148&quot; value=&quot;5&quot;/&gt;&lt;property id=&quot;20300&quot; value=&quot;Slide 5 - &amp;quot;OUR HISTORY&amp;quot;&quot;/&gt;&lt;property id=&quot;20307&quot; value=&quot;261&quot;/&gt;&lt;/object&gt;&lt;object type=&quot;3&quot; unique_id=&quot;131715&quot;&gt;&lt;property id=&quot;20148&quot; value=&quot;5&quot;/&gt;&lt;property id=&quot;20300&quot; value=&quot;Slide 6 - &amp;quot;OUR HISTORY&amp;quot;&quot;/&gt;&lt;property id=&quot;20307&quot; value=&quot;262&quot;/&gt;&lt;/object&gt;&lt;object type=&quot;3&quot; unique_id=&quot;131716&quot;&gt;&lt;property id=&quot;20148&quot; value=&quot;5&quot;/&gt;&lt;property id=&quot;20300&quot; value=&quot;Slide 7 - &amp;quot;OUR CAMPUSES&amp;quot;&quot;/&gt;&lt;property id=&quot;20307&quot; value=&quot;263&quot;/&gt;&lt;/object&gt;&lt;object type=&quot;3&quot; unique_id=&quot;131717&quot;&gt;&lt;property id=&quot;20148&quot; value=&quot;5&quot;/&gt;&lt;property id=&quot;20300&quot; value=&quot;Slide 8&quot;/&gt;&lt;property id=&quot;20307&quot; value=&quot;265&quot;/&gt;&lt;/object&gt;&lt;object type=&quot;3&quot; unique_id=&quot;131718&quot;&gt;&lt;property id=&quot;20148&quot; value=&quot;5&quot;/&gt;&lt;property id=&quot;20300&quot; value=&quot;Slide 9 - &amp;quot;MANAWATU&amp;#x0D;&amp;#x0A;&amp;quot;&quot;/&gt;&lt;property id=&quot;20307&quot; value=&quot;267&quot;/&gt;&lt;/object&gt;&lt;object type=&quot;3&quot; unique_id=&quot;131719&quot;&gt;&lt;property id=&quot;20148&quot; value=&quot;5&quot;/&gt;&lt;property id=&quot;20300&quot; value=&quot;Slide 10 - &amp;quot;WELLINGTON -&amp;#x0D;&amp;#x0A;FOCUS ON CREATIVITY&amp;quot;&quot;/&gt;&lt;property id=&quot;20307&quot; value=&quot;269&quot;/&gt;&lt;/object&gt;&lt;object type=&quot;3&quot; unique_id=&quot;131720&quot;&gt;&lt;property id=&quot;20148&quot; value=&quot;5&quot;/&gt;&lt;property id=&quot;20300&quot; value=&quot;Slide 11 - &amp;quot;COLLEGE OF BUSINESS&amp;quot;&quot;/&gt;&lt;property id=&quot;20307&quot; value=&quot;270&quot;/&gt;&lt;/object&gt;&lt;object type=&quot;3&quot; unique_id=&quot;131721&quot;&gt;&lt;property id=&quot;20148&quot; value=&quot;5&quot;/&gt;&lt;property id=&quot;20300&quot; value=&quot;Slide 12 - &amp;quot;COLLEGE OF CREATIVE ARTS&amp;quot;&quot;/&gt;&lt;property id=&quot;20307&quot; value=&quot;271&quot;/&gt;&lt;/object&gt;&lt;object type=&quot;3&quot; unique_id=&quot;131722&quot;&gt;&lt;property id=&quot;20148&quot; value=&quot;5&quot;/&gt;&lt;property id=&quot;20300&quot; value=&quot;Slide 13 - &amp;quot;COLLEGE &amp;#x0D;&amp;#x0A;OF HEALTH&amp;quot;&quot;/&gt;&lt;property id=&quot;20307&quot; value=&quot;272&quot;/&gt;&lt;/object&gt;&lt;object type=&quot;3&quot; unique_id=&quot;131723&quot;&gt;&lt;property id=&quot;20148&quot; value=&quot;5&quot;/&gt;&lt;property id=&quot;20300&quot; value=&quot;Slide 14 - &amp;quot;COLLEGE OF HUMANITIES AND SOCIAL SCIENCES&amp;#x0D;&amp;#x0A;&amp;quot;&quot;/&gt;&lt;property id=&quot;20307&quot; value=&quot;273&quot;/&gt;&lt;/object&gt;&lt;object type=&quot;3&quot; unique_id=&quot;131724&quot;&gt;&lt;property id=&quot;20148&quot; value=&quot;5&quot;/&gt;&lt;property id=&quot;20300&quot; value=&quot;Slide 15 - &amp;quot;COLLEGE OF SCIENCES&amp;#x0D;&amp;#x0A;&amp;quot;&quot;/&gt;&lt;property id=&quot;20307&quot; value=&quot;274&quot;/&gt;&lt;/object&gt;&lt;object type=&quot;3&quot; unique_id=&quot;131725&quot;&gt;&lt;property id=&quot;20148&quot; value=&quot;5&quot;/&gt;&lt;property id=&quot;20300&quot; value=&quot;Slide 16 - &amp;quot;KEY FACTS AND FIGURES&amp;quot;&quot;/&gt;&lt;property id=&quot;20307&quot; value=&quot;275&quot;/&gt;&lt;/object&gt;&lt;object type=&quot;3&quot; unique_id=&quot;131726&quot;&gt;&lt;property id=&quot;20148&quot; value=&quot;5&quot;/&gt;&lt;property id=&quot;20300&quot; value=&quot;Slide 17 - &amp;quot;KEY FACTS AND FIGURES&amp;quot;&quot;/&gt;&lt;property id=&quot;20307&quot; value=&quot;276&quot;/&gt;&lt;/object&gt;&lt;object type=&quot;3&quot; unique_id=&quot;131727&quot;&gt;&lt;property id=&quot;20148&quot; value=&quot;5&quot;/&gt;&lt;property id=&quot;20300&quot; value=&quot;Slide 18 - &amp;quot;KEY FACTS AND FIGURES&amp;quot;&quot;/&gt;&lt;property id=&quot;20307&quot; value=&quot;283&quot;/&gt;&lt;/object&gt;&lt;object type=&quot;3&quot; unique_id=&quot;131728&quot;&gt;&lt;property id=&quot;20148&quot; value=&quot;5&quot;/&gt;&lt;property id=&quot;20300&quot; value=&quot;Slide 19 - &amp;quot;BREAKING DOWN THE FIGURES&amp;quot;&quot;/&gt;&lt;property id=&quot;20307&quot; value=&quot;278&quot;/&gt;&lt;/object&gt;&lt;object type=&quot;3&quot; unique_id=&quot;131729&quot;&gt;&lt;property id=&quot;20148&quot; value=&quot;5&quot;/&gt;&lt;property id=&quot;20300&quot; value=&quot;Slide 20&quot;/&gt;&lt;property id=&quot;20307&quot; value=&quot;281&quot;/&gt;&lt;/object&gt;&lt;/object&gt;&lt;object type=&quot;8&quot; unique_id=&quot;131751&quot;&gt;&lt;/object&gt;&lt;/object&gt;&lt;/database&gt;"/>
  <p:tag name="MMPROD_NEXTUNIQUEID" val="10011"/>
  <p:tag name="SECTOMILLISECCONVERTED" val="1"/>
  <p:tag name="ARTICULATE_DESIGN_ID_MASSEY-POWERPOINT-TEMPLATE-4X3-2012-3" val="Jn4YvF8L"/>
  <p:tag name="ARTICULATE_DESIGN_ID_ALL BLUE STYLE 2" val="tg5zanIt"/>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sey-powerpoint-template-4x3-20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ial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7" ma:contentTypeDescription="Create a new document." ma:contentTypeScope="" ma:versionID="73c06e7eefb9a856999725a90d9dd5ea">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f34a231befe3b058671e76f4e839f7b3"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TaxCatchAll xmlns="dc379fb1-e443-490d-83c3-5a162dd70eeb" xsi:nil="true"/>
    <lcf76f155ced4ddcb4097134ff3c332f xmlns="7f35d26a-4140-43ec-9fda-33ed6b790e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9EF5BD-66FB-413C-AF19-3D3A8EA14EE6}">
  <ds:schemaRefs>
    <ds:schemaRef ds:uri="http://schemas.microsoft.com/sharepoint/v3/contenttype/forms"/>
  </ds:schemaRefs>
</ds:datastoreItem>
</file>

<file path=customXml/itemProps2.xml><?xml version="1.0" encoding="utf-8"?>
<ds:datastoreItem xmlns:ds="http://schemas.openxmlformats.org/officeDocument/2006/customXml" ds:itemID="{3B06B43C-4F14-4661-9E62-833B9AC99A64}"/>
</file>

<file path=customXml/itemProps3.xml><?xml version="1.0" encoding="utf-8"?>
<ds:datastoreItem xmlns:ds="http://schemas.openxmlformats.org/officeDocument/2006/customXml" ds:itemID="{80D31CD3-7C79-43C0-AAB2-CA5A1E0900DE}">
  <ds:schemaRefs>
    <ds:schemaRef ds:uri="7f35d26a-4140-43ec-9fda-33ed6b790edf"/>
    <ds:schemaRef ds:uri="http://schemas.openxmlformats.org/package/2006/metadata/core-properties"/>
    <ds:schemaRef ds:uri="http://purl.org/dc/dcmitype/"/>
    <ds:schemaRef ds:uri="http://purl.org/dc/terms/"/>
    <ds:schemaRef ds:uri="dc379fb1-e443-490d-83c3-5a162dd70eeb"/>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Massey-powerpoint-template-4x3-2012-3.potx</Template>
  <TotalTime>3601</TotalTime>
  <Words>2001</Words>
  <Application>Microsoft Office PowerPoint</Application>
  <PresentationFormat>On-screen Show (4:3)</PresentationFormat>
  <Paragraphs>269</Paragraphs>
  <Slides>29</Slides>
  <Notes>12</Notes>
  <HiddenSlides>1</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29</vt:i4>
      </vt:variant>
    </vt:vector>
  </HeadingPairs>
  <TitlesOfParts>
    <vt:vector size="46" baseType="lpstr">
      <vt:lpstr>Arial</vt:lpstr>
      <vt:lpstr>Calibri</vt:lpstr>
      <vt:lpstr>Wingdings</vt:lpstr>
      <vt:lpstr>Massey-powerpoint-template-4x3-2012-3</vt:lpstr>
      <vt:lpstr>All blue style 2</vt:lpstr>
      <vt:lpstr>All blue style 3</vt:lpstr>
      <vt:lpstr>1_Official Template 2</vt:lpstr>
      <vt:lpstr>1_All blue style 2</vt:lpstr>
      <vt:lpstr>1_All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How to read effectively for study  </vt:lpstr>
      <vt:lpstr>Learning outcomes</vt:lpstr>
      <vt:lpstr>Reading myths</vt:lpstr>
      <vt:lpstr>Stay awake – active reading</vt:lpstr>
      <vt:lpstr>Active reading techniques</vt:lpstr>
      <vt:lpstr>How do you know what to read?</vt:lpstr>
      <vt:lpstr>Taking control of your reading</vt:lpstr>
      <vt:lpstr>Possible articles from your reading list </vt:lpstr>
      <vt:lpstr>Searching for additional sources</vt:lpstr>
      <vt:lpstr>Sources checklist</vt:lpstr>
      <vt:lpstr>Take control of the reading list</vt:lpstr>
      <vt:lpstr>How do you know how much to read?</vt:lpstr>
      <vt:lpstr>Different ways to read:</vt:lpstr>
      <vt:lpstr>Scanning</vt:lpstr>
      <vt:lpstr>Skimming (Gist reading)</vt:lpstr>
      <vt:lpstr>Close reading</vt:lpstr>
      <vt:lpstr>A few tips for close reading</vt:lpstr>
      <vt:lpstr>Linking to what you’ve already read in a text</vt:lpstr>
      <vt:lpstr>Keeping track of information you’ve read</vt:lpstr>
      <vt:lpstr>Experiment with different note-taking formats</vt:lpstr>
      <vt:lpstr>Mind map</vt:lpstr>
      <vt:lpstr>Cornell method</vt:lpstr>
      <vt:lpstr>Outlining method</vt:lpstr>
      <vt:lpstr>Charts</vt:lpstr>
      <vt:lpstr>Annotated Bibliography</vt:lpstr>
      <vt:lpstr>Top tips for note-taking</vt:lpstr>
      <vt:lpstr>Before lectures:</vt:lpstr>
      <vt:lpstr>Summary</vt:lpstr>
      <vt:lpstr>Need help?   We have a range of free services to help you with your assignment writing and study skills</vt:lpstr>
    </vt:vector>
  </TitlesOfParts>
  <Company>Massey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QUICK BROWN FOX</dc:title>
  <dc:creator>Peter Siduna</dc:creator>
  <cp:lastModifiedBy>Sally Coughlan</cp:lastModifiedBy>
  <cp:revision>263</cp:revision>
  <cp:lastPrinted>2020-09-07T00:12:10Z</cp:lastPrinted>
  <dcterms:created xsi:type="dcterms:W3CDTF">2012-02-09T20:32:41Z</dcterms:created>
  <dcterms:modified xsi:type="dcterms:W3CDTF">2021-12-02T21:14:38Z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18E5447D-6C5F-4631-8D61-593C11C4BCA8</vt:lpwstr>
  </property>
  <property fmtid="{D5CDD505-2E9C-101B-9397-08002B2CF9AE}" pid="3" name="ArticulatePath">
    <vt:lpwstr>Template 2014</vt:lpwstr>
  </property>
  <property fmtid="{D5CDD505-2E9C-101B-9397-08002B2CF9AE}" pid="4" name="ContentTypeId">
    <vt:lpwstr>0x0101008C07AA112A82F64F9B26E027F0CF1D98</vt:lpwstr>
  </property>
  <property fmtid="{D5CDD505-2E9C-101B-9397-08002B2CF9AE}" pid="5" name="MSIP_Label_bd9e4d68-54d0-40a5-8c9a-85a36c87352c_Enabled">
    <vt:lpwstr>true</vt:lpwstr>
  </property>
  <property fmtid="{D5CDD505-2E9C-101B-9397-08002B2CF9AE}" pid="6" name="MSIP_Label_bd9e4d68-54d0-40a5-8c9a-85a36c87352c_SetDate">
    <vt:lpwstr>2021-11-23T21:48:50Z</vt:lpwstr>
  </property>
  <property fmtid="{D5CDD505-2E9C-101B-9397-08002B2CF9AE}" pid="7" name="MSIP_Label_bd9e4d68-54d0-40a5-8c9a-85a36c87352c_Method">
    <vt:lpwstr>Privileged</vt:lpwstr>
  </property>
  <property fmtid="{D5CDD505-2E9C-101B-9397-08002B2CF9AE}" pid="8" name="MSIP_Label_bd9e4d68-54d0-40a5-8c9a-85a36c87352c_Name">
    <vt:lpwstr>Unclassified</vt:lpwstr>
  </property>
  <property fmtid="{D5CDD505-2E9C-101B-9397-08002B2CF9AE}" pid="9" name="MSIP_Label_bd9e4d68-54d0-40a5-8c9a-85a36c87352c_SiteId">
    <vt:lpwstr>388728e1-bbd0-4378-98dc-f8682e644300</vt:lpwstr>
  </property>
  <property fmtid="{D5CDD505-2E9C-101B-9397-08002B2CF9AE}" pid="10" name="MSIP_Label_bd9e4d68-54d0-40a5-8c9a-85a36c87352c_ActionId">
    <vt:lpwstr>e5189c63-6965-4d37-9794-8e77276d7ab6</vt:lpwstr>
  </property>
  <property fmtid="{D5CDD505-2E9C-101B-9397-08002B2CF9AE}" pid="11" name="MSIP_Label_bd9e4d68-54d0-40a5-8c9a-85a36c87352c_ContentBits">
    <vt:lpwstr>0</vt:lpwstr>
  </property>
</Properties>
</file>