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4"/>
    <p:sldMasterId id="2147484110" r:id="rId5"/>
  </p:sldMasterIdLst>
  <p:notesMasterIdLst>
    <p:notesMasterId r:id="rId36"/>
  </p:notesMasterIdLst>
  <p:handoutMasterIdLst>
    <p:handoutMasterId r:id="rId37"/>
  </p:handoutMasterIdLst>
  <p:sldIdLst>
    <p:sldId id="623" r:id="rId6"/>
    <p:sldId id="543" r:id="rId7"/>
    <p:sldId id="619" r:id="rId8"/>
    <p:sldId id="624" r:id="rId9"/>
    <p:sldId id="633" r:id="rId10"/>
    <p:sldId id="586" r:id="rId11"/>
    <p:sldId id="636" r:id="rId12"/>
    <p:sldId id="588" r:id="rId13"/>
    <p:sldId id="611" r:id="rId14"/>
    <p:sldId id="626" r:id="rId15"/>
    <p:sldId id="627" r:id="rId16"/>
    <p:sldId id="634" r:id="rId17"/>
    <p:sldId id="629" r:id="rId18"/>
    <p:sldId id="630" r:id="rId19"/>
    <p:sldId id="552" r:id="rId20"/>
    <p:sldId id="621" r:id="rId21"/>
    <p:sldId id="554" r:id="rId22"/>
    <p:sldId id="555" r:id="rId23"/>
    <p:sldId id="557" r:id="rId24"/>
    <p:sldId id="622" r:id="rId25"/>
    <p:sldId id="558" r:id="rId26"/>
    <p:sldId id="631" r:id="rId27"/>
    <p:sldId id="615" r:id="rId28"/>
    <p:sldId id="606" r:id="rId29"/>
    <p:sldId id="601" r:id="rId30"/>
    <p:sldId id="635" r:id="rId31"/>
    <p:sldId id="607" r:id="rId32"/>
    <p:sldId id="616" r:id="rId33"/>
    <p:sldId id="614" r:id="rId34"/>
    <p:sldId id="340" r:id="rId35"/>
  </p:sldIdLst>
  <p:sldSz cx="9144000" cy="6858000" type="screen4x3"/>
  <p:notesSz cx="7099300" cy="10234613"/>
  <p:custDataLst>
    <p:tags r:id="rId38"/>
  </p:custDataLst>
  <p:defaultTextStyle>
    <a:defPPr>
      <a:defRPr lang="en-NZ"/>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A024"/>
    <a:srgbClr val="FFCC00"/>
    <a:srgbClr val="FF9900"/>
    <a:srgbClr val="FF9924"/>
    <a:srgbClr val="FF99CC"/>
    <a:srgbClr val="FF33CC"/>
    <a:srgbClr val="008000"/>
    <a:srgbClr val="FF0000"/>
    <a:srgbClr val="66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3" autoAdjust="0"/>
  </p:normalViewPr>
  <p:slideViewPr>
    <p:cSldViewPr>
      <p:cViewPr varScale="1">
        <p:scale>
          <a:sx n="123" d="100"/>
          <a:sy n="123" d="100"/>
        </p:scale>
        <p:origin x="246" y="198"/>
      </p:cViewPr>
      <p:guideLst>
        <p:guide orient="horz" pos="2160"/>
        <p:guide pos="2880"/>
      </p:guideLst>
    </p:cSldViewPr>
  </p:slideViewPr>
  <p:outlineViewPr>
    <p:cViewPr>
      <p:scale>
        <a:sx n="33" d="100"/>
        <a:sy n="33" d="100"/>
      </p:scale>
      <p:origin x="0" y="-16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914" y="-96"/>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2" y="0"/>
            <a:ext cx="3077137" cy="512222"/>
          </a:xfrm>
          <a:prstGeom prst="rect">
            <a:avLst/>
          </a:prstGeom>
          <a:noFill/>
          <a:ln w="9525">
            <a:noFill/>
            <a:miter lim="800000"/>
            <a:headEnd/>
            <a:tailEnd/>
          </a:ln>
          <a:effectLst/>
        </p:spPr>
        <p:txBody>
          <a:bodyPr vert="horz" wrap="square" lIns="94742" tIns="47370" rIns="94742" bIns="47370" numCol="1" anchor="t" anchorCtr="0" compatLnSpc="1">
            <a:prstTxWarp prst="textNoShape">
              <a:avLst/>
            </a:prstTxWarp>
          </a:bodyPr>
          <a:lstStyle>
            <a:lvl1pPr>
              <a:defRPr sz="1200">
                <a:latin typeface="Arial" charset="0"/>
                <a:cs typeface="Arial" charset="0"/>
              </a:defRPr>
            </a:lvl1pPr>
          </a:lstStyle>
          <a:p>
            <a:pPr>
              <a:defRPr/>
            </a:pPr>
            <a:endParaRPr lang="en-NZ"/>
          </a:p>
        </p:txBody>
      </p:sp>
      <p:sp>
        <p:nvSpPr>
          <p:cNvPr id="223235" name="Rectangle 3"/>
          <p:cNvSpPr>
            <a:spLocks noGrp="1" noChangeArrowheads="1"/>
          </p:cNvSpPr>
          <p:nvPr>
            <p:ph type="dt" sz="quarter" idx="1"/>
          </p:nvPr>
        </p:nvSpPr>
        <p:spPr bwMode="auto">
          <a:xfrm>
            <a:off x="4020508" y="0"/>
            <a:ext cx="3077137" cy="512222"/>
          </a:xfrm>
          <a:prstGeom prst="rect">
            <a:avLst/>
          </a:prstGeom>
          <a:noFill/>
          <a:ln w="9525">
            <a:noFill/>
            <a:miter lim="800000"/>
            <a:headEnd/>
            <a:tailEnd/>
          </a:ln>
          <a:effectLst/>
        </p:spPr>
        <p:txBody>
          <a:bodyPr vert="horz" wrap="square" lIns="94742" tIns="47370" rIns="94742" bIns="47370" numCol="1" anchor="t" anchorCtr="0" compatLnSpc="1">
            <a:prstTxWarp prst="textNoShape">
              <a:avLst/>
            </a:prstTxWarp>
          </a:bodyPr>
          <a:lstStyle>
            <a:lvl1pPr algn="r">
              <a:defRPr sz="1200">
                <a:latin typeface="Arial" charset="0"/>
                <a:cs typeface="Arial" charset="0"/>
              </a:defRPr>
            </a:lvl1pPr>
          </a:lstStyle>
          <a:p>
            <a:pPr>
              <a:defRPr/>
            </a:pPr>
            <a:endParaRPr lang="en-NZ"/>
          </a:p>
        </p:txBody>
      </p:sp>
      <p:sp>
        <p:nvSpPr>
          <p:cNvPr id="223236" name="Rectangle 4"/>
          <p:cNvSpPr>
            <a:spLocks noGrp="1" noChangeArrowheads="1"/>
          </p:cNvSpPr>
          <p:nvPr>
            <p:ph type="ftr" sz="quarter" idx="2"/>
          </p:nvPr>
        </p:nvSpPr>
        <p:spPr bwMode="auto">
          <a:xfrm>
            <a:off x="1" y="9722394"/>
            <a:ext cx="3997294" cy="512221"/>
          </a:xfrm>
          <a:prstGeom prst="rect">
            <a:avLst/>
          </a:prstGeom>
          <a:noFill/>
          <a:ln w="9525">
            <a:noFill/>
            <a:miter lim="800000"/>
            <a:headEnd/>
            <a:tailEnd/>
          </a:ln>
          <a:effectLst/>
        </p:spPr>
        <p:txBody>
          <a:bodyPr vert="horz" wrap="square" lIns="94742" tIns="47370" rIns="94742" bIns="47370" numCol="1" anchor="b" anchorCtr="0" compatLnSpc="1">
            <a:prstTxWarp prst="textNoShape">
              <a:avLst/>
            </a:prstTxWarp>
          </a:bodyPr>
          <a:lstStyle>
            <a:lvl1pPr>
              <a:defRPr sz="1200">
                <a:latin typeface="Arial" pitchFamily="34" charset="0"/>
                <a:cs typeface="Arial" pitchFamily="34" charset="0"/>
              </a:defRPr>
            </a:lvl1pPr>
          </a:lstStyle>
          <a:p>
            <a:pPr>
              <a:defRPr/>
            </a:pPr>
            <a:r>
              <a:rPr lang="en-NZ"/>
              <a:t>Centre for Teaching and Learning (Manawatu), Massey University</a:t>
            </a:r>
          </a:p>
        </p:txBody>
      </p:sp>
      <p:sp>
        <p:nvSpPr>
          <p:cNvPr id="223237" name="Rectangle 5"/>
          <p:cNvSpPr>
            <a:spLocks noGrp="1" noChangeArrowheads="1"/>
          </p:cNvSpPr>
          <p:nvPr>
            <p:ph type="sldNum" sz="quarter" idx="3"/>
          </p:nvPr>
        </p:nvSpPr>
        <p:spPr bwMode="auto">
          <a:xfrm>
            <a:off x="4020508" y="9720755"/>
            <a:ext cx="3077137" cy="512222"/>
          </a:xfrm>
          <a:prstGeom prst="rect">
            <a:avLst/>
          </a:prstGeom>
          <a:noFill/>
          <a:ln w="9525">
            <a:noFill/>
            <a:miter lim="800000"/>
            <a:headEnd/>
            <a:tailEnd/>
          </a:ln>
          <a:effectLst/>
        </p:spPr>
        <p:txBody>
          <a:bodyPr vert="horz" wrap="square" lIns="94742" tIns="47370" rIns="94742" bIns="47370" numCol="1" anchor="b" anchorCtr="0" compatLnSpc="1">
            <a:prstTxWarp prst="textNoShape">
              <a:avLst/>
            </a:prstTxWarp>
          </a:bodyPr>
          <a:lstStyle>
            <a:lvl1pPr algn="r">
              <a:defRPr sz="1200">
                <a:latin typeface="Arial" charset="0"/>
                <a:cs typeface="Arial" charset="0"/>
              </a:defRPr>
            </a:lvl1pPr>
          </a:lstStyle>
          <a:p>
            <a:pPr>
              <a:defRPr/>
            </a:pPr>
            <a:fld id="{9ED10DDC-7F99-4FC7-84F5-6547AA91B9A2}" type="slidenum">
              <a:rPr lang="en-NZ"/>
              <a:pPr>
                <a:defRPr/>
              </a:pPr>
              <a:t>‹#›</a:t>
            </a:fld>
            <a:endParaRPr lang="en-NZ"/>
          </a:p>
        </p:txBody>
      </p:sp>
    </p:spTree>
    <p:extLst>
      <p:ext uri="{BB962C8B-B14F-4D97-AF65-F5344CB8AC3E}">
        <p14:creationId xmlns:p14="http://schemas.microsoft.com/office/powerpoint/2010/main" val="1368210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0"/>
            <a:ext cx="3077137" cy="512222"/>
          </a:xfrm>
          <a:prstGeom prst="rect">
            <a:avLst/>
          </a:prstGeom>
          <a:noFill/>
          <a:ln w="9525">
            <a:noFill/>
            <a:miter lim="800000"/>
            <a:headEnd/>
            <a:tailEnd/>
          </a:ln>
          <a:effectLst/>
        </p:spPr>
        <p:txBody>
          <a:bodyPr vert="horz" wrap="square" lIns="94742" tIns="47370" rIns="94742" bIns="47370" numCol="1" anchor="t" anchorCtr="0" compatLnSpc="1">
            <a:prstTxWarp prst="textNoShape">
              <a:avLst/>
            </a:prstTxWarp>
          </a:bodyPr>
          <a:lstStyle>
            <a:lvl1pPr>
              <a:defRPr sz="1200">
                <a:latin typeface="Arial" charset="0"/>
                <a:cs typeface="Arial" charset="0"/>
              </a:defRPr>
            </a:lvl1pPr>
          </a:lstStyle>
          <a:p>
            <a:pPr>
              <a:defRPr/>
            </a:pPr>
            <a:endParaRPr lang="en-NZ"/>
          </a:p>
        </p:txBody>
      </p:sp>
      <p:sp>
        <p:nvSpPr>
          <p:cNvPr id="6147" name="Rectangle 3"/>
          <p:cNvSpPr>
            <a:spLocks noGrp="1" noChangeArrowheads="1"/>
          </p:cNvSpPr>
          <p:nvPr>
            <p:ph type="dt" idx="1"/>
          </p:nvPr>
        </p:nvSpPr>
        <p:spPr bwMode="auto">
          <a:xfrm>
            <a:off x="4020508" y="0"/>
            <a:ext cx="3077137" cy="512222"/>
          </a:xfrm>
          <a:prstGeom prst="rect">
            <a:avLst/>
          </a:prstGeom>
          <a:noFill/>
          <a:ln w="9525">
            <a:noFill/>
            <a:miter lim="800000"/>
            <a:headEnd/>
            <a:tailEnd/>
          </a:ln>
          <a:effectLst/>
        </p:spPr>
        <p:txBody>
          <a:bodyPr vert="horz" wrap="square" lIns="94742" tIns="47370" rIns="94742" bIns="47370" numCol="1" anchor="t" anchorCtr="0" compatLnSpc="1">
            <a:prstTxWarp prst="textNoShape">
              <a:avLst/>
            </a:prstTxWarp>
          </a:bodyPr>
          <a:lstStyle>
            <a:lvl1pPr algn="r">
              <a:defRPr sz="1200">
                <a:latin typeface="Arial" charset="0"/>
                <a:cs typeface="Arial" charset="0"/>
              </a:defRPr>
            </a:lvl1pPr>
          </a:lstStyle>
          <a:p>
            <a:pPr>
              <a:defRPr/>
            </a:pPr>
            <a:endParaRPr lang="en-NZ"/>
          </a:p>
        </p:txBody>
      </p:sp>
      <p:sp>
        <p:nvSpPr>
          <p:cNvPr id="8294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599" y="4862018"/>
            <a:ext cx="5680103" cy="4605085"/>
          </a:xfrm>
          <a:prstGeom prst="rect">
            <a:avLst/>
          </a:prstGeom>
          <a:noFill/>
          <a:ln w="9525">
            <a:noFill/>
            <a:miter lim="800000"/>
            <a:headEnd/>
            <a:tailEnd/>
          </a:ln>
          <a:effectLst/>
        </p:spPr>
        <p:txBody>
          <a:bodyPr vert="horz" wrap="square" lIns="94742" tIns="47370" rIns="94742" bIns="47370" numCol="1" anchor="t" anchorCtr="0" compatLnSpc="1">
            <a:prstTxWarp prst="textNoShape">
              <a:avLst/>
            </a:prstTxWarp>
          </a:bodyPr>
          <a:lstStyle/>
          <a:p>
            <a:pPr lvl="0"/>
            <a:r>
              <a:rPr lang="en-NZ" noProof="0"/>
              <a:t>Click to edit Master text styles</a:t>
            </a:r>
          </a:p>
          <a:p>
            <a:pPr lvl="1"/>
            <a:r>
              <a:rPr lang="en-NZ" noProof="0"/>
              <a:t>Second level</a:t>
            </a:r>
          </a:p>
          <a:p>
            <a:pPr lvl="2"/>
            <a:r>
              <a:rPr lang="en-NZ" noProof="0"/>
              <a:t>Third level</a:t>
            </a:r>
          </a:p>
          <a:p>
            <a:pPr lvl="3"/>
            <a:r>
              <a:rPr lang="en-NZ" noProof="0"/>
              <a:t>Fourth level</a:t>
            </a:r>
          </a:p>
          <a:p>
            <a:pPr lvl="4"/>
            <a:r>
              <a:rPr lang="en-NZ" noProof="0"/>
              <a:t>Fifth level</a:t>
            </a:r>
          </a:p>
        </p:txBody>
      </p:sp>
      <p:sp>
        <p:nvSpPr>
          <p:cNvPr id="6150" name="Rectangle 6"/>
          <p:cNvSpPr>
            <a:spLocks noGrp="1" noChangeArrowheads="1"/>
          </p:cNvSpPr>
          <p:nvPr>
            <p:ph type="ftr" sz="quarter" idx="4"/>
          </p:nvPr>
        </p:nvSpPr>
        <p:spPr bwMode="auto">
          <a:xfrm>
            <a:off x="1" y="9722394"/>
            <a:ext cx="3997294" cy="512221"/>
          </a:xfrm>
          <a:prstGeom prst="rect">
            <a:avLst/>
          </a:prstGeom>
          <a:noFill/>
          <a:ln w="9525">
            <a:noFill/>
            <a:miter lim="800000"/>
            <a:headEnd/>
            <a:tailEnd/>
          </a:ln>
          <a:effectLst/>
        </p:spPr>
        <p:txBody>
          <a:bodyPr vert="horz" wrap="square" lIns="94742" tIns="47370" rIns="94742" bIns="47370" numCol="1" anchor="b" anchorCtr="0" compatLnSpc="1">
            <a:prstTxWarp prst="textNoShape">
              <a:avLst/>
            </a:prstTxWarp>
          </a:bodyPr>
          <a:lstStyle>
            <a:lvl1pPr>
              <a:defRPr sz="1200">
                <a:latin typeface="Arial" pitchFamily="34" charset="0"/>
                <a:cs typeface="Arial" pitchFamily="34" charset="0"/>
              </a:defRPr>
            </a:lvl1pPr>
          </a:lstStyle>
          <a:p>
            <a:pPr>
              <a:defRPr/>
            </a:pPr>
            <a:r>
              <a:rPr lang="en-NZ"/>
              <a:t>Centre for Teaching and Learning (Manawatu), Massey University</a:t>
            </a:r>
          </a:p>
        </p:txBody>
      </p:sp>
      <p:sp>
        <p:nvSpPr>
          <p:cNvPr id="6151" name="Rectangle 7"/>
          <p:cNvSpPr>
            <a:spLocks noGrp="1" noChangeArrowheads="1"/>
          </p:cNvSpPr>
          <p:nvPr>
            <p:ph type="sldNum" sz="quarter" idx="5"/>
          </p:nvPr>
        </p:nvSpPr>
        <p:spPr bwMode="auto">
          <a:xfrm>
            <a:off x="4020508" y="9720755"/>
            <a:ext cx="3077137" cy="512222"/>
          </a:xfrm>
          <a:prstGeom prst="rect">
            <a:avLst/>
          </a:prstGeom>
          <a:noFill/>
          <a:ln w="9525">
            <a:noFill/>
            <a:miter lim="800000"/>
            <a:headEnd/>
            <a:tailEnd/>
          </a:ln>
          <a:effectLst/>
        </p:spPr>
        <p:txBody>
          <a:bodyPr vert="horz" wrap="square" lIns="94742" tIns="47370" rIns="94742" bIns="47370" numCol="1" anchor="b" anchorCtr="0" compatLnSpc="1">
            <a:prstTxWarp prst="textNoShape">
              <a:avLst/>
            </a:prstTxWarp>
          </a:bodyPr>
          <a:lstStyle>
            <a:lvl1pPr algn="r">
              <a:defRPr sz="1200">
                <a:latin typeface="Arial" charset="0"/>
                <a:cs typeface="Arial" charset="0"/>
              </a:defRPr>
            </a:lvl1pPr>
          </a:lstStyle>
          <a:p>
            <a:pPr>
              <a:defRPr/>
            </a:pPr>
            <a:fld id="{3E42F97E-DE37-446E-8E8D-1372027394B3}" type="slidenum">
              <a:rPr lang="en-NZ"/>
              <a:pPr>
                <a:defRPr/>
              </a:pPr>
              <a:t>‹#›</a:t>
            </a:fld>
            <a:endParaRPr lang="en-NZ"/>
          </a:p>
        </p:txBody>
      </p:sp>
    </p:spTree>
    <p:extLst>
      <p:ext uri="{BB962C8B-B14F-4D97-AF65-F5344CB8AC3E}">
        <p14:creationId xmlns:p14="http://schemas.microsoft.com/office/powerpoint/2010/main" val="301985173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a:t>
            </a:fld>
            <a:endParaRPr lang="en-NZ"/>
          </a:p>
        </p:txBody>
      </p:sp>
    </p:spTree>
    <p:extLst>
      <p:ext uri="{BB962C8B-B14F-4D97-AF65-F5344CB8AC3E}">
        <p14:creationId xmlns:p14="http://schemas.microsoft.com/office/powerpoint/2010/main" val="9001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10</a:t>
            </a:fld>
            <a:endParaRPr lang="en-NZ"/>
          </a:p>
        </p:txBody>
      </p:sp>
    </p:spTree>
    <p:extLst>
      <p:ext uri="{BB962C8B-B14F-4D97-AF65-F5344CB8AC3E}">
        <p14:creationId xmlns:p14="http://schemas.microsoft.com/office/powerpoint/2010/main" val="351452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11</a:t>
            </a:fld>
            <a:endParaRPr lang="en-NZ"/>
          </a:p>
        </p:txBody>
      </p:sp>
    </p:spTree>
    <p:extLst>
      <p:ext uri="{BB962C8B-B14F-4D97-AF65-F5344CB8AC3E}">
        <p14:creationId xmlns:p14="http://schemas.microsoft.com/office/powerpoint/2010/main" val="99397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12</a:t>
            </a:fld>
            <a:endParaRPr lang="en-NZ"/>
          </a:p>
        </p:txBody>
      </p:sp>
    </p:spTree>
    <p:extLst>
      <p:ext uri="{BB962C8B-B14F-4D97-AF65-F5344CB8AC3E}">
        <p14:creationId xmlns:p14="http://schemas.microsoft.com/office/powerpoint/2010/main" val="2091576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13</a:t>
            </a:fld>
            <a:endParaRPr lang="en-NZ"/>
          </a:p>
        </p:txBody>
      </p:sp>
    </p:spTree>
    <p:extLst>
      <p:ext uri="{BB962C8B-B14F-4D97-AF65-F5344CB8AC3E}">
        <p14:creationId xmlns:p14="http://schemas.microsoft.com/office/powerpoint/2010/main" val="113244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8">
              <a:defRPr/>
            </a:pPr>
            <a:endParaRPr lang="en-NZ" dirty="0"/>
          </a:p>
        </p:txBody>
      </p:sp>
      <p:sp>
        <p:nvSpPr>
          <p:cNvPr id="4" name="Footer Placeholder 3"/>
          <p:cNvSpPr>
            <a:spLocks noGrp="1"/>
          </p:cNvSpPr>
          <p:nvPr>
            <p:ph type="ftr" sz="quarter" idx="10"/>
          </p:nvPr>
        </p:nvSpPr>
        <p:spPr/>
        <p:txBody>
          <a:bodyPr/>
          <a:lstStyle/>
          <a:p>
            <a:pPr>
              <a:defRPr/>
            </a:pPr>
            <a:r>
              <a:rPr lang="en-NZ">
                <a:solidFill>
                  <a:prstClr val="black"/>
                </a:solidFill>
              </a:rPr>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solidFill>
                  <a:prstClr val="black"/>
                </a:solidFill>
              </a:rPr>
              <a:pPr>
                <a:defRPr/>
              </a:pPr>
              <a:t>14</a:t>
            </a:fld>
            <a:endParaRPr lang="en-NZ">
              <a:solidFill>
                <a:prstClr val="black"/>
              </a:solidFill>
            </a:endParaRPr>
          </a:p>
        </p:txBody>
      </p:sp>
    </p:spTree>
    <p:extLst>
      <p:ext uri="{BB962C8B-B14F-4D97-AF65-F5344CB8AC3E}">
        <p14:creationId xmlns:p14="http://schemas.microsoft.com/office/powerpoint/2010/main" val="3089123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p:spPr>
        <p:txBody>
          <a:bodyPr/>
          <a:lstStyle/>
          <a:p>
            <a:pPr marL="171418" indent="-171418">
              <a:buFont typeface="Arial" pitchFamily="34" charset="0"/>
              <a:buChar char="•"/>
            </a:pPr>
            <a:endParaRPr lang="en-NZ" dirty="0"/>
          </a:p>
          <a:p>
            <a:pPr marL="171418" indent="-171418">
              <a:buFont typeface="Arial" pitchFamily="34" charset="0"/>
              <a:buChar char="•"/>
            </a:pPr>
            <a:endParaRPr lang="en-NZ" dirty="0"/>
          </a:p>
          <a:p>
            <a:pPr marL="171418" indent="-171418">
              <a:buFont typeface="Arial" pitchFamily="34" charset="0"/>
              <a:buChar char="•"/>
            </a:pPr>
            <a:endParaRPr lang="en-NZ" dirty="0"/>
          </a:p>
          <a:p>
            <a:endParaRPr lang="en-NZ" dirty="0"/>
          </a:p>
          <a:p>
            <a:endParaRPr lang="en-NZ" dirty="0"/>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6"/>
          <p:cNvSpPr txBox="1">
            <a:spLocks noGrp="1" noChangeArrowheads="1"/>
          </p:cNvSpPr>
          <p:nvPr/>
        </p:nvSpPr>
        <p:spPr bwMode="auto">
          <a:xfrm>
            <a:off x="1" y="9722394"/>
            <a:ext cx="3997294" cy="512221"/>
          </a:xfrm>
          <a:prstGeom prst="rect">
            <a:avLst/>
          </a:prstGeom>
          <a:noFill/>
          <a:ln w="9525">
            <a:noFill/>
            <a:miter lim="800000"/>
            <a:headEnd/>
            <a:tailEnd/>
          </a:ln>
        </p:spPr>
        <p:txBody>
          <a:bodyPr lIns="94742" tIns="47370" rIns="94742" bIns="47370" anchor="b"/>
          <a:lstStyle/>
          <a:p>
            <a:r>
              <a:rPr lang="en-NZ" sz="1200"/>
              <a:t>Student Learning Centre, Massey University</a:t>
            </a:r>
          </a:p>
        </p:txBody>
      </p:sp>
      <p:sp>
        <p:nvSpPr>
          <p:cNvPr id="107522" name="Rectangle 7"/>
          <p:cNvSpPr txBox="1">
            <a:spLocks noGrp="1" noChangeArrowheads="1"/>
          </p:cNvSpPr>
          <p:nvPr/>
        </p:nvSpPr>
        <p:spPr bwMode="auto">
          <a:xfrm>
            <a:off x="4020508" y="9720755"/>
            <a:ext cx="3077137" cy="512222"/>
          </a:xfrm>
          <a:prstGeom prst="rect">
            <a:avLst/>
          </a:prstGeom>
          <a:noFill/>
          <a:ln w="9525">
            <a:noFill/>
            <a:miter lim="800000"/>
            <a:headEnd/>
            <a:tailEnd/>
          </a:ln>
        </p:spPr>
        <p:txBody>
          <a:bodyPr lIns="94742" tIns="47370" rIns="94742" bIns="47370" anchor="b"/>
          <a:lstStyle/>
          <a:p>
            <a:pPr algn="r"/>
            <a:fld id="{5ECD2797-D433-485F-9A8D-9BA4C203BD4D}" type="slidenum">
              <a:rPr lang="en-NZ" sz="1200"/>
              <a:pPr algn="r"/>
              <a:t>16</a:t>
            </a:fld>
            <a:endParaRPr lang="en-NZ" sz="1200"/>
          </a:p>
        </p:txBody>
      </p:sp>
      <p:sp>
        <p:nvSpPr>
          <p:cNvPr id="107523" name="Rectangle 2"/>
          <p:cNvSpPr>
            <a:spLocks noGrp="1" noRot="1" noChangeAspect="1" noChangeArrowheads="1" noTextEdit="1"/>
          </p:cNvSpPr>
          <p:nvPr>
            <p:ph type="sldImg"/>
          </p:nvPr>
        </p:nvSpPr>
        <p:spPr>
          <a:xfrm>
            <a:off x="989013" y="765175"/>
            <a:ext cx="5121275" cy="3840163"/>
          </a:xfrm>
          <a:ln/>
        </p:spPr>
      </p:sp>
      <p:sp>
        <p:nvSpPr>
          <p:cNvPr id="107524" name="Rectangle 3"/>
          <p:cNvSpPr>
            <a:spLocks noGrp="1" noChangeArrowheads="1"/>
          </p:cNvSpPr>
          <p:nvPr>
            <p:ph type="body" idx="1"/>
          </p:nvPr>
        </p:nvSpPr>
        <p:spPr>
          <a:xfrm>
            <a:off x="709599" y="4862014"/>
            <a:ext cx="5680103" cy="4606721"/>
          </a:xfrm>
          <a:noFill/>
          <a:ln/>
        </p:spPr>
        <p:txBody>
          <a:bodyPr/>
          <a:lstStyle/>
          <a:p>
            <a:pPr eaLnBrk="1" hangingPunct="1">
              <a:buFontTx/>
              <a:buChar cha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xfrm>
            <a:off x="989013" y="766763"/>
            <a:ext cx="5121275" cy="3840162"/>
          </a:xfrm>
          <a:ln/>
        </p:spPr>
      </p:sp>
      <p:sp>
        <p:nvSpPr>
          <p:cNvPr id="109570" name="Rectangle 3"/>
          <p:cNvSpPr>
            <a:spLocks noGrp="1" noChangeArrowheads="1"/>
          </p:cNvSpPr>
          <p:nvPr>
            <p:ph type="body" idx="1"/>
          </p:nvPr>
        </p:nvSpPr>
        <p:spPr>
          <a:xfrm>
            <a:off x="709599" y="4860378"/>
            <a:ext cx="5680103" cy="4606722"/>
          </a:xfrm>
          <a:noFill/>
          <a:ln/>
        </p:spPr>
        <p:txBody>
          <a:bodyPr/>
          <a:lstStyle/>
          <a:p>
            <a:pPr marL="285697" indent="-285697">
              <a:buFont typeface="Arial" pitchFamily="34" charset="0"/>
              <a:buChar char="•"/>
            </a:pPr>
            <a:endParaRPr lang="en-N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989013" y="766763"/>
            <a:ext cx="5121275" cy="3840162"/>
          </a:xfrm>
          <a:ln/>
        </p:spPr>
      </p:sp>
      <p:sp>
        <p:nvSpPr>
          <p:cNvPr id="111618" name="Rectangle 3"/>
          <p:cNvSpPr>
            <a:spLocks noGrp="1" noChangeArrowheads="1"/>
          </p:cNvSpPr>
          <p:nvPr>
            <p:ph type="body" idx="1"/>
          </p:nvPr>
        </p:nvSpPr>
        <p:spPr>
          <a:xfrm>
            <a:off x="709599" y="4860378"/>
            <a:ext cx="5680103" cy="4606722"/>
          </a:xfrm>
          <a:noFill/>
          <a:ln/>
        </p:spPr>
        <p:txBody>
          <a:bodyPr/>
          <a:lstStyle/>
          <a:p>
            <a:endParaRPr lang="en-N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5C23541D-C1FB-4F33-B427-C93A8D7FA2C9}" type="slidenum">
              <a:rPr lang="en-GB" smtClean="0"/>
              <a:pPr/>
              <a:t>19</a:t>
            </a:fld>
            <a:endParaRPr lang="en-GB"/>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defTabSz="914228">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20</a:t>
            </a:fld>
            <a:endParaRPr lang="en-NZ"/>
          </a:p>
        </p:txBody>
      </p:sp>
    </p:spTree>
    <p:extLst>
      <p:ext uri="{BB962C8B-B14F-4D97-AF65-F5344CB8AC3E}">
        <p14:creationId xmlns:p14="http://schemas.microsoft.com/office/powerpoint/2010/main" val="1976047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697" indent="-285697">
              <a:buFont typeface="Arial" pitchFamily="34" charset="0"/>
              <a:buChar char="•"/>
            </a:pPr>
            <a:endParaRPr lang="en-US" dirty="0"/>
          </a:p>
          <a:p>
            <a:endParaRPr lang="en-US" sz="1700" dirty="0"/>
          </a:p>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21</a:t>
            </a:fld>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417">
              <a:defRPr/>
            </a:pPr>
            <a:endParaRPr lang="en-NZ" dirty="0"/>
          </a:p>
        </p:txBody>
      </p:sp>
      <p:sp>
        <p:nvSpPr>
          <p:cNvPr id="4" name="Footer Placeholder 3"/>
          <p:cNvSpPr>
            <a:spLocks noGrp="1"/>
          </p:cNvSpPr>
          <p:nvPr>
            <p:ph type="ftr" sz="quarter" idx="10"/>
          </p:nvPr>
        </p:nvSpPr>
        <p:spPr/>
        <p:txBody>
          <a:bodyPr/>
          <a:lstStyle/>
          <a:p>
            <a:pPr>
              <a:defRPr/>
            </a:pPr>
            <a:r>
              <a:rPr lang="en-NZ">
                <a:solidFill>
                  <a:prstClr val="black"/>
                </a:solidFill>
              </a:rPr>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solidFill>
                  <a:prstClr val="black"/>
                </a:solidFill>
              </a:rPr>
              <a:pPr>
                <a:defRPr/>
              </a:pPr>
              <a:t>22</a:t>
            </a:fld>
            <a:endParaRPr lang="en-NZ">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23</a:t>
            </a:fld>
            <a:endParaRPr lang="en-NZ"/>
          </a:p>
        </p:txBody>
      </p:sp>
    </p:spTree>
    <p:extLst>
      <p:ext uri="{BB962C8B-B14F-4D97-AF65-F5344CB8AC3E}">
        <p14:creationId xmlns:p14="http://schemas.microsoft.com/office/powerpoint/2010/main" val="2450003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697" indent="-285697">
              <a:buFont typeface="Arial" pitchFamily="34" charset="0"/>
              <a:buChar char="•"/>
            </a:pPr>
            <a:endParaRPr lang="en-NZ" dirty="0"/>
          </a:p>
          <a:p>
            <a:pPr marL="285697" indent="-285697">
              <a:buFont typeface="Arial" pitchFamily="34" charset="0"/>
              <a:buChar char="•"/>
            </a:pPr>
            <a:endParaRPr lang="en-NZ" sz="1700"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24</a:t>
            </a:fld>
            <a:endParaRPr lang="en-N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25</a:t>
            </a:fld>
            <a:endParaRPr lang="en-NZ"/>
          </a:p>
        </p:txBody>
      </p:sp>
    </p:spTree>
    <p:extLst>
      <p:ext uri="{BB962C8B-B14F-4D97-AF65-F5344CB8AC3E}">
        <p14:creationId xmlns:p14="http://schemas.microsoft.com/office/powerpoint/2010/main" val="302869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26</a:t>
            </a:fld>
            <a:endParaRPr lang="en-NZ"/>
          </a:p>
        </p:txBody>
      </p:sp>
    </p:spTree>
    <p:extLst>
      <p:ext uri="{BB962C8B-B14F-4D97-AF65-F5344CB8AC3E}">
        <p14:creationId xmlns:p14="http://schemas.microsoft.com/office/powerpoint/2010/main" val="1220401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27</a:t>
            </a:fld>
            <a:endParaRPr lang="en-N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28</a:t>
            </a:fld>
            <a:endParaRPr lang="en-NZ"/>
          </a:p>
        </p:txBody>
      </p:sp>
    </p:spTree>
    <p:extLst>
      <p:ext uri="{BB962C8B-B14F-4D97-AF65-F5344CB8AC3E}">
        <p14:creationId xmlns:p14="http://schemas.microsoft.com/office/powerpoint/2010/main" val="1590397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8">
              <a:defRPr/>
            </a:pP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29</a:t>
            </a:fld>
            <a:endParaRPr lang="en-NZ"/>
          </a:p>
        </p:txBody>
      </p:sp>
    </p:spTree>
    <p:extLst>
      <p:ext uri="{BB962C8B-B14F-4D97-AF65-F5344CB8AC3E}">
        <p14:creationId xmlns:p14="http://schemas.microsoft.com/office/powerpoint/2010/main" val="168757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3</a:t>
            </a:fld>
            <a:endParaRPr lang="en-NZ"/>
          </a:p>
        </p:txBody>
      </p:sp>
    </p:spTree>
    <p:extLst>
      <p:ext uri="{BB962C8B-B14F-4D97-AF65-F5344CB8AC3E}">
        <p14:creationId xmlns:p14="http://schemas.microsoft.com/office/powerpoint/2010/main" val="2109551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502AEA54-8D33-0647-AC74-F38758DA81CD}" type="slidenum">
              <a:rPr lang="en-GB" smtClean="0"/>
              <a:pPr>
                <a:defRPr/>
              </a:pPr>
              <a:t>30</a:t>
            </a:fld>
            <a:endParaRPr lang="en-GB"/>
          </a:p>
        </p:txBody>
      </p:sp>
    </p:spTree>
    <p:extLst>
      <p:ext uri="{BB962C8B-B14F-4D97-AF65-F5344CB8AC3E}">
        <p14:creationId xmlns:p14="http://schemas.microsoft.com/office/powerpoint/2010/main" val="347892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Footer Placeholder 3"/>
          <p:cNvSpPr>
            <a:spLocks noGrp="1"/>
          </p:cNvSpPr>
          <p:nvPr>
            <p:ph type="ftr" sz="quarter" idx="10"/>
          </p:nvPr>
        </p:nvSpPr>
        <p:spPr/>
        <p:txBody>
          <a:bodyPr/>
          <a:lstStyle/>
          <a:p>
            <a:pPr>
              <a:defRPr/>
            </a:pPr>
            <a:r>
              <a:rPr lang="en-NZ">
                <a:solidFill>
                  <a:prstClr val="black"/>
                </a:solidFill>
              </a:rPr>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solidFill>
                  <a:prstClr val="black"/>
                </a:solidFill>
              </a:rPr>
              <a:pPr>
                <a:defRPr/>
              </a:pPr>
              <a:t>4</a:t>
            </a:fld>
            <a:endParaRPr lang="en-NZ">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5</a:t>
            </a:fld>
            <a:endParaRPr lang="en-NZ"/>
          </a:p>
        </p:txBody>
      </p:sp>
    </p:spTree>
    <p:extLst>
      <p:ext uri="{BB962C8B-B14F-4D97-AF65-F5344CB8AC3E}">
        <p14:creationId xmlns:p14="http://schemas.microsoft.com/office/powerpoint/2010/main" val="406290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7</a:t>
            </a:fld>
            <a:endParaRPr lang="en-NZ"/>
          </a:p>
        </p:txBody>
      </p:sp>
    </p:spTree>
    <p:extLst>
      <p:ext uri="{BB962C8B-B14F-4D97-AF65-F5344CB8AC3E}">
        <p14:creationId xmlns:p14="http://schemas.microsoft.com/office/powerpoint/2010/main" val="414345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 </a:t>
            </a:r>
          </a:p>
          <a:p>
            <a:pPr marL="285697" indent="-285697">
              <a:buFont typeface="Arial" pitchFamily="34" charset="0"/>
              <a:buChar char="•"/>
            </a:pP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28">
              <a:defRPr/>
            </a:pP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 Massey University</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9</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41375723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3271899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54002-6A31-DE41-8D03-EE80DD29ACAF}"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75913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19331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3D5480EC-2EBF-4553-AD1C-FD10BE68FDB9}" type="datetimeFigureOut">
              <a:rPr lang="en-NZ" smtClean="0"/>
              <a:pPr/>
              <a:t>27/01/2022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A827CB5-8F0F-4E75-BCC0-ABF149EAEEDD}" type="slidenum">
              <a:rPr lang="en-NZ" smtClean="0"/>
              <a:pPr/>
              <a:t>‹#›</a:t>
            </a:fld>
            <a:endParaRPr lang="en-NZ"/>
          </a:p>
        </p:txBody>
      </p:sp>
    </p:spTree>
    <p:extLst>
      <p:ext uri="{BB962C8B-B14F-4D97-AF65-F5344CB8AC3E}">
        <p14:creationId xmlns:p14="http://schemas.microsoft.com/office/powerpoint/2010/main" val="74604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46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56503037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image" Target="../media/image5.emf"/><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UN_50yr_Logo_CMYK_REV.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79" y="25400"/>
            <a:ext cx="2327921" cy="812800"/>
          </a:xfrm>
          <a:prstGeom prst="rect">
            <a:avLst/>
          </a:prstGeom>
        </p:spPr>
      </p:pic>
      <p:sp>
        <p:nvSpPr>
          <p:cNvPr id="4" name="TextBox 3">
            <a:extLst>
              <a:ext uri="{FF2B5EF4-FFF2-40B4-BE49-F238E27FC236}">
                <a16:creationId xmlns:a16="http://schemas.microsoft.com/office/drawing/2014/main" id="{2F90F29D-4F15-487A-8BCB-3FCEBAA7CFEB}"/>
              </a:ext>
            </a:extLst>
          </p:cNvPr>
          <p:cNvSpPr txBox="1"/>
          <p:nvPr userDrawn="1">
            <p:extLst>
              <p:ext uri="{1162E1C5-73C7-4A58-AE30-91384D911F3F}">
                <p184:classification xmlns:p184="http://schemas.microsoft.com/office/powerpoint/2018/4/main" val="ftr"/>
              </p:ext>
            </p:extLst>
          </p:nvPr>
        </p:nvSpPr>
        <p:spPr>
          <a:xfrm>
            <a:off x="0" y="6690360"/>
            <a:ext cx="931863" cy="167640"/>
          </a:xfrm>
          <a:prstGeom prst="rect">
            <a:avLst/>
          </a:prstGeom>
        </p:spPr>
        <p:txBody>
          <a:bodyPr horzOverflow="overflow" lIns="0" tIns="0" rIns="0" bIns="0">
            <a:spAutoFit/>
          </a:bodyPr>
          <a:lstStyle/>
          <a:p>
            <a:pPr algn="l"/>
            <a:r>
              <a:rPr lang="en-NZ" sz="1100">
                <a:solidFill>
                  <a:srgbClr val="000000"/>
                </a:solidFill>
                <a:latin typeface="Calibri" panose="020F0502020204030204" pitchFamily="34" charset="0"/>
                <a:cs typeface="Calibri" panose="020F0502020204030204" pitchFamily="34" charset="0"/>
              </a:rPr>
              <a:t>IN CONFIDENCE</a:t>
            </a:r>
          </a:p>
        </p:txBody>
      </p:sp>
    </p:spTree>
    <p:extLst>
      <p:ext uri="{BB962C8B-B14F-4D97-AF65-F5344CB8AC3E}">
        <p14:creationId xmlns:p14="http://schemas.microsoft.com/office/powerpoint/2010/main" val="3005203322"/>
      </p:ext>
    </p:extLst>
  </p:cSld>
  <p:clrMap bg1="lt1" tx1="dk1" bg2="lt2" tx2="dk2" accent1="accent1" accent2="accent2" accent3="accent3" accent4="accent4" accent5="accent5" accent6="accent6" hlink="hlink" folHlink="folHlink"/>
  <p:sldLayoutIdLst>
    <p:sldLayoutId id="2147484092"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MUN38896 MasseyLogoUniNZ_CMYKrev.ai"/>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New-NZ)Rev).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F2E2D18-97E5-4050-829C-565DD22B4854}"/>
              </a:ext>
            </a:extLst>
          </p:cNvPr>
          <p:cNvSpPr txBox="1"/>
          <p:nvPr userDrawn="1">
            <p:extLst>
              <p:ext uri="{1162E1C5-73C7-4A58-AE30-91384D911F3F}">
                <p184:classification xmlns:p184="http://schemas.microsoft.com/office/powerpoint/2018/4/main" val="ftr"/>
              </p:ext>
            </p:extLst>
          </p:nvPr>
        </p:nvSpPr>
        <p:spPr>
          <a:xfrm>
            <a:off x="0" y="6690360"/>
            <a:ext cx="931863" cy="167640"/>
          </a:xfrm>
          <a:prstGeom prst="rect">
            <a:avLst/>
          </a:prstGeom>
        </p:spPr>
        <p:txBody>
          <a:bodyPr horzOverflow="overflow" lIns="0" tIns="0" rIns="0" bIns="0">
            <a:spAutoFit/>
          </a:bodyPr>
          <a:lstStyle/>
          <a:p>
            <a:pPr algn="l"/>
            <a:r>
              <a:rPr lang="en-NZ" sz="1100">
                <a:solidFill>
                  <a:srgbClr val="000000"/>
                </a:solidFill>
                <a:latin typeface="Calibri" panose="020F0502020204030204" pitchFamily="34" charset="0"/>
                <a:cs typeface="Calibri" panose="020F0502020204030204" pitchFamily="34" charset="0"/>
              </a:rPr>
              <a:t>IN CONFIDENCE</a:t>
            </a:r>
          </a:p>
        </p:txBody>
      </p:sp>
    </p:spTree>
    <p:extLst>
      <p:ext uri="{BB962C8B-B14F-4D97-AF65-F5344CB8AC3E}">
        <p14:creationId xmlns:p14="http://schemas.microsoft.com/office/powerpoint/2010/main" val="4288859674"/>
      </p:ext>
    </p:extLst>
  </p:cSld>
  <p:clrMap bg1="lt1" tx1="dk1" bg2="lt2" tx2="dk2" accent1="accent1" accent2="accent2" accent3="accent3" accent4="accent4" accent5="accent5" accent6="accent6" hlink="hlink" folHlink="folHlink"/>
  <p:sldLayoutIdLst>
    <p:sldLayoutId id="2147484111" r:id="rId1"/>
    <p:sldLayoutId id="2147484134" r:id="rId2"/>
    <p:sldLayoutId id="2147484135" r:id="rId3"/>
    <p:sldLayoutId id="2147484136" r:id="rId4"/>
    <p:sldLayoutId id="2147484137" r:id="rId5"/>
    <p:sldLayoutId id="2147484138" r:id="rId6"/>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stream.massey.ac.nz/course/view.php?id=22&amp;section=5" TargetMode="External"/><Relationship Id="rId13" Type="http://schemas.openxmlformats.org/officeDocument/2006/relationships/hyperlink" Target="https://stream.massey.ac.nz/course/view.php?id=22&amp;section=17" TargetMode="External"/><Relationship Id="rId3" Type="http://schemas.openxmlformats.org/officeDocument/2006/relationships/notesSlide" Target="../notesSlides/notesSlide30.xml"/><Relationship Id="rId7" Type="http://schemas.openxmlformats.org/officeDocument/2006/relationships/hyperlink" Target="https://www.massey.ac.nz/massey/student-life/services-and-resources/academic-skills-support/pre-reading/extramural-assignment-pre-reading-service.cfm" TargetMode="External"/><Relationship Id="rId12" Type="http://schemas.openxmlformats.org/officeDocument/2006/relationships/hyperlink" Target="https://www.massey.ac.nz/massey/student-life/services-and-resources/disability-services/disability-services_home.cfm" TargetMode="External"/><Relationship Id="rId2" Type="http://schemas.openxmlformats.org/officeDocument/2006/relationships/slideLayout" Target="../slideLayouts/slideLayout7.xml"/><Relationship Id="rId16" Type="http://schemas.openxmlformats.org/officeDocument/2006/relationships/hyperlink" Target="mailto:learnersuccess@massey.ac.nz" TargetMode="External"/><Relationship Id="rId1" Type="http://schemas.openxmlformats.org/officeDocument/2006/relationships/tags" Target="../tags/tag3.xml"/><Relationship Id="rId6" Type="http://schemas.openxmlformats.org/officeDocument/2006/relationships/hyperlink" Target="http://www.massey.ac.nz/ctlcontacts" TargetMode="External"/><Relationship Id="rId11" Type="http://schemas.openxmlformats.org/officeDocument/2006/relationships/hyperlink" Target="http://owll.massey.ac.nz/index.php" TargetMode="External"/><Relationship Id="rId5" Type="http://schemas.openxmlformats.org/officeDocument/2006/relationships/hyperlink" Target="https://www.massey.ac.nz/ctlcontacts" TargetMode="External"/><Relationship Id="rId15" Type="http://schemas.openxmlformats.org/officeDocument/2006/relationships/image" Target="../media/image7.png"/><Relationship Id="rId10" Type="http://schemas.openxmlformats.org/officeDocument/2006/relationships/hyperlink" Target="https://stream.massey.ac.nz/mod/forum/view.php?id=169" TargetMode="External"/><Relationship Id="rId4" Type="http://schemas.openxmlformats.org/officeDocument/2006/relationships/image" Target="../media/image1.jpg"/><Relationship Id="rId9" Type="http://schemas.openxmlformats.org/officeDocument/2006/relationships/hyperlink" Target="http://owll.massey.ac.nz/about-OWLL/workshops.php" TargetMode="External"/><Relationship Id="rId14" Type="http://schemas.openxmlformats.org/officeDocument/2006/relationships/hyperlink" Target="https://www.massey.ac.nz/massey/maori/maori-student-centre/maori-student-centre_home.cf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title" idx="4294967295"/>
          </p:nvPr>
        </p:nvSpPr>
        <p:spPr>
          <a:xfrm>
            <a:off x="251520" y="1628800"/>
            <a:ext cx="8640960" cy="43910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NZ" sz="3600" b="0" i="0" u="none" strike="noStrike" kern="1200" cap="none" spc="0" normalizeH="0" baseline="0" noProof="0" dirty="0">
                <a:ln>
                  <a:noFill/>
                </a:ln>
                <a:solidFill>
                  <a:srgbClr val="FFC000"/>
                </a:solidFill>
                <a:effectLst/>
                <a:uLnTx/>
                <a:uFillTx/>
                <a:latin typeface="Arial" pitchFamily="34" charset="0"/>
                <a:ea typeface="ＭＳ Ｐゴシック" charset="0"/>
                <a:cs typeface="Arial" pitchFamily="34" charset="0"/>
              </a:rPr>
              <a:t>Exams</a:t>
            </a:r>
            <a:endParaRPr kumimoji="0" lang="en-NZ" sz="3600" b="0"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NZ" sz="6600" b="0"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rPr>
              <a:t>How to prepare for an exam</a:t>
            </a:r>
          </a:p>
          <a:p>
            <a:pPr marL="342900" marR="0" lvl="0" indent="-342900" algn="ctr" defTabSz="914400" rtl="0" eaLnBrk="1" fontAlgn="base" latinLnBrk="0" hangingPunct="1">
              <a:lnSpc>
                <a:spcPct val="100000"/>
              </a:lnSpc>
              <a:spcBef>
                <a:spcPct val="20000"/>
              </a:spcBef>
              <a:spcAft>
                <a:spcPct val="0"/>
              </a:spcAft>
              <a:buClrTx/>
              <a:buSzTx/>
              <a:buFont typeface="Arial" charset="0"/>
              <a:buChar char="•"/>
              <a:tabLst/>
              <a:defRPr/>
            </a:pPr>
            <a:endParaRPr kumimoji="0" lang="en-NZ" sz="1600" b="0"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NZ" sz="1600" b="0"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pic>
        <p:nvPicPr>
          <p:cNvPr id="4" name="Picture 3">
            <a:hlinkClick r:id="rId3"/>
            <a:extLs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60648"/>
            <a:ext cx="3096344" cy="1008112"/>
          </a:xfrm>
          <a:prstGeom prst="rect">
            <a:avLst/>
          </a:prstGeom>
          <a:noFill/>
          <a:ln>
            <a:noFill/>
          </a:ln>
        </p:spPr>
      </p:pic>
      <p:sp>
        <p:nvSpPr>
          <p:cNvPr id="3" name="Rectangle 2"/>
          <p:cNvSpPr/>
          <p:nvPr/>
        </p:nvSpPr>
        <p:spPr>
          <a:xfrm>
            <a:off x="359024" y="4453742"/>
            <a:ext cx="8784976" cy="1323439"/>
          </a:xfrm>
          <a:prstGeom prst="rect">
            <a:avLst/>
          </a:prstGeom>
        </p:spPr>
        <p:txBody>
          <a:bodyPr wrap="square">
            <a:spAutoFit/>
          </a:bodyPr>
          <a:lstStyle/>
          <a:p>
            <a:pPr eaLnBrk="0" hangingPunct="0">
              <a:defRPr/>
            </a:pPr>
            <a:r>
              <a:rPr lang="en-NZ" sz="2000" kern="0" dirty="0">
                <a:solidFill>
                  <a:schemeClr val="bg1"/>
                </a:solidFill>
                <a:latin typeface="Calibri" pitchFamily="34" charset="0"/>
                <a:cs typeface="Times New Roman" pitchFamily="18" charset="0"/>
              </a:rPr>
              <a:t>For more information, please see: </a:t>
            </a:r>
          </a:p>
          <a:p>
            <a:pPr eaLnBrk="0" hangingPunct="0">
              <a:defRPr/>
            </a:pPr>
            <a:r>
              <a:rPr lang="en-NZ" sz="2000" kern="0" dirty="0">
                <a:solidFill>
                  <a:schemeClr val="bg1"/>
                </a:solidFill>
                <a:latin typeface="Calibri" pitchFamily="34" charset="0"/>
                <a:cs typeface="Times New Roman" pitchFamily="18" charset="0"/>
              </a:rPr>
              <a:t>	Cottrell, S. (2007). </a:t>
            </a:r>
            <a:r>
              <a:rPr lang="en-NZ" sz="2000" i="1" kern="0" dirty="0">
                <a:solidFill>
                  <a:schemeClr val="bg1"/>
                </a:solidFill>
                <a:latin typeface="Calibri" pitchFamily="34" charset="0"/>
                <a:cs typeface="Times New Roman" pitchFamily="18" charset="0"/>
              </a:rPr>
              <a:t>The exam skills handbook. </a:t>
            </a:r>
            <a:r>
              <a:rPr lang="en-NZ" sz="2000" kern="0" dirty="0">
                <a:solidFill>
                  <a:schemeClr val="bg1"/>
                </a:solidFill>
                <a:latin typeface="Calibri" pitchFamily="34" charset="0"/>
                <a:cs typeface="Times New Roman" pitchFamily="18" charset="0"/>
              </a:rPr>
              <a:t>Palgrave Macmillan, and</a:t>
            </a:r>
          </a:p>
          <a:p>
            <a:pPr eaLnBrk="0" hangingPunct="0">
              <a:defRPr/>
            </a:pPr>
            <a:r>
              <a:rPr lang="en-NZ" sz="2000" kern="0" dirty="0">
                <a:solidFill>
                  <a:schemeClr val="bg1"/>
                </a:solidFill>
                <a:latin typeface="Calibri" pitchFamily="34" charset="0"/>
                <a:cs typeface="Times New Roman" pitchFamily="18" charset="0"/>
              </a:rPr>
              <a:t>	OWLL - http://owll.massey.ac.nz/main/tests-and-exams.php</a:t>
            </a:r>
          </a:p>
          <a:p>
            <a:pPr eaLnBrk="0" hangingPunct="0">
              <a:defRPr/>
            </a:pPr>
            <a:endParaRPr lang="en-NZ" sz="2000" kern="0" dirty="0">
              <a:solidFill>
                <a:schemeClr val="bg1"/>
              </a:solidFill>
              <a:latin typeface="Calibri" pitchFamily="34" charset="0"/>
              <a:cs typeface="Times New Roman" pitchFamily="18" charset="0"/>
            </a:endParaRPr>
          </a:p>
        </p:txBody>
      </p:sp>
      <p:pic>
        <p:nvPicPr>
          <p:cNvPr id="6" name="Picture 5" descr="Centre for Learner Success logo">
            <a:extLst>
              <a:ext uri="{FF2B5EF4-FFF2-40B4-BE49-F238E27FC236}">
                <a16:creationId xmlns:a16="http://schemas.microsoft.com/office/drawing/2014/main" id="{0DC564BD-C899-437D-BBA3-9BC5CA803CEC}"/>
              </a:ext>
            </a:extLst>
          </p:cNvPr>
          <p:cNvPicPr>
            <a:picLocks noChangeAspect="1"/>
          </p:cNvPicPr>
          <p:nvPr/>
        </p:nvPicPr>
        <p:blipFill>
          <a:blip r:embed="rId5"/>
          <a:stretch>
            <a:fillRect/>
          </a:stretch>
        </p:blipFill>
        <p:spPr>
          <a:xfrm>
            <a:off x="14375" y="5838889"/>
            <a:ext cx="1591467" cy="1019111"/>
          </a:xfrm>
          <a:prstGeom prst="rect">
            <a:avLst/>
          </a:prstGeom>
        </p:spPr>
      </p:pic>
    </p:spTree>
    <p:extLst>
      <p:ext uri="{BB962C8B-B14F-4D97-AF65-F5344CB8AC3E}">
        <p14:creationId xmlns:p14="http://schemas.microsoft.com/office/powerpoint/2010/main" val="5845893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C000"/>
                </a:solidFill>
              </a:rPr>
              <a:t>Step 2. Collect information</a:t>
            </a:r>
          </a:p>
        </p:txBody>
      </p:sp>
      <p:sp>
        <p:nvSpPr>
          <p:cNvPr id="3" name="Content Placeholder 2"/>
          <p:cNvSpPr>
            <a:spLocks noGrp="1"/>
          </p:cNvSpPr>
          <p:nvPr>
            <p:ph idx="1"/>
          </p:nvPr>
        </p:nvSpPr>
        <p:spPr/>
        <p:txBody>
          <a:bodyPr/>
          <a:lstStyle/>
          <a:p>
            <a:pPr marL="0" indent="0">
              <a:buNone/>
            </a:pPr>
            <a:r>
              <a:rPr lang="en-NZ" dirty="0"/>
              <a:t> </a:t>
            </a:r>
          </a:p>
        </p:txBody>
      </p:sp>
      <p:sp>
        <p:nvSpPr>
          <p:cNvPr id="4" name="TextBox 3">
            <a:extLst>
              <a:ext uri="{FF2B5EF4-FFF2-40B4-BE49-F238E27FC236}">
                <a16:creationId xmlns:a16="http://schemas.microsoft.com/office/drawing/2014/main" id="{53DA5001-A780-48B0-ABBD-40D4BF8FEE67}"/>
              </a:ext>
            </a:extLst>
          </p:cNvPr>
          <p:cNvSpPr txBox="1"/>
          <p:nvPr/>
        </p:nvSpPr>
        <p:spPr>
          <a:xfrm>
            <a:off x="457200" y="1380832"/>
            <a:ext cx="7211144" cy="3046988"/>
          </a:xfrm>
          <a:prstGeom prst="rect">
            <a:avLst/>
          </a:prstGeom>
          <a:noFill/>
        </p:spPr>
        <p:txBody>
          <a:bodyPr wrap="square" rtlCol="0">
            <a:spAutoFit/>
          </a:bodyPr>
          <a:lstStyle/>
          <a:p>
            <a:pPr marL="0" indent="0">
              <a:buNone/>
            </a:pPr>
            <a:r>
              <a:rPr lang="en-NZ" dirty="0">
                <a:solidFill>
                  <a:schemeClr val="bg1"/>
                </a:solidFill>
              </a:rPr>
              <a:t>You will be tested on the themes you were taught each week.</a:t>
            </a:r>
          </a:p>
          <a:p>
            <a:pPr marL="540000" indent="-540000">
              <a:buFont typeface="Arial" panose="020B0604020202020204" pitchFamily="34" charset="0"/>
              <a:buChar char="•"/>
            </a:pPr>
            <a:r>
              <a:rPr lang="en-NZ" dirty="0">
                <a:solidFill>
                  <a:schemeClr val="bg1"/>
                </a:solidFill>
              </a:rPr>
              <a:t>Go back to your lecture notes</a:t>
            </a:r>
          </a:p>
          <a:p>
            <a:pPr marL="540000" indent="-540000">
              <a:buFont typeface="Arial" panose="020B0604020202020204" pitchFamily="34" charset="0"/>
              <a:buChar char="•"/>
            </a:pPr>
            <a:r>
              <a:rPr lang="en-NZ" dirty="0">
                <a:solidFill>
                  <a:schemeClr val="bg1"/>
                </a:solidFill>
              </a:rPr>
              <a:t>Go back to key readings</a:t>
            </a:r>
          </a:p>
          <a:p>
            <a:pPr marL="540000" indent="-540000">
              <a:buFont typeface="Arial" panose="020B0604020202020204" pitchFamily="34" charset="0"/>
              <a:buChar char="•"/>
            </a:pPr>
            <a:r>
              <a:rPr lang="en-NZ" dirty="0">
                <a:solidFill>
                  <a:schemeClr val="bg1"/>
                </a:solidFill>
              </a:rPr>
              <a:t>Look at the notes you made each week</a:t>
            </a:r>
          </a:p>
          <a:p>
            <a:pPr marL="540000" indent="-540000">
              <a:buFont typeface="Arial" panose="020B0604020202020204" pitchFamily="34" charset="0"/>
              <a:buChar char="•"/>
            </a:pPr>
            <a:r>
              <a:rPr lang="en-NZ" dirty="0">
                <a:solidFill>
                  <a:schemeClr val="bg1"/>
                </a:solidFill>
              </a:rPr>
              <a:t>Look at past exams – what sorts of questions might you be asked about different topics</a:t>
            </a:r>
          </a:p>
          <a:p>
            <a:endParaRPr lang="en-NZ" dirty="0"/>
          </a:p>
        </p:txBody>
      </p:sp>
    </p:spTree>
    <p:extLst>
      <p:ext uri="{BB962C8B-B14F-4D97-AF65-F5344CB8AC3E}">
        <p14:creationId xmlns:p14="http://schemas.microsoft.com/office/powerpoint/2010/main" val="370462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712968" cy="1143000"/>
          </a:xfrm>
        </p:spPr>
        <p:txBody>
          <a:bodyPr>
            <a:normAutofit/>
          </a:bodyPr>
          <a:lstStyle/>
          <a:p>
            <a:r>
              <a:rPr lang="en-NZ" sz="3200" dirty="0">
                <a:solidFill>
                  <a:srgbClr val="FFC000"/>
                </a:solidFill>
              </a:rPr>
              <a:t>Previous exams</a:t>
            </a:r>
          </a:p>
        </p:txBody>
      </p:sp>
      <p:sp>
        <p:nvSpPr>
          <p:cNvPr id="3" name="Content Placeholder 2"/>
          <p:cNvSpPr>
            <a:spLocks noGrp="1"/>
          </p:cNvSpPr>
          <p:nvPr>
            <p:ph idx="1"/>
          </p:nvPr>
        </p:nvSpPr>
        <p:spPr>
          <a:xfrm>
            <a:off x="565212" y="620688"/>
            <a:ext cx="8229600" cy="4929411"/>
          </a:xfrm>
        </p:spPr>
        <p:txBody>
          <a:bodyPr/>
          <a:lstStyle/>
          <a:p>
            <a:pPr marL="0" indent="0">
              <a:buNone/>
            </a:pPr>
            <a:endParaRPr lang="en-NZ" i="1" dirty="0">
              <a:solidFill>
                <a:srgbClr val="C00000"/>
              </a:solidFill>
            </a:endParaRPr>
          </a:p>
          <a:p>
            <a:pPr marL="0" indent="0">
              <a:buNone/>
            </a:pPr>
            <a:r>
              <a:rPr lang="en-NZ" dirty="0"/>
              <a:t>You want to: </a:t>
            </a:r>
          </a:p>
          <a:p>
            <a:r>
              <a:rPr lang="en-NZ" dirty="0"/>
              <a:t>Identify themes </a:t>
            </a:r>
          </a:p>
          <a:p>
            <a:r>
              <a:rPr lang="en-NZ" dirty="0"/>
              <a:t>Become familiar with how questions are asked </a:t>
            </a:r>
          </a:p>
          <a:p>
            <a:r>
              <a:rPr lang="en-NZ" dirty="0"/>
              <a:t>Know what types of questions are asked</a:t>
            </a:r>
          </a:p>
          <a:p>
            <a:pPr lvl="1"/>
            <a:r>
              <a:rPr lang="en-NZ" dirty="0"/>
              <a:t>Types of questions</a:t>
            </a:r>
          </a:p>
          <a:p>
            <a:pPr lvl="2"/>
            <a:r>
              <a:rPr lang="en-NZ" dirty="0"/>
              <a:t>Multiple choice</a:t>
            </a:r>
          </a:p>
          <a:p>
            <a:pPr lvl="2"/>
            <a:r>
              <a:rPr lang="en-NZ" dirty="0"/>
              <a:t>Short answer</a:t>
            </a:r>
          </a:p>
          <a:p>
            <a:pPr lvl="2"/>
            <a:r>
              <a:rPr lang="en-NZ" dirty="0"/>
              <a:t>Essays</a:t>
            </a:r>
          </a:p>
          <a:p>
            <a:pPr marL="0" indent="0" algn="ctr">
              <a:buNone/>
            </a:pPr>
            <a:r>
              <a:rPr lang="en-NZ" i="1" dirty="0">
                <a:solidFill>
                  <a:srgbClr val="FFC000"/>
                </a:solidFill>
              </a:rPr>
              <a:t>Some exams have all three</a:t>
            </a:r>
          </a:p>
          <a:p>
            <a:endParaRPr lang="en-NZ" dirty="0"/>
          </a:p>
          <a:p>
            <a:endParaRPr lang="en-NZ" dirty="0"/>
          </a:p>
          <a:p>
            <a:endParaRPr lang="en-NZ" dirty="0"/>
          </a:p>
        </p:txBody>
      </p:sp>
    </p:spTree>
    <p:extLst>
      <p:ext uri="{BB962C8B-B14F-4D97-AF65-F5344CB8AC3E}">
        <p14:creationId xmlns:p14="http://schemas.microsoft.com/office/powerpoint/2010/main" val="107746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a:bodyPr>
          <a:lstStyle/>
          <a:p>
            <a:r>
              <a:rPr lang="en-NZ" sz="3200" dirty="0">
                <a:solidFill>
                  <a:srgbClr val="FFC000"/>
                </a:solidFill>
              </a:rPr>
              <a:t>Previous exams: Time allocation</a:t>
            </a:r>
          </a:p>
        </p:txBody>
      </p:sp>
      <p:sp>
        <p:nvSpPr>
          <p:cNvPr id="3" name="Content Placeholder 2"/>
          <p:cNvSpPr>
            <a:spLocks noGrp="1"/>
          </p:cNvSpPr>
          <p:nvPr>
            <p:ph idx="1"/>
          </p:nvPr>
        </p:nvSpPr>
        <p:spPr>
          <a:xfrm>
            <a:off x="457200" y="1196752"/>
            <a:ext cx="8229600" cy="4929411"/>
          </a:xfrm>
        </p:spPr>
        <p:txBody>
          <a:bodyPr/>
          <a:lstStyle/>
          <a:p>
            <a:pPr marL="0" indent="0">
              <a:buNone/>
            </a:pPr>
            <a:r>
              <a:rPr lang="en-NZ" sz="2400" dirty="0"/>
              <a:t>You want to be able to answer all the compulsory questions in the allocated time</a:t>
            </a:r>
          </a:p>
          <a:p>
            <a:r>
              <a:rPr lang="en-NZ" sz="2400" dirty="0"/>
              <a:t>Good idea to work this out in advance</a:t>
            </a:r>
          </a:p>
          <a:p>
            <a:r>
              <a:rPr lang="en-NZ" sz="2400" dirty="0"/>
              <a:t>Will still need to remind yourself on the day</a:t>
            </a:r>
          </a:p>
          <a:p>
            <a:r>
              <a:rPr lang="en-NZ" sz="2400" dirty="0"/>
              <a:t>How long will you spend on each question?</a:t>
            </a:r>
          </a:p>
          <a:p>
            <a:r>
              <a:rPr lang="en-NZ" sz="2400" dirty="0"/>
              <a:t>One way is to turn the marks the section is worth, into the percentage of time you’ll spend (e.g., a section worth 60 marks, spend 60% of your time)</a:t>
            </a:r>
          </a:p>
          <a:p>
            <a:r>
              <a:rPr lang="en-NZ" sz="2400" dirty="0"/>
              <a:t>But remember that multiple choice often take less time, and another option is to allocate 1 minute for each question.</a:t>
            </a:r>
          </a:p>
          <a:p>
            <a:endParaRPr lang="en-NZ" sz="2400" dirty="0">
              <a:solidFill>
                <a:srgbClr val="C00000"/>
              </a:solidFill>
            </a:endParaRPr>
          </a:p>
          <a:p>
            <a:endParaRPr lang="en-NZ" sz="2400" dirty="0"/>
          </a:p>
        </p:txBody>
      </p:sp>
    </p:spTree>
    <p:extLst>
      <p:ext uri="{BB962C8B-B14F-4D97-AF65-F5344CB8AC3E}">
        <p14:creationId xmlns:p14="http://schemas.microsoft.com/office/powerpoint/2010/main" val="358327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dirty="0">
                <a:solidFill>
                  <a:srgbClr val="FFC000"/>
                </a:solidFill>
              </a:rPr>
              <a:t>Re-cap</a:t>
            </a:r>
          </a:p>
        </p:txBody>
      </p:sp>
      <p:sp>
        <p:nvSpPr>
          <p:cNvPr id="3" name="Content Placeholder 2"/>
          <p:cNvSpPr>
            <a:spLocks noGrp="1"/>
          </p:cNvSpPr>
          <p:nvPr>
            <p:ph idx="1"/>
          </p:nvPr>
        </p:nvSpPr>
        <p:spPr/>
        <p:txBody>
          <a:bodyPr/>
          <a:lstStyle/>
          <a:p>
            <a:pPr marL="0" indent="0">
              <a:buNone/>
            </a:pPr>
            <a:r>
              <a:rPr lang="en-NZ" dirty="0"/>
              <a:t> </a:t>
            </a:r>
          </a:p>
        </p:txBody>
      </p:sp>
      <p:sp>
        <p:nvSpPr>
          <p:cNvPr id="4" name="TextBox 3">
            <a:extLst>
              <a:ext uri="{FF2B5EF4-FFF2-40B4-BE49-F238E27FC236}">
                <a16:creationId xmlns:a16="http://schemas.microsoft.com/office/drawing/2014/main" id="{DEA3047F-E336-4933-A909-A94A846FCAEC}"/>
              </a:ext>
            </a:extLst>
          </p:cNvPr>
          <p:cNvSpPr txBox="1"/>
          <p:nvPr/>
        </p:nvSpPr>
        <p:spPr>
          <a:xfrm>
            <a:off x="457200" y="1628800"/>
            <a:ext cx="7931224" cy="4585871"/>
          </a:xfrm>
          <a:prstGeom prst="rect">
            <a:avLst/>
          </a:prstGeom>
          <a:noFill/>
        </p:spPr>
        <p:txBody>
          <a:bodyPr wrap="square" rtlCol="0">
            <a:spAutoFit/>
          </a:bodyPr>
          <a:lstStyle/>
          <a:p>
            <a:pPr marL="0" indent="0">
              <a:buNone/>
            </a:pPr>
            <a:r>
              <a:rPr lang="en-NZ" sz="3600" dirty="0">
                <a:solidFill>
                  <a:schemeClr val="bg1"/>
                </a:solidFill>
              </a:rPr>
              <a:t>Plan your study time</a:t>
            </a:r>
          </a:p>
          <a:p>
            <a:pPr marL="0" indent="0">
              <a:buNone/>
            </a:pPr>
            <a:r>
              <a:rPr lang="en-NZ" sz="3600" dirty="0">
                <a:solidFill>
                  <a:schemeClr val="bg1"/>
                </a:solidFill>
              </a:rPr>
              <a:t>Gather your information</a:t>
            </a:r>
          </a:p>
          <a:p>
            <a:pPr marL="0" indent="0">
              <a:buNone/>
            </a:pPr>
            <a:endParaRPr lang="en-NZ" sz="3600" dirty="0">
              <a:solidFill>
                <a:schemeClr val="bg1"/>
              </a:solidFill>
            </a:endParaRPr>
          </a:p>
          <a:p>
            <a:pPr marL="0" indent="0">
              <a:buNone/>
            </a:pPr>
            <a:r>
              <a:rPr lang="en-NZ" sz="4000" i="1" dirty="0">
                <a:solidFill>
                  <a:srgbClr val="FFC000"/>
                </a:solidFill>
              </a:rPr>
              <a:t>Now</a:t>
            </a:r>
            <a:r>
              <a:rPr lang="en-NZ" sz="4000" i="1" dirty="0">
                <a:solidFill>
                  <a:schemeClr val="bg1"/>
                </a:solidFill>
              </a:rPr>
              <a:t> </a:t>
            </a:r>
          </a:p>
          <a:p>
            <a:pPr marL="0" indent="0">
              <a:buNone/>
            </a:pPr>
            <a:r>
              <a:rPr lang="en-NZ" sz="3600" dirty="0">
                <a:solidFill>
                  <a:schemeClr val="bg1"/>
                </a:solidFill>
              </a:rPr>
              <a:t>Reduce your information (summarising)</a:t>
            </a:r>
          </a:p>
          <a:p>
            <a:pPr marL="0" indent="0">
              <a:buNone/>
            </a:pPr>
            <a:r>
              <a:rPr lang="en-NZ" sz="3600" dirty="0">
                <a:solidFill>
                  <a:schemeClr val="bg1"/>
                </a:solidFill>
              </a:rPr>
              <a:t>Use memory strategies</a:t>
            </a:r>
          </a:p>
          <a:p>
            <a:pPr marL="0" indent="0">
              <a:buNone/>
            </a:pPr>
            <a:r>
              <a:rPr lang="en-NZ" sz="3600" dirty="0">
                <a:solidFill>
                  <a:schemeClr val="bg1"/>
                </a:solidFill>
              </a:rPr>
              <a:t>Revise </a:t>
            </a:r>
            <a:r>
              <a:rPr lang="en-NZ" sz="3600" dirty="0" err="1">
                <a:solidFill>
                  <a:schemeClr val="bg1"/>
                </a:solidFill>
              </a:rPr>
              <a:t>revise</a:t>
            </a:r>
            <a:r>
              <a:rPr lang="en-NZ" sz="3600" dirty="0">
                <a:solidFill>
                  <a:schemeClr val="bg1"/>
                </a:solidFill>
              </a:rPr>
              <a:t> </a:t>
            </a:r>
            <a:r>
              <a:rPr lang="en-NZ" sz="3600" dirty="0" err="1">
                <a:solidFill>
                  <a:schemeClr val="bg1"/>
                </a:solidFill>
              </a:rPr>
              <a:t>revise</a:t>
            </a:r>
            <a:endParaRPr lang="en-NZ" sz="3600" dirty="0">
              <a:solidFill>
                <a:schemeClr val="bg1"/>
              </a:solidFill>
            </a:endParaRPr>
          </a:p>
        </p:txBody>
      </p:sp>
    </p:spTree>
    <p:extLst>
      <p:ext uri="{BB962C8B-B14F-4D97-AF65-F5344CB8AC3E}">
        <p14:creationId xmlns:p14="http://schemas.microsoft.com/office/powerpoint/2010/main" val="193757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b="1" dirty="0">
                <a:solidFill>
                  <a:srgbClr val="FFC000"/>
                </a:solidFill>
                <a:latin typeface="+mn-lt"/>
              </a:rPr>
              <a:t>Step 3. Summarise information</a:t>
            </a:r>
          </a:p>
        </p:txBody>
      </p:sp>
      <p:sp>
        <p:nvSpPr>
          <p:cNvPr id="3" name="Content Placeholder 2"/>
          <p:cNvSpPr>
            <a:spLocks noGrp="1"/>
          </p:cNvSpPr>
          <p:nvPr>
            <p:ph idx="1"/>
          </p:nvPr>
        </p:nvSpPr>
        <p:spPr>
          <a:xfrm>
            <a:off x="457200" y="1600200"/>
            <a:ext cx="8229600" cy="4853136"/>
          </a:xfrm>
        </p:spPr>
        <p:txBody>
          <a:bodyPr/>
          <a:lstStyle/>
          <a:p>
            <a:r>
              <a:rPr lang="en-NZ" sz="3200" dirty="0">
                <a:latin typeface="Corbel" pitchFamily="34" charset="0"/>
              </a:rPr>
              <a:t>Reduce your information</a:t>
            </a:r>
          </a:p>
          <a:p>
            <a:r>
              <a:rPr lang="en-NZ" sz="3200" dirty="0">
                <a:latin typeface="Corbel" pitchFamily="34" charset="0"/>
              </a:rPr>
              <a:t>Make connections between the information</a:t>
            </a:r>
          </a:p>
          <a:p>
            <a:pPr marL="0" indent="0" algn="ctr">
              <a:buNone/>
            </a:pPr>
            <a:r>
              <a:rPr lang="en-NZ" sz="3200" dirty="0">
                <a:solidFill>
                  <a:srgbClr val="FFC000"/>
                </a:solidFill>
                <a:latin typeface="Corbel" pitchFamily="34" charset="0"/>
              </a:rPr>
              <a:t>If the information doesn’t make sense to you, it will be harder to remember</a:t>
            </a:r>
          </a:p>
          <a:p>
            <a:endParaRPr lang="en-NZ" sz="1000" dirty="0">
              <a:latin typeface="Corbel" pitchFamily="34" charset="0"/>
            </a:endParaRPr>
          </a:p>
          <a:p>
            <a:r>
              <a:rPr lang="en-NZ" sz="3200" dirty="0">
                <a:latin typeface="Corbel" pitchFamily="34" charset="0"/>
              </a:rPr>
              <a:t>Organise your information</a:t>
            </a:r>
          </a:p>
          <a:p>
            <a:pPr lvl="1"/>
            <a:r>
              <a:rPr lang="en-NZ" dirty="0">
                <a:latin typeface="Corbel" pitchFamily="34" charset="0"/>
              </a:rPr>
              <a:t>Number it</a:t>
            </a:r>
          </a:p>
          <a:p>
            <a:pPr lvl="1"/>
            <a:r>
              <a:rPr lang="en-NZ" dirty="0">
                <a:latin typeface="Corbel" pitchFamily="34" charset="0"/>
              </a:rPr>
              <a:t>Break it into sections</a:t>
            </a:r>
          </a:p>
          <a:p>
            <a:pPr lvl="1"/>
            <a:r>
              <a:rPr lang="en-NZ" dirty="0">
                <a:latin typeface="Corbel" pitchFamily="34" charset="0"/>
              </a:rPr>
              <a:t>Label it</a:t>
            </a:r>
          </a:p>
          <a:p>
            <a:pPr lvl="1"/>
            <a:r>
              <a:rPr lang="en-NZ" dirty="0">
                <a:latin typeface="Corbel" pitchFamily="34" charset="0"/>
              </a:rPr>
              <a:t>List it</a:t>
            </a:r>
            <a:endParaRPr lang="en-NZ" dirty="0"/>
          </a:p>
        </p:txBody>
      </p:sp>
    </p:spTree>
    <p:extLst>
      <p:ext uri="{BB962C8B-B14F-4D97-AF65-F5344CB8AC3E}">
        <p14:creationId xmlns:p14="http://schemas.microsoft.com/office/powerpoint/2010/main" val="4815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arn(inVertical)">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p:cNvSpPr>
          <p:nvPr>
            <p:ph type="title"/>
          </p:nvPr>
        </p:nvSpPr>
        <p:spPr>
          <a:xfrm>
            <a:off x="1785938" y="214313"/>
            <a:ext cx="5072062" cy="846137"/>
          </a:xfrm>
        </p:spPr>
        <p:txBody>
          <a:bodyPr/>
          <a:lstStyle/>
          <a:p>
            <a:r>
              <a:rPr lang="en-NZ" sz="4000" b="1" dirty="0">
                <a:solidFill>
                  <a:srgbClr val="FFC000"/>
                </a:solidFill>
                <a:latin typeface="Corbel" pitchFamily="34" charset="0"/>
              </a:rPr>
              <a:t>Study Summaries</a:t>
            </a:r>
            <a:endParaRPr lang="en-GB" sz="4000" b="1" dirty="0">
              <a:solidFill>
                <a:srgbClr val="FFC000"/>
              </a:solidFill>
              <a:latin typeface="Corbel" pitchFamily="34" charset="0"/>
            </a:endParaRPr>
          </a:p>
        </p:txBody>
      </p:sp>
      <p:sp>
        <p:nvSpPr>
          <p:cNvPr id="104450" name="Rectangle 3"/>
          <p:cNvSpPr>
            <a:spLocks noGrp="1"/>
          </p:cNvSpPr>
          <p:nvPr>
            <p:ph idx="1"/>
          </p:nvPr>
        </p:nvSpPr>
        <p:spPr>
          <a:xfrm>
            <a:off x="285720" y="1196752"/>
            <a:ext cx="8501122" cy="5258013"/>
          </a:xfrm>
        </p:spPr>
        <p:txBody>
          <a:bodyPr/>
          <a:lstStyle/>
          <a:p>
            <a:pPr marL="0" indent="0">
              <a:buNone/>
            </a:pPr>
            <a:r>
              <a:rPr lang="en-NZ" sz="3200" dirty="0">
                <a:latin typeface="Corbel" pitchFamily="34" charset="0"/>
              </a:rPr>
              <a:t>Different ways to reduce your information</a:t>
            </a:r>
          </a:p>
          <a:p>
            <a:endParaRPr lang="en-NZ" sz="3200" dirty="0">
              <a:latin typeface="Corbel" pitchFamily="34" charset="0"/>
            </a:endParaRPr>
          </a:p>
          <a:p>
            <a:pPr marL="0" indent="0">
              <a:buNone/>
            </a:pPr>
            <a:r>
              <a:rPr lang="en-NZ" sz="3200" dirty="0">
                <a:latin typeface="Corbel" pitchFamily="34" charset="0"/>
              </a:rPr>
              <a:t>Condense information into:</a:t>
            </a:r>
          </a:p>
          <a:p>
            <a:r>
              <a:rPr lang="en-NZ" sz="3200" dirty="0">
                <a:latin typeface="Corbel" pitchFamily="34" charset="0"/>
              </a:rPr>
              <a:t>Flash Cards</a:t>
            </a:r>
          </a:p>
          <a:p>
            <a:r>
              <a:rPr lang="en-NZ" sz="3200" dirty="0">
                <a:latin typeface="Corbel" pitchFamily="34" charset="0"/>
              </a:rPr>
              <a:t>Note cards</a:t>
            </a:r>
          </a:p>
          <a:p>
            <a:r>
              <a:rPr lang="en-NZ" sz="3200" dirty="0">
                <a:latin typeface="Corbel" pitchFamily="34" charset="0"/>
              </a:rPr>
              <a:t>Audio Recordings</a:t>
            </a:r>
          </a:p>
          <a:p>
            <a:r>
              <a:rPr lang="en-NZ" sz="3200" dirty="0">
                <a:latin typeface="Corbel" pitchFamily="34" charset="0"/>
              </a:rPr>
              <a:t>Charts</a:t>
            </a:r>
          </a:p>
          <a:p>
            <a:r>
              <a:rPr lang="en-NZ" sz="3200" dirty="0" err="1">
                <a:latin typeface="Corbel" pitchFamily="34" charset="0"/>
              </a:rPr>
              <a:t>Mindmaps</a:t>
            </a:r>
            <a:endParaRPr lang="en-NZ" sz="3200" dirty="0">
              <a:latin typeface="Corbel" pitchFamily="34" charset="0"/>
            </a:endParaRPr>
          </a:p>
          <a:p>
            <a:pPr>
              <a:buFont typeface="Arial" charset="0"/>
              <a:buNone/>
            </a:pPr>
            <a:endParaRPr lang="en-GB" sz="1800" dirty="0">
              <a:solidFill>
                <a:schemeClr val="tx2"/>
              </a:solidFill>
              <a:latin typeface="Palatino Linotype" pitchFamily="18" charset="0"/>
            </a:endParaRPr>
          </a:p>
          <a:p>
            <a:pPr>
              <a:buNone/>
            </a:pPr>
            <a:endParaRPr lang="en-NZ" sz="3200" dirty="0">
              <a:solidFill>
                <a:schemeClr val="tx2"/>
              </a:solidFill>
              <a:latin typeface="Palatino Linotype" pitchFamily="18" charset="0"/>
            </a:endParaRPr>
          </a:p>
        </p:txBody>
      </p:sp>
      <p:sp>
        <p:nvSpPr>
          <p:cNvPr id="5" name="TextBox 4">
            <a:extLst>
              <a:ext uri="{C183D7F6-B498-43B3-948B-1728B52AA6E4}">
                <adec:decorative xmlns:adec="http://schemas.microsoft.com/office/drawing/2017/decorative" val="1"/>
              </a:ext>
            </a:extLst>
          </p:cNvPr>
          <p:cNvSpPr txBox="1"/>
          <p:nvPr/>
        </p:nvSpPr>
        <p:spPr>
          <a:xfrm>
            <a:off x="4429124" y="1928802"/>
            <a:ext cx="4357718" cy="1384995"/>
          </a:xfrm>
          <a:prstGeom prst="rect">
            <a:avLst/>
          </a:prstGeom>
          <a:noFill/>
        </p:spPr>
        <p:txBody>
          <a:bodyPr wrap="square" rtlCol="0">
            <a:spAutoFit/>
          </a:bodyPr>
          <a:lstStyle/>
          <a:p>
            <a:endParaRPr lang="en-NZ" sz="2800" i="1" dirty="0">
              <a:solidFill>
                <a:schemeClr val="tx2"/>
              </a:solidFill>
              <a:latin typeface="Palatino Linotype" pitchFamily="18" charset="0"/>
            </a:endParaRPr>
          </a:p>
          <a:p>
            <a:endParaRPr lang="en-NZ" sz="2800" i="1" dirty="0">
              <a:solidFill>
                <a:schemeClr val="tx2"/>
              </a:solidFill>
              <a:latin typeface="Palatino Linotype" pitchFamily="18" charset="0"/>
            </a:endParaRPr>
          </a:p>
          <a:p>
            <a:endParaRPr lang="en-NZ"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Grp="1" noChangeArrowheads="1"/>
          </p:cNvSpPr>
          <p:nvPr>
            <p:ph type="title" idx="4294967295"/>
          </p:nvPr>
        </p:nvSpPr>
        <p:spPr bwMode="auto">
          <a:xfrm>
            <a:off x="827584" y="132161"/>
            <a:ext cx="7344097" cy="707876"/>
          </a:xfrm>
          <a:prstGeom prst="rect">
            <a:avLst/>
          </a:prstGeom>
          <a:noFill/>
          <a:ln w="9525">
            <a:noFill/>
            <a:prstDash/>
            <a:miter lim="800000"/>
            <a:headEnd/>
            <a:tailEnd/>
          </a:ln>
          <a:effectLst/>
        </p:spPr>
        <p:txBody>
          <a:bodyPr rot="0" spcFirstLastPara="0" vertOverflow="overflow" horzOverflow="overflow" vert="horz" wrap="square" lIns="91428" tIns="45715" rIns="91428" bIns="45715" numCol="1" spcCol="0" rtlCol="0" fromWordArt="0" anchor="t" anchorCtr="0" forceAA="0" compatLnSpc="1">
            <a:prstTxWarp prst="textNoShape">
              <a:avLst/>
            </a:prstTxWarp>
            <a:spAutoFit/>
          </a:bodyPr>
          <a:lstStyle/>
          <a:p>
            <a:pPr marL="0" marR="0" lvl="0" indent="0" algn="ctr" defTabSz="912813"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C000"/>
                </a:solidFill>
                <a:effectLst/>
                <a:uLnTx/>
                <a:uFillTx/>
                <a:latin typeface="Corbel" pitchFamily="34" charset="0"/>
                <a:ea typeface="+mn-ea"/>
                <a:cs typeface="Arial" charset="0"/>
              </a:rPr>
              <a:t>Outline Summary/linear notes</a:t>
            </a:r>
          </a:p>
        </p:txBody>
      </p:sp>
      <p:sp>
        <p:nvSpPr>
          <p:cNvPr id="106503" name="Text Box 4"/>
          <p:cNvSpPr txBox="1">
            <a:spLocks noChangeArrowheads="1"/>
          </p:cNvSpPr>
          <p:nvPr/>
        </p:nvSpPr>
        <p:spPr bwMode="auto">
          <a:xfrm>
            <a:off x="971600" y="776892"/>
            <a:ext cx="6282654" cy="830987"/>
          </a:xfrm>
          <a:prstGeom prst="rect">
            <a:avLst/>
          </a:prstGeom>
          <a:noFill/>
          <a:ln w="9525">
            <a:noFill/>
            <a:miter lim="800000"/>
            <a:headEnd/>
            <a:tailEnd/>
          </a:ln>
        </p:spPr>
        <p:txBody>
          <a:bodyPr wrap="square" lIns="91428" tIns="45715" rIns="91428" bIns="45715">
            <a:spAutoFit/>
          </a:bodyPr>
          <a:lstStyle/>
          <a:p>
            <a:pPr defTabSz="912813"/>
            <a:r>
              <a:rPr lang="en-US" b="1" dirty="0">
                <a:solidFill>
                  <a:schemeClr val="bg1"/>
                </a:solidFill>
                <a:latin typeface="Calibri" pitchFamily="34" charset="0"/>
                <a:ea typeface="MS PGothic" pitchFamily="34" charset="-128"/>
                <a:cs typeface="Calibri" pitchFamily="34" charset="0"/>
              </a:rPr>
              <a:t>172.237</a:t>
            </a:r>
          </a:p>
          <a:p>
            <a:pPr defTabSz="912813"/>
            <a:r>
              <a:rPr lang="en-US" b="1" dirty="0">
                <a:solidFill>
                  <a:schemeClr val="bg1"/>
                </a:solidFill>
                <a:latin typeface="Calibri" pitchFamily="34" charset="0"/>
                <a:ea typeface="MS PGothic" pitchFamily="34" charset="-128"/>
                <a:cs typeface="Calibri" pitchFamily="34" charset="0"/>
              </a:rPr>
              <a:t>A Global Perspective on English – Topic 3</a:t>
            </a:r>
          </a:p>
        </p:txBody>
      </p:sp>
      <p:sp>
        <p:nvSpPr>
          <p:cNvPr id="106504" name="Text Box 5"/>
          <p:cNvSpPr txBox="1">
            <a:spLocks noChangeArrowheads="1"/>
          </p:cNvSpPr>
          <p:nvPr/>
        </p:nvSpPr>
        <p:spPr bwMode="auto">
          <a:xfrm>
            <a:off x="1515269" y="1599426"/>
            <a:ext cx="5575051" cy="369322"/>
          </a:xfrm>
          <a:prstGeom prst="rect">
            <a:avLst/>
          </a:prstGeom>
          <a:noFill/>
          <a:ln w="9525">
            <a:noFill/>
            <a:miter lim="800000"/>
            <a:headEnd/>
            <a:tailEnd/>
          </a:ln>
        </p:spPr>
        <p:txBody>
          <a:bodyPr wrap="square" lIns="91428" tIns="45715" rIns="91428" bIns="45715">
            <a:spAutoFit/>
          </a:bodyPr>
          <a:lstStyle/>
          <a:p>
            <a:pPr defTabSz="912813">
              <a:spcBef>
                <a:spcPct val="50000"/>
              </a:spcBef>
            </a:pPr>
            <a:r>
              <a:rPr lang="en-US" sz="1800" b="1" dirty="0">
                <a:solidFill>
                  <a:schemeClr val="bg1"/>
                </a:solidFill>
                <a:latin typeface="Calibri" pitchFamily="34" charset="0"/>
                <a:cs typeface="Calibri" pitchFamily="34" charset="0"/>
              </a:rPr>
              <a:t>Global Varieties of Eng. Lang. </a:t>
            </a:r>
            <a:r>
              <a:rPr lang="en-US" sz="1000" b="1" dirty="0" err="1">
                <a:solidFill>
                  <a:schemeClr val="bg1"/>
                </a:solidFill>
                <a:latin typeface="Calibri" pitchFamily="34" charset="0"/>
                <a:cs typeface="Calibri" pitchFamily="34" charset="0"/>
              </a:rPr>
              <a:t>Kachru</a:t>
            </a:r>
            <a:r>
              <a:rPr lang="en-US" sz="1000" b="1" dirty="0">
                <a:solidFill>
                  <a:schemeClr val="bg1"/>
                </a:solidFill>
                <a:latin typeface="Calibri" pitchFamily="34" charset="0"/>
                <a:cs typeface="Calibri" pitchFamily="34" charset="0"/>
              </a:rPr>
              <a:t> &amp; Nelson (2001 pp. 14-15)</a:t>
            </a:r>
          </a:p>
        </p:txBody>
      </p:sp>
      <p:sp>
        <p:nvSpPr>
          <p:cNvPr id="106505" name="Text Box 6"/>
          <p:cNvSpPr txBox="1">
            <a:spLocks noChangeArrowheads="1"/>
          </p:cNvSpPr>
          <p:nvPr/>
        </p:nvSpPr>
        <p:spPr bwMode="auto">
          <a:xfrm>
            <a:off x="1559273" y="2147884"/>
            <a:ext cx="3529012" cy="366712"/>
          </a:xfrm>
          <a:prstGeom prst="rect">
            <a:avLst/>
          </a:prstGeom>
          <a:noFill/>
          <a:ln w="9525">
            <a:noFill/>
            <a:miter lim="800000"/>
            <a:headEnd/>
            <a:tailEnd/>
          </a:ln>
        </p:spPr>
        <p:txBody>
          <a:bodyPr lIns="91428" tIns="45715" rIns="91428" bIns="45715">
            <a:spAutoFit/>
          </a:bodyPr>
          <a:lstStyle/>
          <a:p>
            <a:pPr defTabSz="912813">
              <a:spcBef>
                <a:spcPct val="50000"/>
              </a:spcBef>
            </a:pPr>
            <a:r>
              <a:rPr lang="en-US" sz="1800" b="1" u="sng" dirty="0">
                <a:solidFill>
                  <a:schemeClr val="bg1"/>
                </a:solidFill>
                <a:latin typeface="Calibri" pitchFamily="34" charset="0"/>
                <a:cs typeface="Calibri" pitchFamily="34" charset="0"/>
              </a:rPr>
              <a:t>Inner Circle</a:t>
            </a:r>
          </a:p>
        </p:txBody>
      </p:sp>
      <p:sp>
        <p:nvSpPr>
          <p:cNvPr id="106506" name="Text Box 7"/>
          <p:cNvSpPr txBox="1">
            <a:spLocks noChangeArrowheads="1"/>
          </p:cNvSpPr>
          <p:nvPr/>
        </p:nvSpPr>
        <p:spPr bwMode="auto">
          <a:xfrm>
            <a:off x="1529110" y="2514596"/>
            <a:ext cx="5113337" cy="954097"/>
          </a:xfrm>
          <a:prstGeom prst="rect">
            <a:avLst/>
          </a:prstGeom>
          <a:noFill/>
          <a:ln w="9525">
            <a:noFill/>
            <a:miter lim="800000"/>
            <a:headEnd/>
            <a:tailEnd/>
          </a:ln>
        </p:spPr>
        <p:txBody>
          <a:bodyPr lIns="91428" tIns="45715" rIns="91428" bIns="45715">
            <a:spAutoFit/>
          </a:bodyPr>
          <a:lstStyle/>
          <a:p>
            <a:pPr defTabSz="912813">
              <a:spcBef>
                <a:spcPct val="50000"/>
              </a:spcBef>
            </a:pPr>
            <a:r>
              <a:rPr lang="en-US" sz="1400" b="1" dirty="0">
                <a:solidFill>
                  <a:schemeClr val="bg1"/>
                </a:solidFill>
                <a:latin typeface="Calibri" pitchFamily="34" charset="0"/>
                <a:cs typeface="Calibri" pitchFamily="34" charset="0"/>
              </a:rPr>
              <a:t>USA, UK, Canada, NZ, </a:t>
            </a:r>
            <a:r>
              <a:rPr lang="en-US" sz="1400" b="1" dirty="0" err="1">
                <a:solidFill>
                  <a:schemeClr val="bg1"/>
                </a:solidFill>
                <a:latin typeface="Calibri" pitchFamily="34" charset="0"/>
                <a:cs typeface="Calibri" pitchFamily="34" charset="0"/>
              </a:rPr>
              <a:t>Aus</a:t>
            </a:r>
            <a:r>
              <a:rPr lang="en-US" sz="1400" b="1" dirty="0">
                <a:solidFill>
                  <a:schemeClr val="bg1"/>
                </a:solidFill>
                <a:latin typeface="Calibri" pitchFamily="34" charset="0"/>
                <a:cs typeface="Calibri" pitchFamily="34" charset="0"/>
              </a:rPr>
              <a:t> - last 3 controversial p. 10</a:t>
            </a:r>
          </a:p>
          <a:p>
            <a:pPr defTabSz="912813">
              <a:spcBef>
                <a:spcPct val="50000"/>
              </a:spcBef>
            </a:pPr>
            <a:r>
              <a:rPr lang="en-US" sz="1400" b="1" dirty="0">
                <a:solidFill>
                  <a:schemeClr val="bg1"/>
                </a:solidFill>
                <a:latin typeface="Calibri" pitchFamily="34" charset="0"/>
                <a:cs typeface="Calibri" pitchFamily="34" charset="0"/>
              </a:rPr>
              <a:t>All public functions &gt; Eng. </a:t>
            </a:r>
          </a:p>
          <a:p>
            <a:pPr defTabSz="912813">
              <a:spcBef>
                <a:spcPct val="50000"/>
              </a:spcBef>
              <a:buFontTx/>
              <a:buChar char="•"/>
            </a:pPr>
            <a:r>
              <a:rPr lang="en-US" sz="1400" b="1" dirty="0" err="1">
                <a:solidFill>
                  <a:schemeClr val="bg1"/>
                </a:solidFill>
                <a:latin typeface="Calibri" pitchFamily="34" charset="0"/>
                <a:cs typeface="Calibri" pitchFamily="34" charset="0"/>
              </a:rPr>
              <a:t>gov</a:t>
            </a:r>
            <a:r>
              <a:rPr lang="en-US" sz="1400" b="1" dirty="0">
                <a:solidFill>
                  <a:schemeClr val="bg1"/>
                </a:solidFill>
                <a:latin typeface="Calibri" pitchFamily="34" charset="0"/>
                <a:cs typeface="Calibri" pitchFamily="34" charset="0"/>
              </a:rPr>
              <a:t>; media, creative pursuits; </a:t>
            </a:r>
            <a:r>
              <a:rPr lang="en-US" sz="1400" b="1" dirty="0" err="1">
                <a:solidFill>
                  <a:schemeClr val="bg1"/>
                </a:solidFill>
                <a:latin typeface="Calibri" pitchFamily="34" charset="0"/>
                <a:cs typeface="Calibri" pitchFamily="34" charset="0"/>
              </a:rPr>
              <a:t>edu</a:t>
            </a:r>
            <a:r>
              <a:rPr lang="en-US" sz="1400" b="1" dirty="0">
                <a:solidFill>
                  <a:schemeClr val="bg1"/>
                </a:solidFill>
                <a:latin typeface="Calibri" pitchFamily="34" charset="0"/>
                <a:cs typeface="Calibri" pitchFamily="34" charset="0"/>
              </a:rPr>
              <a:t>. </a:t>
            </a:r>
          </a:p>
        </p:txBody>
      </p:sp>
      <p:sp>
        <p:nvSpPr>
          <p:cNvPr id="106507" name="Text Box 8"/>
          <p:cNvSpPr txBox="1">
            <a:spLocks noChangeArrowheads="1"/>
          </p:cNvSpPr>
          <p:nvPr/>
        </p:nvSpPr>
        <p:spPr bwMode="auto">
          <a:xfrm>
            <a:off x="1547416" y="3596484"/>
            <a:ext cx="3743325" cy="366713"/>
          </a:xfrm>
          <a:prstGeom prst="rect">
            <a:avLst/>
          </a:prstGeom>
          <a:noFill/>
          <a:ln w="9525">
            <a:noFill/>
            <a:miter lim="800000"/>
            <a:headEnd/>
            <a:tailEnd/>
          </a:ln>
        </p:spPr>
        <p:txBody>
          <a:bodyPr lIns="91428" tIns="45715" rIns="91428" bIns="45715">
            <a:spAutoFit/>
          </a:bodyPr>
          <a:lstStyle/>
          <a:p>
            <a:pPr defTabSz="912813">
              <a:spcBef>
                <a:spcPct val="50000"/>
              </a:spcBef>
            </a:pPr>
            <a:r>
              <a:rPr lang="en-US" sz="1800" b="1" u="sng" dirty="0">
                <a:solidFill>
                  <a:schemeClr val="bg1"/>
                </a:solidFill>
                <a:latin typeface="Calibri" pitchFamily="34" charset="0"/>
                <a:cs typeface="Calibri" pitchFamily="34" charset="0"/>
              </a:rPr>
              <a:t>Outer Circle</a:t>
            </a:r>
          </a:p>
        </p:txBody>
      </p:sp>
      <p:sp>
        <p:nvSpPr>
          <p:cNvPr id="106508" name="Text Box 9"/>
          <p:cNvSpPr txBox="1">
            <a:spLocks noChangeArrowheads="1"/>
          </p:cNvSpPr>
          <p:nvPr/>
        </p:nvSpPr>
        <p:spPr bwMode="auto">
          <a:xfrm>
            <a:off x="1547416" y="3955259"/>
            <a:ext cx="4392613" cy="2570162"/>
          </a:xfrm>
          <a:prstGeom prst="rect">
            <a:avLst/>
          </a:prstGeom>
          <a:noFill/>
          <a:ln w="9525">
            <a:noFill/>
            <a:miter lim="800000"/>
            <a:headEnd/>
            <a:tailEnd/>
          </a:ln>
        </p:spPr>
        <p:txBody>
          <a:bodyPr lIns="91428" tIns="45715" rIns="91428" bIns="45715">
            <a:spAutoFit/>
          </a:bodyPr>
          <a:lstStyle/>
          <a:p>
            <a:pPr defTabSz="912813">
              <a:spcBef>
                <a:spcPct val="50000"/>
              </a:spcBef>
            </a:pPr>
            <a:r>
              <a:rPr lang="en-US" sz="1400" b="1" dirty="0">
                <a:solidFill>
                  <a:schemeClr val="bg1"/>
                </a:solidFill>
                <a:latin typeface="Calibri" pitchFamily="34" charset="0"/>
                <a:cs typeface="Calibri" pitchFamily="34" charset="0"/>
              </a:rPr>
              <a:t>India, Pakistan, Nigeria, Singapore, South Africa, Zambia + others</a:t>
            </a:r>
          </a:p>
          <a:p>
            <a:pPr defTabSz="912813">
              <a:spcBef>
                <a:spcPct val="50000"/>
              </a:spcBef>
              <a:buFontTx/>
              <a:buChar char="•"/>
            </a:pPr>
            <a:r>
              <a:rPr lang="en-US" sz="1400" b="1" dirty="0">
                <a:solidFill>
                  <a:schemeClr val="bg1"/>
                </a:solidFill>
                <a:latin typeface="Calibri" pitchFamily="34" charset="0"/>
                <a:cs typeface="Calibri" pitchFamily="34" charset="0"/>
              </a:rPr>
              <a:t>See table </a:t>
            </a:r>
            <a:r>
              <a:rPr lang="en-US" sz="1400" b="1" dirty="0" err="1">
                <a:solidFill>
                  <a:schemeClr val="bg1"/>
                </a:solidFill>
                <a:latin typeface="Calibri" pitchFamily="34" charset="0"/>
                <a:cs typeface="Calibri" pitchFamily="34" charset="0"/>
              </a:rPr>
              <a:t>Kachru</a:t>
            </a:r>
            <a:r>
              <a:rPr lang="en-US" sz="1400" b="1" dirty="0">
                <a:solidFill>
                  <a:schemeClr val="bg1"/>
                </a:solidFill>
                <a:latin typeface="Calibri" pitchFamily="34" charset="0"/>
                <a:cs typeface="Calibri" pitchFamily="34" charset="0"/>
              </a:rPr>
              <a:t> &amp; Nelson (2001, p. 11) for more </a:t>
            </a:r>
            <a:r>
              <a:rPr lang="en-US" sz="1400" b="1" dirty="0" err="1">
                <a:solidFill>
                  <a:schemeClr val="bg1"/>
                </a:solidFill>
                <a:latin typeface="Calibri" pitchFamily="34" charset="0"/>
                <a:cs typeface="Calibri" pitchFamily="34" charset="0"/>
              </a:rPr>
              <a:t>egs</a:t>
            </a:r>
            <a:r>
              <a:rPr lang="en-US" sz="1400" b="1" dirty="0">
                <a:solidFill>
                  <a:schemeClr val="bg1"/>
                </a:solidFill>
                <a:latin typeface="Calibri" pitchFamily="34" charset="0"/>
                <a:cs typeface="Calibri" pitchFamily="34" charset="0"/>
              </a:rPr>
              <a:t> of outer and inner countries</a:t>
            </a:r>
          </a:p>
          <a:p>
            <a:pPr defTabSz="912813">
              <a:spcBef>
                <a:spcPct val="50000"/>
              </a:spcBef>
            </a:pPr>
            <a:r>
              <a:rPr lang="en-US" sz="1400" b="1" dirty="0">
                <a:solidFill>
                  <a:schemeClr val="bg1"/>
                </a:solidFill>
                <a:latin typeface="Calibri" pitchFamily="34" charset="0"/>
                <a:cs typeface="Calibri" pitchFamily="34" charset="0"/>
              </a:rPr>
              <a:t>Long history as institutionalized lang. &amp; has cultural role too</a:t>
            </a:r>
          </a:p>
          <a:p>
            <a:pPr defTabSz="912813">
              <a:spcBef>
                <a:spcPct val="50000"/>
              </a:spcBef>
              <a:buFontTx/>
              <a:buChar char="•"/>
            </a:pPr>
            <a:r>
              <a:rPr lang="en-US" sz="1400" b="1" dirty="0" err="1">
                <a:solidFill>
                  <a:schemeClr val="bg1"/>
                </a:solidFill>
                <a:latin typeface="Calibri" pitchFamily="34" charset="0"/>
                <a:cs typeface="Calibri" pitchFamily="34" charset="0"/>
              </a:rPr>
              <a:t>gov</a:t>
            </a:r>
            <a:r>
              <a:rPr lang="en-US" sz="1400" b="1" dirty="0">
                <a:solidFill>
                  <a:schemeClr val="bg1"/>
                </a:solidFill>
                <a:latin typeface="Calibri" pitchFamily="34" charset="0"/>
                <a:cs typeface="Calibri" pitchFamily="34" charset="0"/>
              </a:rPr>
              <a:t>/</a:t>
            </a:r>
            <a:r>
              <a:rPr lang="en-US" sz="1400" b="1" dirty="0" err="1">
                <a:solidFill>
                  <a:schemeClr val="bg1"/>
                </a:solidFill>
                <a:latin typeface="Calibri" pitchFamily="34" charset="0"/>
                <a:cs typeface="Calibri" pitchFamily="34" charset="0"/>
              </a:rPr>
              <a:t>edu</a:t>
            </a:r>
            <a:r>
              <a:rPr lang="en-US" sz="1400" b="1" dirty="0">
                <a:solidFill>
                  <a:schemeClr val="bg1"/>
                </a:solidFill>
                <a:latin typeface="Calibri" pitchFamily="34" charset="0"/>
                <a:cs typeface="Calibri" pitchFamily="34" charset="0"/>
              </a:rPr>
              <a:t>.</a:t>
            </a:r>
          </a:p>
          <a:p>
            <a:pPr defTabSz="912813">
              <a:spcBef>
                <a:spcPct val="50000"/>
              </a:spcBef>
              <a:buFontTx/>
              <a:buChar char="•"/>
            </a:pPr>
            <a:r>
              <a:rPr lang="en-US" sz="1400" b="1" dirty="0">
                <a:solidFill>
                  <a:schemeClr val="bg1"/>
                </a:solidFill>
                <a:latin typeface="Calibri" pitchFamily="34" charset="0"/>
                <a:cs typeface="Calibri" pitchFamily="34" charset="0"/>
              </a:rPr>
              <a:t>Literary creativity / pop </a:t>
            </a:r>
            <a:r>
              <a:rPr lang="en-US" sz="1400" b="1" dirty="0" err="1">
                <a:solidFill>
                  <a:schemeClr val="bg1"/>
                </a:solidFill>
                <a:latin typeface="Calibri" pitchFamily="34" charset="0"/>
                <a:cs typeface="Calibri" pitchFamily="34" charset="0"/>
              </a:rPr>
              <a:t>cul</a:t>
            </a:r>
            <a:r>
              <a:rPr lang="en-US" sz="1400" b="1" dirty="0">
                <a:solidFill>
                  <a:schemeClr val="bg1"/>
                </a:solidFill>
                <a:latin typeface="Calibri" pitchFamily="34" charset="0"/>
                <a:cs typeface="Calibri" pitchFamily="34" charset="0"/>
              </a:rPr>
              <a:t>.</a:t>
            </a:r>
          </a:p>
          <a:p>
            <a:pPr defTabSz="912813">
              <a:spcBef>
                <a:spcPct val="50000"/>
              </a:spcBef>
            </a:pPr>
            <a:endParaRPr lang="en-US" sz="1400" b="1" dirty="0">
              <a:solidFill>
                <a:schemeClr val="bg1"/>
              </a:solidFill>
              <a:latin typeface="Palatino Linotype" pitchFamily="18" charset="0"/>
            </a:endParaRPr>
          </a:p>
        </p:txBody>
      </p:sp>
      <p:sp>
        <p:nvSpPr>
          <p:cNvPr id="106513" name="AutoShape 18">
            <a:extLst>
              <a:ext uri="{C183D7F6-B498-43B3-948B-1728B52AA6E4}">
                <adec:decorative xmlns:adec="http://schemas.microsoft.com/office/drawing/2017/decorative" val="1"/>
              </a:ext>
            </a:extLst>
          </p:cNvPr>
          <p:cNvSpPr>
            <a:spLocks/>
          </p:cNvSpPr>
          <p:nvPr/>
        </p:nvSpPr>
        <p:spPr bwMode="auto">
          <a:xfrm>
            <a:off x="7596188" y="1700213"/>
            <a:ext cx="73025" cy="1296987"/>
          </a:xfrm>
          <a:prstGeom prst="rightBrace">
            <a:avLst>
              <a:gd name="adj1" fmla="val 139620"/>
              <a:gd name="adj2" fmla="val 48713"/>
            </a:avLst>
          </a:prstGeom>
          <a:noFill/>
          <a:ln w="9525">
            <a:noFill/>
            <a:round/>
            <a:headEnd/>
            <a:tailEnd/>
          </a:ln>
        </p:spPr>
        <p:txBody>
          <a:bodyPr wrap="none" lIns="91428" tIns="45715" rIns="91428" bIns="45715" anchor="ctr"/>
          <a:lstStyle/>
          <a:p>
            <a:pPr defTabSz="912813"/>
            <a:endParaRPr lang="en-US"/>
          </a:p>
        </p:txBody>
      </p:sp>
      <p:sp>
        <p:nvSpPr>
          <p:cNvPr id="106517" name="Line 23">
            <a:extLst>
              <a:ext uri="{C183D7F6-B498-43B3-948B-1728B52AA6E4}">
                <adec:decorative xmlns:adec="http://schemas.microsoft.com/office/drawing/2017/decorative" val="1"/>
              </a:ext>
            </a:extLst>
          </p:cNvPr>
          <p:cNvSpPr>
            <a:spLocks noChangeShapeType="1"/>
          </p:cNvSpPr>
          <p:nvPr/>
        </p:nvSpPr>
        <p:spPr bwMode="auto">
          <a:xfrm flipH="1">
            <a:off x="1258888" y="3141663"/>
            <a:ext cx="1009650" cy="792162"/>
          </a:xfrm>
          <a:prstGeom prst="line">
            <a:avLst/>
          </a:prstGeom>
          <a:noFill/>
          <a:ln w="9525">
            <a:noFill/>
            <a:round/>
            <a:headEnd/>
            <a:tailEnd type="triangle" w="med" len="med"/>
          </a:ln>
        </p:spPr>
        <p:txBody>
          <a:bodyPr lIns="80165" tIns="40083" rIns="80165" bIns="40083"/>
          <a:lstStyle/>
          <a:p>
            <a:endParaRPr lang="en-US"/>
          </a:p>
        </p:txBody>
      </p:sp>
      <p:sp>
        <p:nvSpPr>
          <p:cNvPr id="106518" name="Line 24">
            <a:extLst>
              <a:ext uri="{C183D7F6-B498-43B3-948B-1728B52AA6E4}">
                <adec:decorative xmlns:adec="http://schemas.microsoft.com/office/drawing/2017/decorative" val="1"/>
              </a:ext>
            </a:extLst>
          </p:cNvPr>
          <p:cNvSpPr>
            <a:spLocks noChangeShapeType="1"/>
          </p:cNvSpPr>
          <p:nvPr/>
        </p:nvSpPr>
        <p:spPr bwMode="auto">
          <a:xfrm flipH="1" flipV="1">
            <a:off x="1547813" y="4581525"/>
            <a:ext cx="720725" cy="792163"/>
          </a:xfrm>
          <a:prstGeom prst="line">
            <a:avLst/>
          </a:prstGeom>
          <a:noFill/>
          <a:ln w="9525">
            <a:noFill/>
            <a:round/>
            <a:headEnd/>
            <a:tailEnd type="triangle" w="med" len="med"/>
          </a:ln>
        </p:spPr>
        <p:txBody>
          <a:bodyPr lIns="80165" tIns="40083" rIns="80165" bIns="40083"/>
          <a:lstStyle/>
          <a:p>
            <a:endParaRPr lang="en-US"/>
          </a:p>
        </p:txBody>
      </p:sp>
      <p:sp>
        <p:nvSpPr>
          <p:cNvPr id="106520" name="Line 27">
            <a:extLst>
              <a:ext uri="{C183D7F6-B498-43B3-948B-1728B52AA6E4}">
                <adec:decorative xmlns:adec="http://schemas.microsoft.com/office/drawing/2017/decorative" val="1"/>
              </a:ext>
            </a:extLst>
          </p:cNvPr>
          <p:cNvSpPr>
            <a:spLocks noChangeShapeType="1"/>
          </p:cNvSpPr>
          <p:nvPr/>
        </p:nvSpPr>
        <p:spPr bwMode="auto">
          <a:xfrm flipH="1">
            <a:off x="1619250" y="1557338"/>
            <a:ext cx="792163" cy="1584325"/>
          </a:xfrm>
          <a:prstGeom prst="line">
            <a:avLst/>
          </a:prstGeom>
          <a:noFill/>
          <a:ln w="9525">
            <a:noFill/>
            <a:round/>
            <a:headEnd/>
            <a:tailEnd type="triangle" w="med" len="med"/>
          </a:ln>
        </p:spPr>
        <p:txBody>
          <a:bodyPr lIns="80165" tIns="40083" rIns="80165" bIns="40083"/>
          <a:lstStyle/>
          <a:p>
            <a:endParaRPr lang="en-US"/>
          </a:p>
        </p:txBody>
      </p:sp>
      <p:sp>
        <p:nvSpPr>
          <p:cNvPr id="106521" name="Line 28">
            <a:extLst>
              <a:ext uri="{C183D7F6-B498-43B3-948B-1728B52AA6E4}">
                <adec:decorative xmlns:adec="http://schemas.microsoft.com/office/drawing/2017/decorative" val="1"/>
              </a:ext>
            </a:extLst>
          </p:cNvPr>
          <p:cNvSpPr>
            <a:spLocks noChangeShapeType="1"/>
          </p:cNvSpPr>
          <p:nvPr/>
        </p:nvSpPr>
        <p:spPr bwMode="auto">
          <a:xfrm flipH="1" flipV="1">
            <a:off x="1258888" y="3357563"/>
            <a:ext cx="1081087" cy="431800"/>
          </a:xfrm>
          <a:prstGeom prst="line">
            <a:avLst/>
          </a:prstGeom>
          <a:noFill/>
          <a:ln w="9525">
            <a:noFill/>
            <a:round/>
            <a:headEnd/>
            <a:tailEnd type="triangle" w="med" len="med"/>
          </a:ln>
        </p:spPr>
        <p:txBody>
          <a:bodyPr lIns="80165" tIns="40083" rIns="80165" bIns="40083"/>
          <a:lstStyle/>
          <a:p>
            <a:endParaRPr lang="en-US"/>
          </a:p>
        </p:txBody>
      </p:sp>
    </p:spTree>
    <p:extLst>
      <p:ext uri="{BB962C8B-B14F-4D97-AF65-F5344CB8AC3E}">
        <p14:creationId xmlns:p14="http://schemas.microsoft.com/office/powerpoint/2010/main" val="89287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70" name="Rectangle 29"/>
          <p:cNvSpPr>
            <a:spLocks noGrp="1"/>
          </p:cNvSpPr>
          <p:nvPr>
            <p:ph type="title"/>
          </p:nvPr>
        </p:nvSpPr>
        <p:spPr>
          <a:xfrm>
            <a:off x="2571750" y="142875"/>
            <a:ext cx="4000500" cy="998538"/>
          </a:xfrm>
        </p:spPr>
        <p:txBody>
          <a:bodyPr/>
          <a:lstStyle/>
          <a:p>
            <a:r>
              <a:rPr lang="en-NZ" sz="4000" b="1" dirty="0">
                <a:latin typeface="Corbel" pitchFamily="34" charset="0"/>
              </a:rPr>
              <a:t>Charts</a:t>
            </a:r>
            <a:endParaRPr lang="en-GB" sz="4000" b="1" dirty="0">
              <a:latin typeface="Corbel" pitchFamily="34" charset="0"/>
            </a:endParaRPr>
          </a:p>
        </p:txBody>
      </p:sp>
      <p:graphicFrame>
        <p:nvGraphicFramePr>
          <p:cNvPr id="541726" name="Group 30"/>
          <p:cNvGraphicFramePr>
            <a:graphicFrameLocks noGrp="1"/>
          </p:cNvGraphicFramePr>
          <p:nvPr>
            <p:ph idx="4294967295"/>
            <p:extLst>
              <p:ext uri="{D42A27DB-BD31-4B8C-83A1-F6EECF244321}">
                <p14:modId xmlns:p14="http://schemas.microsoft.com/office/powerpoint/2010/main" val="135593730"/>
              </p:ext>
            </p:extLst>
          </p:nvPr>
        </p:nvGraphicFramePr>
        <p:xfrm>
          <a:off x="2427288" y="1663700"/>
          <a:ext cx="6716712" cy="4122166"/>
        </p:xfrm>
        <a:graphic>
          <a:graphicData uri="http://schemas.openxmlformats.org/drawingml/2006/table">
            <a:tbl>
              <a:tblPr firstRow="1"/>
              <a:tblGrid>
                <a:gridCol w="2239962">
                  <a:extLst>
                    <a:ext uri="{9D8B030D-6E8A-4147-A177-3AD203B41FA5}">
                      <a16:colId xmlns:a16="http://schemas.microsoft.com/office/drawing/2014/main" val="20000"/>
                    </a:ext>
                  </a:extLst>
                </a:gridCol>
                <a:gridCol w="2236788">
                  <a:extLst>
                    <a:ext uri="{9D8B030D-6E8A-4147-A177-3AD203B41FA5}">
                      <a16:colId xmlns:a16="http://schemas.microsoft.com/office/drawing/2014/main" val="20001"/>
                    </a:ext>
                  </a:extLst>
                </a:gridCol>
                <a:gridCol w="2239962">
                  <a:extLst>
                    <a:ext uri="{9D8B030D-6E8A-4147-A177-3AD203B41FA5}">
                      <a16:colId xmlns:a16="http://schemas.microsoft.com/office/drawing/2014/main" val="20002"/>
                    </a:ext>
                  </a:extLst>
                </a:gridCol>
              </a:tblGrid>
              <a:tr h="180975">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dirty="0">
                          <a:ln>
                            <a:noFill/>
                          </a:ln>
                          <a:solidFill>
                            <a:schemeClr val="bg1"/>
                          </a:solidFill>
                          <a:effectLst/>
                          <a:latin typeface="Calibri" pitchFamily="34" charset="0"/>
                          <a:ea typeface="MS PGothic" pitchFamily="34" charset="-128"/>
                          <a:cs typeface="Calibri" pitchFamily="34" charset="0"/>
                        </a:rPr>
                        <a:t>3 basic issues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dirty="0">
                          <a:ln>
                            <a:noFill/>
                          </a:ln>
                          <a:solidFill>
                            <a:schemeClr val="bg1"/>
                          </a:solidFill>
                          <a:effectLst/>
                          <a:latin typeface="Calibri" pitchFamily="34" charset="0"/>
                          <a:ea typeface="MS PGothic" pitchFamily="34" charset="-128"/>
                          <a:cs typeface="Calibri" pitchFamily="34" charset="0"/>
                        </a:rPr>
                        <a:t>Piaget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a:ln>
                            <a:noFill/>
                          </a:ln>
                          <a:solidFill>
                            <a:schemeClr val="bg1"/>
                          </a:solidFill>
                          <a:effectLst/>
                          <a:latin typeface="Calibri" pitchFamily="34" charset="0"/>
                          <a:ea typeface="MS PGothic" pitchFamily="34" charset="-128"/>
                          <a:cs typeface="Calibri" pitchFamily="34" charset="0"/>
                        </a:rPr>
                        <a:t>Vygotsky</a:t>
                      </a:r>
                    </a:p>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endParaRPr kumimoji="0" lang="en-NZ" sz="2400" b="1"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Continuous or discontinuous development?</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Discontinuous – stages of development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Continuous – gradually acquire skills</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69950">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One course of development or many?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a:ln>
                            <a:noFill/>
                          </a:ln>
                          <a:solidFill>
                            <a:schemeClr val="bg1"/>
                          </a:solidFill>
                          <a:effectLst/>
                          <a:latin typeface="Calibri" pitchFamily="34" charset="0"/>
                          <a:ea typeface="MS PGothic" pitchFamily="34" charset="-128"/>
                          <a:cs typeface="Calibri" pitchFamily="34" charset="0"/>
                        </a:rPr>
                        <a:t>One – stages are universal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Many possible courses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08050">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Nature or nurture most important?</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a:ln>
                            <a:noFill/>
                          </a:ln>
                          <a:solidFill>
                            <a:schemeClr val="bg1"/>
                          </a:solidFill>
                          <a:effectLst/>
                          <a:latin typeface="Calibri" pitchFamily="34" charset="0"/>
                          <a:ea typeface="MS PGothic" pitchFamily="34" charset="-128"/>
                          <a:cs typeface="Calibri" pitchFamily="34" charset="0"/>
                        </a:rPr>
                        <a:t>Both nature and nurture</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700" b="0" i="0" u="none" strike="noStrike" cap="none" normalizeH="0" baseline="0" dirty="0">
                          <a:ln>
                            <a:noFill/>
                          </a:ln>
                          <a:solidFill>
                            <a:schemeClr val="bg1"/>
                          </a:solidFill>
                          <a:effectLst/>
                          <a:latin typeface="Calibri" pitchFamily="34" charset="0"/>
                          <a:ea typeface="MS PGothic" pitchFamily="34" charset="-128"/>
                          <a:cs typeface="Calibri" pitchFamily="34" charset="0"/>
                        </a:rPr>
                        <a:t>Both nature and nurture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8568" name="Text Box 26"/>
          <p:cNvSpPr txBox="1">
            <a:spLocks noChangeArrowheads="1"/>
          </p:cNvSpPr>
          <p:nvPr/>
        </p:nvSpPr>
        <p:spPr bwMode="auto">
          <a:xfrm>
            <a:off x="285750" y="1071563"/>
            <a:ext cx="8642350" cy="457200"/>
          </a:xfrm>
          <a:prstGeom prst="rect">
            <a:avLst/>
          </a:prstGeom>
          <a:noFill/>
          <a:ln w="9525">
            <a:noFill/>
            <a:miter lim="800000"/>
            <a:headEnd/>
            <a:tailEnd/>
          </a:ln>
        </p:spPr>
        <p:txBody>
          <a:bodyPr>
            <a:spAutoFit/>
          </a:bodyPr>
          <a:lstStyle/>
          <a:p>
            <a:pPr algn="ctr">
              <a:spcBef>
                <a:spcPct val="50000"/>
              </a:spcBef>
            </a:pPr>
            <a:r>
              <a:rPr lang="en-NZ" dirty="0">
                <a:solidFill>
                  <a:schemeClr val="bg1"/>
                </a:solidFill>
                <a:latin typeface="Corbel" pitchFamily="34" charset="0"/>
              </a:rPr>
              <a:t>Especially good for planning compare and contrast questions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idx="4294967295"/>
          </p:nvPr>
        </p:nvSpPr>
        <p:spPr bwMode="auto">
          <a:xfrm>
            <a:off x="642910" y="0"/>
            <a:ext cx="7858180" cy="1277273"/>
          </a:xfrm>
          <a:prstGeom prst="rect">
            <a:avLst/>
          </a:prstGeom>
          <a:noFill/>
          <a:ln w="12700" cap="sq">
            <a:noFill/>
            <a:prstDash/>
            <a:miter lim="800000"/>
            <a:headEnd type="none" w="sm" len="sm"/>
            <a:tailEnd type="none" w="sm" len="sm"/>
          </a:ln>
          <a:effectLst/>
        </p:spPr>
        <p:txBody>
          <a:bodyPr rot="0" spcFirstLastPara="0" vertOverflow="overflow" horzOverflow="overflow" vert="horz" wrap="square" lIns="91440" tIns="45720" rIns="91440" bIns="0" numCol="1" spcCol="0" rtlCol="0" fromWordArt="0" anchor="ctr"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NZ" sz="3600" b="1" i="0" u="none" strike="noStrike" kern="1200" cap="none" spc="0" normalizeH="0" baseline="0" noProof="0" dirty="0">
                <a:ln>
                  <a:noFill/>
                </a:ln>
                <a:solidFill>
                  <a:srgbClr val="FFC000"/>
                </a:solidFill>
                <a:effectLst/>
                <a:uLnTx/>
                <a:uFillTx/>
                <a:latin typeface="Corbel" pitchFamily="34" charset="0"/>
                <a:ea typeface="+mn-ea"/>
                <a:cs typeface="Times New Roman" pitchFamily="18" charset="0"/>
              </a:rPr>
              <a:t>Example of a Study Matrix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NZ" sz="2000" b="1" i="0" u="none" strike="noStrike" kern="1200" cap="none" spc="0" normalizeH="0" baseline="0" noProof="0" dirty="0">
                <a:ln>
                  <a:noFill/>
                </a:ln>
                <a:solidFill>
                  <a:srgbClr val="FFC000"/>
                </a:solidFill>
                <a:effectLst/>
                <a:uLnTx/>
                <a:uFillTx/>
                <a:latin typeface="Corbel" pitchFamily="34" charset="0"/>
                <a:ea typeface="+mn-ea"/>
                <a:cs typeface="Times New Roman" pitchFamily="18" charset="0"/>
              </a:rPr>
              <a:t>Displays the similarities and differences amongst bacteria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accent2"/>
              </a:solidFill>
              <a:effectLst/>
              <a:uLnTx/>
              <a:uFillTx/>
              <a:latin typeface="Arial" charset="0"/>
              <a:ea typeface="+mn-ea"/>
              <a:cs typeface="Times New Roman" pitchFamily="18" charset="0"/>
            </a:endParaRPr>
          </a:p>
        </p:txBody>
      </p:sp>
      <p:graphicFrame>
        <p:nvGraphicFramePr>
          <p:cNvPr id="562277" name="Group 101"/>
          <p:cNvGraphicFramePr>
            <a:graphicFrameLocks noGrp="1"/>
          </p:cNvGraphicFramePr>
          <p:nvPr>
            <p:extLst>
              <p:ext uri="{D42A27DB-BD31-4B8C-83A1-F6EECF244321}">
                <p14:modId xmlns:p14="http://schemas.microsoft.com/office/powerpoint/2010/main" val="2984341441"/>
              </p:ext>
            </p:extLst>
          </p:nvPr>
        </p:nvGraphicFramePr>
        <p:xfrm>
          <a:off x="142875" y="1052513"/>
          <a:ext cx="8893175" cy="4860926"/>
        </p:xfrm>
        <a:graphic>
          <a:graphicData uri="http://schemas.openxmlformats.org/drawingml/2006/table">
            <a:tbl>
              <a:tblPr firstRow="1"/>
              <a:tblGrid>
                <a:gridCol w="1454150">
                  <a:extLst>
                    <a:ext uri="{9D8B030D-6E8A-4147-A177-3AD203B41FA5}">
                      <a16:colId xmlns:a16="http://schemas.microsoft.com/office/drawing/2014/main" val="20000"/>
                    </a:ext>
                  </a:extLst>
                </a:gridCol>
                <a:gridCol w="1293813">
                  <a:extLst>
                    <a:ext uri="{9D8B030D-6E8A-4147-A177-3AD203B41FA5}">
                      <a16:colId xmlns:a16="http://schemas.microsoft.com/office/drawing/2014/main" val="20001"/>
                    </a:ext>
                  </a:extLst>
                </a:gridCol>
                <a:gridCol w="925512">
                  <a:extLst>
                    <a:ext uri="{9D8B030D-6E8A-4147-A177-3AD203B41FA5}">
                      <a16:colId xmlns:a16="http://schemas.microsoft.com/office/drawing/2014/main" val="20002"/>
                    </a:ext>
                  </a:extLst>
                </a:gridCol>
                <a:gridCol w="900113">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gridCol w="1201737">
                  <a:extLst>
                    <a:ext uri="{9D8B030D-6E8A-4147-A177-3AD203B41FA5}">
                      <a16:colId xmlns:a16="http://schemas.microsoft.com/office/drawing/2014/main" val="20006"/>
                    </a:ext>
                  </a:extLst>
                </a:gridCol>
                <a:gridCol w="933450">
                  <a:extLst>
                    <a:ext uri="{9D8B030D-6E8A-4147-A177-3AD203B41FA5}">
                      <a16:colId xmlns:a16="http://schemas.microsoft.com/office/drawing/2014/main" val="20007"/>
                    </a:ext>
                  </a:extLst>
                </a:gridCol>
              </a:tblGrid>
              <a:tr h="646113">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Group</a:t>
                      </a:r>
                      <a:endParaRPr kumimoji="0" lang="en-NZ" sz="10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Name</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Reproduction</a:t>
                      </a:r>
                      <a:endParaRPr kumimoji="0" lang="en-NZ" sz="10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O</a:t>
                      </a:r>
                      <a:r>
                        <a:rPr kumimoji="0" lang="en-US" sz="1300" b="1" i="0" u="none" strike="noStrike" cap="none" normalizeH="0" baseline="-30000" dirty="0">
                          <a:ln>
                            <a:noFill/>
                          </a:ln>
                          <a:solidFill>
                            <a:schemeClr val="bg1"/>
                          </a:solidFill>
                          <a:effectLst/>
                          <a:latin typeface="Calibri" pitchFamily="34" charset="0"/>
                          <a:ea typeface="MS PGothic" pitchFamily="34" charset="-128"/>
                          <a:cs typeface="Calibri" pitchFamily="34" charset="0"/>
                        </a:rPr>
                        <a:t>2</a:t>
                      </a:r>
                      <a:endParaRPr kumimoji="0" lang="en-NZ" sz="10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Relation</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Habitat</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Morphology</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Covering</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Get</a:t>
                      </a:r>
                      <a:endParaRPr kumimoji="0" lang="en-NZ" sz="10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dirty="0">
                          <a:ln>
                            <a:noFill/>
                          </a:ln>
                          <a:solidFill>
                            <a:schemeClr val="bg1"/>
                          </a:solidFill>
                          <a:effectLst/>
                          <a:latin typeface="Calibri" pitchFamily="34" charset="0"/>
                          <a:ea typeface="MS PGothic" pitchFamily="34" charset="-128"/>
                          <a:cs typeface="Calibri" pitchFamily="34" charset="0"/>
                        </a:rPr>
                        <a:t>Energy</a:t>
                      </a:r>
                      <a:endParaRPr kumimoji="0" lang="en-US" sz="17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a:ln>
                            <a:noFill/>
                          </a:ln>
                          <a:solidFill>
                            <a:schemeClr val="bg1"/>
                          </a:solidFill>
                          <a:effectLst/>
                          <a:latin typeface="Calibri" pitchFamily="34" charset="0"/>
                          <a:ea typeface="MS PGothic" pitchFamily="34" charset="-128"/>
                          <a:cs typeface="Calibri" pitchFamily="34" charset="0"/>
                        </a:rPr>
                        <a:t>Host</a:t>
                      </a:r>
                      <a:endParaRPr kumimoji="0" lang="en-NZ" sz="10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p>
                      <a:pPr marL="0" marR="0" lvl="0" indent="0" algn="ctr" defTabSz="400050" rtl="0" eaLnBrk="0" fontAlgn="base" latinLnBrk="0" hangingPunct="0">
                        <a:lnSpc>
                          <a:spcPct val="100000"/>
                        </a:lnSpc>
                        <a:spcBef>
                          <a:spcPct val="0"/>
                        </a:spcBef>
                        <a:spcAft>
                          <a:spcPct val="0"/>
                        </a:spcAft>
                        <a:buClrTx/>
                        <a:buSzTx/>
                        <a:buFont typeface="Arial" pitchFamily="34" charset="0"/>
                        <a:buNone/>
                        <a:tabLst/>
                      </a:pPr>
                      <a:r>
                        <a:rPr kumimoji="0" lang="en-US" sz="1300" b="1" i="0" u="none" strike="noStrike" cap="none" normalizeH="0" baseline="0">
                          <a:ln>
                            <a:noFill/>
                          </a:ln>
                          <a:solidFill>
                            <a:schemeClr val="bg1"/>
                          </a:solidFill>
                          <a:effectLst/>
                          <a:latin typeface="Calibri" pitchFamily="34" charset="0"/>
                          <a:ea typeface="MS PGothic" pitchFamily="34" charset="-128"/>
                          <a:cs typeface="Calibri" pitchFamily="34" charset="0"/>
                        </a:rPr>
                        <a:t>Relation</a:t>
                      </a:r>
                      <a:endParaRPr kumimoji="0" lang="en-US" sz="17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14413">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sng" strike="noStrike" cap="none" normalizeH="0" baseline="0" dirty="0" err="1">
                          <a:ln>
                            <a:noFill/>
                          </a:ln>
                          <a:solidFill>
                            <a:schemeClr val="bg1"/>
                          </a:solidFill>
                          <a:effectLst/>
                          <a:latin typeface="Calibri" pitchFamily="34" charset="0"/>
                          <a:ea typeface="MS PGothic" pitchFamily="34" charset="-128"/>
                          <a:cs typeface="Calibri" pitchFamily="34" charset="0"/>
                        </a:rPr>
                        <a:t>Archybacteria</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err="1">
                          <a:ln>
                            <a:noFill/>
                          </a:ln>
                          <a:solidFill>
                            <a:schemeClr val="bg1"/>
                          </a:solidFill>
                          <a:effectLst/>
                          <a:latin typeface="Calibri" pitchFamily="34" charset="0"/>
                          <a:ea typeface="MS PGothic" pitchFamily="34" charset="-128"/>
                          <a:cs typeface="Calibri" pitchFamily="34" charset="0"/>
                        </a:rPr>
                        <a:t>Methanoger</a:t>
                      </a:r>
                      <a:endPar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RNA</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Ob. </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err="1">
                          <a:ln>
                            <a:noFill/>
                          </a:ln>
                          <a:solidFill>
                            <a:schemeClr val="bg1"/>
                          </a:solidFill>
                          <a:effectLst/>
                          <a:latin typeface="Calibri" pitchFamily="34" charset="0"/>
                          <a:ea typeface="MS PGothic" pitchFamily="34" charset="-128"/>
                          <a:cs typeface="Calibri" pitchFamily="34" charset="0"/>
                        </a:rPr>
                        <a:t>Anaero</a:t>
                      </a:r>
                      <a:endPar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Swamp/</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marsh</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err="1">
                          <a:ln>
                            <a:noFill/>
                          </a:ln>
                          <a:solidFill>
                            <a:schemeClr val="bg1"/>
                          </a:solidFill>
                          <a:effectLst/>
                          <a:latin typeface="Calibri" pitchFamily="34" charset="0"/>
                          <a:ea typeface="MS PGothic" pitchFamily="34" charset="-128"/>
                          <a:cs typeface="Calibri" pitchFamily="34" charset="0"/>
                        </a:rPr>
                        <a:t>endobiotic</a:t>
                      </a:r>
                      <a:endPar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Solitary</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Unique Membrane</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Lack </a:t>
                      </a:r>
                      <a:r>
                        <a:rPr kumimoji="0" lang="en-US" sz="900" b="0" i="1" u="none" strike="noStrike" cap="none" normalizeH="0" baseline="0" dirty="0" err="1">
                          <a:ln>
                            <a:noFill/>
                          </a:ln>
                          <a:solidFill>
                            <a:schemeClr val="bg1"/>
                          </a:solidFill>
                          <a:effectLst/>
                          <a:latin typeface="Calibri" pitchFamily="34" charset="0"/>
                          <a:ea typeface="MS PGothic" pitchFamily="34" charset="-128"/>
                          <a:cs typeface="Calibri" pitchFamily="34" charset="0"/>
                        </a:rPr>
                        <a:t>paptidoglycin</a:t>
                      </a:r>
                      <a:endPar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H</a:t>
                      </a:r>
                      <a:r>
                        <a:rPr kumimoji="0" lang="en-US" sz="900" b="0" i="1" u="none" strike="noStrike" cap="none" normalizeH="0" baseline="-30000" dirty="0">
                          <a:ln>
                            <a:noFill/>
                          </a:ln>
                          <a:solidFill>
                            <a:schemeClr val="bg1"/>
                          </a:solidFill>
                          <a:effectLst/>
                          <a:latin typeface="Calibri" pitchFamily="34" charset="0"/>
                          <a:ea typeface="MS PGothic" pitchFamily="34" charset="-128"/>
                          <a:cs typeface="Calibri" pitchFamily="34" charset="0"/>
                        </a:rPr>
                        <a:t>2</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 + CO</a:t>
                      </a:r>
                      <a:r>
                        <a:rPr kumimoji="0" lang="en-US" sz="900" b="0" i="1" u="none" strike="noStrike" cap="none" normalizeH="0" baseline="-30000" dirty="0">
                          <a:ln>
                            <a:noFill/>
                          </a:ln>
                          <a:solidFill>
                            <a:schemeClr val="bg1"/>
                          </a:solidFill>
                          <a:effectLst/>
                          <a:latin typeface="Calibri" pitchFamily="34" charset="0"/>
                          <a:ea typeface="MS PGothic" pitchFamily="34" charset="-128"/>
                          <a:cs typeface="Calibri" pitchFamily="34" charset="0"/>
                        </a:rPr>
                        <a:t>2</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 </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sym typeface="Wingdings" pitchFamily="2" charset="2"/>
                        </a:rPr>
                        <a:t></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  </a:t>
                      </a:r>
                      <a:endParaRPr kumimoji="0" lang="en-NZ" sz="900" b="0" i="1" u="none" strike="noStrike" cap="none" normalizeH="0" baseline="0" dirty="0">
                        <a:ln>
                          <a:noFill/>
                        </a:ln>
                        <a:solidFill>
                          <a:schemeClr val="bg1"/>
                        </a:solidFill>
                        <a:effectLst/>
                        <a:latin typeface="Calibri" pitchFamily="34" charset="0"/>
                        <a:ea typeface="MS PGothic" pitchFamily="34" charset="-128"/>
                        <a:cs typeface="Calibri" pitchFamily="34" charset="0"/>
                        <a:sym typeface="Wingdings" pitchFamily="2" charset="2"/>
                      </a:endParaRP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sym typeface="Wingdings" pitchFamily="2" charset="2"/>
                        </a:rPr>
                        <a:t>CH</a:t>
                      </a:r>
                      <a:r>
                        <a:rPr kumimoji="0" lang="en-US" sz="900" b="0" i="1" u="none" strike="noStrike" cap="none" normalizeH="0" baseline="-30000" dirty="0">
                          <a:ln>
                            <a:noFill/>
                          </a:ln>
                          <a:solidFill>
                            <a:schemeClr val="bg1"/>
                          </a:solidFill>
                          <a:effectLst/>
                          <a:latin typeface="Calibri" pitchFamily="34" charset="0"/>
                          <a:ea typeface="MS PGothic" pitchFamily="34" charset="-128"/>
                          <a:cs typeface="Calibri" pitchFamily="34" charset="0"/>
                          <a:sym typeface="Wingdings" pitchFamily="2" charset="2"/>
                        </a:rPr>
                        <a:t>4</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sym typeface="Wingdings" pitchFamily="2" charset="2"/>
                        </a:rPr>
                        <a:t> + H</a:t>
                      </a:r>
                      <a:r>
                        <a:rPr kumimoji="0" lang="en-US" sz="900" b="0" i="1" u="none" strike="noStrike" cap="none" normalizeH="0" baseline="-30000" dirty="0">
                          <a:ln>
                            <a:noFill/>
                          </a:ln>
                          <a:solidFill>
                            <a:schemeClr val="bg1"/>
                          </a:solidFill>
                          <a:effectLst/>
                          <a:latin typeface="Calibri" pitchFamily="34" charset="0"/>
                          <a:ea typeface="MS PGothic" pitchFamily="34" charset="-128"/>
                          <a:cs typeface="Calibri" pitchFamily="34" charset="0"/>
                          <a:sym typeface="Wingdings" pitchFamily="2" charset="2"/>
                        </a:rPr>
                        <a:t>2</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sym typeface="Wingdings" pitchFamily="2" charset="2"/>
                        </a:rPr>
                        <a:t>O</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Few(-) &amp; many(+)</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Halophile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Thermacidophile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sng" strike="noStrike" cap="none" normalizeH="0" baseline="0">
                          <a:ln>
                            <a:noFill/>
                          </a:ln>
                          <a:solidFill>
                            <a:schemeClr val="bg1"/>
                          </a:solidFill>
                          <a:effectLst/>
                          <a:latin typeface="Calibri" pitchFamily="34" charset="0"/>
                          <a:ea typeface="MS PGothic" pitchFamily="34" charset="-128"/>
                          <a:cs typeface="Calibri" pitchFamily="34" charset="0"/>
                        </a:rPr>
                        <a:t>Bacteria</a:t>
                      </a:r>
                    </a:p>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Janobacteria</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Notorophic</a:t>
                      </a:r>
                      <a:endParaRPr kumimoji="0" lang="en-NZ" sz="900" b="0" i="1"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Pseudonomads</a:t>
                      </a:r>
                      <a:endParaRPr kumimoji="0" lang="en-NZ" sz="900" b="0" i="1"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a:ln>
                            <a:noFill/>
                          </a:ln>
                          <a:solidFill>
                            <a:schemeClr val="bg1"/>
                          </a:solidFill>
                          <a:effectLst/>
                          <a:latin typeface="Calibri" pitchFamily="34" charset="0"/>
                          <a:ea typeface="MS PGothic" pitchFamily="34" charset="-128"/>
                          <a:cs typeface="Calibri" pitchFamily="34" charset="0"/>
                        </a:rPr>
                        <a:t>Spriochaetes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433388">
                <a:tc>
                  <a:txBody>
                    <a:bodyPr/>
                    <a:lstStyle/>
                    <a:p>
                      <a:pPr marL="0" marR="0" lvl="0" indent="0" algn="l" defTabSz="400050" rtl="0" eaLnBrk="0" fontAlgn="base" latinLnBrk="0" hangingPunct="0">
                        <a:lnSpc>
                          <a:spcPct val="100000"/>
                        </a:lnSpc>
                        <a:spcBef>
                          <a:spcPct val="0"/>
                        </a:spcBef>
                        <a:spcAft>
                          <a:spcPct val="0"/>
                        </a:spcAft>
                        <a:buClrTx/>
                        <a:buSzTx/>
                        <a:buFont typeface="Arial" pitchFamily="34" charset="0"/>
                        <a:buNone/>
                        <a:tabLst/>
                      </a:pPr>
                      <a:r>
                        <a:rPr kumimoji="0" lang="en-US" sz="900" b="0" i="1" u="none" strike="noStrike" cap="none" normalizeH="0" baseline="0" dirty="0" err="1">
                          <a:ln>
                            <a:noFill/>
                          </a:ln>
                          <a:solidFill>
                            <a:schemeClr val="bg1"/>
                          </a:solidFill>
                          <a:effectLst/>
                          <a:latin typeface="Calibri" pitchFamily="34" charset="0"/>
                          <a:ea typeface="MS PGothic" pitchFamily="34" charset="-128"/>
                          <a:cs typeface="Calibri" pitchFamily="34" charset="0"/>
                        </a:rPr>
                        <a:t>Endosphere</a:t>
                      </a:r>
                      <a:r>
                        <a:rPr kumimoji="0" lang="en-US" sz="900" b="0" i="1" u="none" strike="noStrike" cap="none" normalizeH="0" baseline="0" dirty="0">
                          <a:ln>
                            <a:noFill/>
                          </a:ln>
                          <a:solidFill>
                            <a:schemeClr val="bg1"/>
                          </a:solidFill>
                          <a:effectLst/>
                          <a:latin typeface="Calibri" pitchFamily="34" charset="0"/>
                          <a:ea typeface="MS PGothic" pitchFamily="34" charset="-128"/>
                          <a:cs typeface="Calibri" pitchFamily="34" charset="0"/>
                        </a:rPr>
                        <a:t> Formers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US" sz="2400" b="0" i="0" u="none" strike="noStrike" cap="none" normalizeH="0" baseline="0" dirty="0">
                        <a:ln>
                          <a:noFill/>
                        </a:ln>
                        <a:solidFill>
                          <a:schemeClr val="bg1"/>
                        </a:solidFill>
                        <a:effectLst/>
                        <a:latin typeface="Calibri" pitchFamily="34" charset="0"/>
                        <a:ea typeface="MS PGothic" pitchFamily="34" charset="-128"/>
                        <a:cs typeface="Calibri"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10686" name="Rectangle 95">
            <a:extLst>
              <a:ext uri="{C183D7F6-B498-43B3-948B-1728B52AA6E4}">
                <adec:decorative xmlns:adec="http://schemas.microsoft.com/office/drawing/2017/decorative" val="1"/>
              </a:ext>
            </a:extLst>
          </p:cNvPr>
          <p:cNvSpPr>
            <a:spLocks noChangeArrowheads="1"/>
          </p:cNvSpPr>
          <p:nvPr/>
        </p:nvSpPr>
        <p:spPr bwMode="auto">
          <a:xfrm>
            <a:off x="0" y="7593013"/>
            <a:ext cx="9144000" cy="0"/>
          </a:xfrm>
          <a:prstGeom prst="rect">
            <a:avLst/>
          </a:prstGeom>
          <a:noFill/>
          <a:ln w="12700" cap="sq">
            <a:noFill/>
            <a:miter lim="800000"/>
            <a:headEnd type="none" w="sm" len="sm"/>
            <a:tailEnd type="none" w="sm" len="sm"/>
          </a:ln>
        </p:spPr>
        <p:txBody>
          <a:bodyPr wrap="none" anchor="ctr">
            <a:spAutoFit/>
          </a:bodyPr>
          <a:lstStyle/>
          <a:p>
            <a:endParaRPr 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C183D7F6-B498-43B3-948B-1728B52AA6E4}">
                <adec:decorative xmlns:adec="http://schemas.microsoft.com/office/drawing/2017/decorative" val="1"/>
              </a:ext>
            </a:extLst>
          </p:cNvPr>
          <p:cNvSpPr txBox="1">
            <a:spLocks noGrp="1"/>
          </p:cNvSpPr>
          <p:nvPr>
            <p:ph type="title" idx="4294967295"/>
          </p:nvPr>
        </p:nvSpPr>
        <p:spPr>
          <a:xfrm>
            <a:off x="1428728" y="0"/>
            <a:ext cx="60722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600" b="1" i="0" u="none" strike="noStrike" kern="1200" cap="none" spc="0" normalizeH="0" baseline="0" noProof="0" dirty="0">
                <a:ln>
                  <a:noFill/>
                </a:ln>
                <a:solidFill>
                  <a:srgbClr val="FFC000"/>
                </a:solidFill>
                <a:effectLst/>
                <a:uLnTx/>
                <a:uFillTx/>
                <a:latin typeface="Corbel" pitchFamily="34" charset="0"/>
                <a:ea typeface="+mn-ea"/>
                <a:cs typeface="Arial" charset="0"/>
              </a:rPr>
              <a:t>Example: Diagram/mind map</a:t>
            </a:r>
          </a:p>
        </p:txBody>
      </p:sp>
      <p:sp>
        <p:nvSpPr>
          <p:cNvPr id="114689" name="Oval 2"/>
          <p:cNvSpPr>
            <a:spLocks noChangeArrowheads="1"/>
          </p:cNvSpPr>
          <p:nvPr/>
        </p:nvSpPr>
        <p:spPr bwMode="auto">
          <a:xfrm>
            <a:off x="3924300" y="2924175"/>
            <a:ext cx="1512888" cy="985838"/>
          </a:xfrm>
          <a:prstGeom prst="ellipse">
            <a:avLst/>
          </a:prstGeom>
          <a:noFill/>
          <a:ln w="9525">
            <a:solidFill>
              <a:schemeClr val="tx1"/>
            </a:solidFill>
            <a:round/>
            <a:headEnd/>
            <a:tailEnd/>
          </a:ln>
        </p:spPr>
        <p:txBody>
          <a:bodyPr wrap="none" anchor="ctr"/>
          <a:lstStyle/>
          <a:p>
            <a:pPr algn="ctr"/>
            <a:r>
              <a:rPr lang="en-NZ" dirty="0">
                <a:solidFill>
                  <a:schemeClr val="bg1"/>
                </a:solidFill>
                <a:latin typeface="Calibri" pitchFamily="34" charset="0"/>
                <a:cs typeface="Calibri" pitchFamily="34" charset="0"/>
              </a:rPr>
              <a:t>ULCERS</a:t>
            </a:r>
            <a:endParaRPr lang="en-GB" dirty="0">
              <a:solidFill>
                <a:schemeClr val="bg1"/>
              </a:solidFill>
              <a:latin typeface="Calibri" pitchFamily="34" charset="0"/>
              <a:cs typeface="Calibri" pitchFamily="34" charset="0"/>
            </a:endParaRPr>
          </a:p>
        </p:txBody>
      </p:sp>
      <p:sp>
        <p:nvSpPr>
          <p:cNvPr id="114690" name="Rectangle 3">
            <a:extLst>
              <a:ext uri="{C183D7F6-B498-43B3-948B-1728B52AA6E4}">
                <adec:decorative xmlns:adec="http://schemas.microsoft.com/office/drawing/2017/decorative" val="1"/>
              </a:ext>
            </a:extLst>
          </p:cNvPr>
          <p:cNvSpPr>
            <a:spLocks noChangeArrowheads="1"/>
          </p:cNvSpPr>
          <p:nvPr/>
        </p:nvSpPr>
        <p:spPr bwMode="auto">
          <a:xfrm>
            <a:off x="611188" y="476250"/>
            <a:ext cx="2952750" cy="3455988"/>
          </a:xfrm>
          <a:prstGeom prst="rect">
            <a:avLst/>
          </a:prstGeom>
          <a:noFill/>
          <a:ln w="9525">
            <a:solidFill>
              <a:schemeClr val="tx1"/>
            </a:solidFill>
            <a:miter lim="800000"/>
            <a:headEnd/>
            <a:tailEnd/>
          </a:ln>
        </p:spPr>
        <p:txBody>
          <a:bodyPr wrap="none" anchor="ctr"/>
          <a:lstStyle/>
          <a:p>
            <a:pPr marL="457200" indent="-457200"/>
            <a:r>
              <a:rPr lang="en-NZ" sz="1800" b="1" dirty="0">
                <a:solidFill>
                  <a:srgbClr val="FFC000"/>
                </a:solidFill>
                <a:latin typeface="Calibri" pitchFamily="34" charset="0"/>
                <a:cs typeface="Calibri" pitchFamily="34" charset="0"/>
              </a:rPr>
              <a:t>Therapeutic Management</a:t>
            </a:r>
          </a:p>
          <a:p>
            <a:pPr marL="457200" indent="-457200"/>
            <a:r>
              <a:rPr lang="en-NZ" sz="1800" b="1" dirty="0">
                <a:solidFill>
                  <a:srgbClr val="FFC000"/>
                </a:solidFill>
                <a:latin typeface="Calibri" pitchFamily="34" charset="0"/>
                <a:cs typeface="Calibri" pitchFamily="34" charset="0"/>
              </a:rPr>
              <a:t>&amp; Complications</a:t>
            </a:r>
          </a:p>
          <a:p>
            <a:pPr marL="457200" indent="-457200"/>
            <a:r>
              <a:rPr lang="en-NZ" sz="1800" b="1" u="sng" dirty="0">
                <a:solidFill>
                  <a:schemeClr val="bg1"/>
                </a:solidFill>
                <a:latin typeface="Calibri" pitchFamily="34" charset="0"/>
                <a:cs typeface="Calibri" pitchFamily="34" charset="0"/>
              </a:rPr>
              <a:t>Pain Management</a:t>
            </a:r>
          </a:p>
          <a:p>
            <a:pPr marL="457200" indent="-457200">
              <a:buFontTx/>
              <a:buAutoNum type="arabicPeriod"/>
            </a:pPr>
            <a:r>
              <a:rPr lang="en-NZ" sz="1800" b="1" dirty="0" err="1">
                <a:solidFill>
                  <a:schemeClr val="bg1"/>
                </a:solidFill>
                <a:latin typeface="Calibri" pitchFamily="34" charset="0"/>
                <a:cs typeface="Calibri" pitchFamily="34" charset="0"/>
              </a:rPr>
              <a:t>Paracetamol</a:t>
            </a:r>
            <a:endParaRPr lang="en-NZ" sz="1800" b="1" dirty="0">
              <a:solidFill>
                <a:schemeClr val="bg1"/>
              </a:solidFill>
              <a:latin typeface="Calibri" pitchFamily="34" charset="0"/>
              <a:cs typeface="Calibri" pitchFamily="34" charset="0"/>
            </a:endParaRPr>
          </a:p>
          <a:p>
            <a:pPr marL="457200" indent="-457200">
              <a:buFontTx/>
              <a:buAutoNum type="arabicPeriod"/>
            </a:pPr>
            <a:r>
              <a:rPr lang="en-NZ" sz="1800" b="1" dirty="0">
                <a:solidFill>
                  <a:schemeClr val="bg1"/>
                </a:solidFill>
                <a:latin typeface="Calibri" pitchFamily="34" charset="0"/>
                <a:cs typeface="Calibri" pitchFamily="34" charset="0"/>
              </a:rPr>
              <a:t>Oral Morphine</a:t>
            </a:r>
          </a:p>
          <a:p>
            <a:pPr marL="457200" indent="-457200">
              <a:buFont typeface="Wingdings" pitchFamily="2" charset="2"/>
              <a:buChar char="ü"/>
            </a:pPr>
            <a:r>
              <a:rPr lang="en-NZ" sz="1800" b="1" dirty="0">
                <a:solidFill>
                  <a:schemeClr val="bg1"/>
                </a:solidFill>
                <a:latin typeface="Calibri" pitchFamily="34" charset="0"/>
                <a:cs typeface="Calibri" pitchFamily="34" charset="0"/>
              </a:rPr>
              <a:t>M-ESLON</a:t>
            </a:r>
          </a:p>
          <a:p>
            <a:pPr marL="457200" indent="-457200">
              <a:buFont typeface="Wingdings" pitchFamily="2" charset="2"/>
              <a:buChar char="ü"/>
            </a:pPr>
            <a:r>
              <a:rPr lang="en-NZ" sz="1800" b="1" dirty="0">
                <a:solidFill>
                  <a:schemeClr val="bg1"/>
                </a:solidFill>
                <a:latin typeface="Calibri" pitchFamily="34" charset="0"/>
                <a:cs typeface="Calibri" pitchFamily="34" charset="0"/>
              </a:rPr>
              <a:t>SEVREDOL</a:t>
            </a:r>
          </a:p>
          <a:p>
            <a:pPr marL="457200" indent="-457200">
              <a:buFontTx/>
              <a:buAutoNum type="arabicPeriod" startAt="3"/>
            </a:pPr>
            <a:r>
              <a:rPr lang="en-NZ" sz="1800" b="1" dirty="0" err="1">
                <a:solidFill>
                  <a:schemeClr val="bg1"/>
                </a:solidFill>
                <a:latin typeface="Calibri" pitchFamily="34" charset="0"/>
                <a:cs typeface="Calibri" pitchFamily="34" charset="0"/>
              </a:rPr>
              <a:t>Codine</a:t>
            </a:r>
            <a:endParaRPr lang="en-NZ" sz="1800" b="1" dirty="0">
              <a:solidFill>
                <a:schemeClr val="bg1"/>
              </a:solidFill>
              <a:latin typeface="Calibri" pitchFamily="34" charset="0"/>
              <a:cs typeface="Calibri" pitchFamily="34" charset="0"/>
            </a:endParaRPr>
          </a:p>
          <a:p>
            <a:pPr marL="457200" indent="-457200"/>
            <a:endParaRPr lang="en-NZ" sz="1800" b="1" u="sng" dirty="0">
              <a:solidFill>
                <a:schemeClr val="bg1"/>
              </a:solidFill>
              <a:latin typeface="Calibri" pitchFamily="34" charset="0"/>
              <a:cs typeface="Calibri" pitchFamily="34" charset="0"/>
            </a:endParaRPr>
          </a:p>
          <a:p>
            <a:pPr marL="457200" indent="-457200"/>
            <a:r>
              <a:rPr lang="en-NZ" sz="1800" b="1" u="sng" dirty="0">
                <a:solidFill>
                  <a:schemeClr val="bg1"/>
                </a:solidFill>
                <a:latin typeface="Calibri" pitchFamily="34" charset="0"/>
                <a:cs typeface="Calibri" pitchFamily="34" charset="0"/>
              </a:rPr>
              <a:t>Infection</a:t>
            </a:r>
          </a:p>
          <a:p>
            <a:pPr marL="457200" indent="-457200">
              <a:buFontTx/>
              <a:buAutoNum type="arabicPeriod"/>
            </a:pPr>
            <a:r>
              <a:rPr lang="en-NZ" sz="1800" b="1" dirty="0">
                <a:solidFill>
                  <a:schemeClr val="bg1"/>
                </a:solidFill>
                <a:latin typeface="Calibri" pitchFamily="34" charset="0"/>
                <a:cs typeface="Calibri" pitchFamily="34" charset="0"/>
              </a:rPr>
              <a:t>Antibiotics</a:t>
            </a:r>
          </a:p>
          <a:p>
            <a:pPr marL="457200" indent="-457200"/>
            <a:endParaRPr lang="en-GB" sz="1800" b="1" dirty="0">
              <a:solidFill>
                <a:schemeClr val="bg1"/>
              </a:solidFill>
            </a:endParaRPr>
          </a:p>
        </p:txBody>
      </p:sp>
      <p:sp>
        <p:nvSpPr>
          <p:cNvPr id="114693" name="Rectangle 6"/>
          <p:cNvSpPr>
            <a:spLocks noChangeArrowheads="1"/>
          </p:cNvSpPr>
          <p:nvPr/>
        </p:nvSpPr>
        <p:spPr bwMode="auto">
          <a:xfrm>
            <a:off x="5940425" y="476250"/>
            <a:ext cx="2808288" cy="2663825"/>
          </a:xfrm>
          <a:prstGeom prst="rect">
            <a:avLst/>
          </a:prstGeom>
          <a:noFill/>
          <a:ln w="9525">
            <a:solidFill>
              <a:schemeClr val="tx1"/>
            </a:solidFill>
            <a:miter lim="800000"/>
            <a:headEnd/>
            <a:tailEnd/>
          </a:ln>
        </p:spPr>
        <p:txBody>
          <a:bodyPr wrap="none" anchor="ctr"/>
          <a:lstStyle/>
          <a:p>
            <a:r>
              <a:rPr lang="en-NZ" sz="1800" b="1" dirty="0">
                <a:solidFill>
                  <a:srgbClr val="FFC000"/>
                </a:solidFill>
                <a:latin typeface="Calibri" pitchFamily="34" charset="0"/>
                <a:cs typeface="Calibri" pitchFamily="34" charset="0"/>
              </a:rPr>
              <a:t>Clinical Features</a:t>
            </a:r>
          </a:p>
          <a:p>
            <a:r>
              <a:rPr lang="en-NZ" sz="1800" b="1" dirty="0">
                <a:solidFill>
                  <a:schemeClr val="bg1"/>
                </a:solidFill>
                <a:latin typeface="Calibri" pitchFamily="34" charset="0"/>
                <a:cs typeface="Calibri" pitchFamily="34" charset="0"/>
              </a:rPr>
              <a:t>Clinical Manifestations</a:t>
            </a:r>
          </a:p>
          <a:p>
            <a:r>
              <a:rPr lang="en-NZ" sz="1800" b="1" dirty="0">
                <a:solidFill>
                  <a:schemeClr val="bg1"/>
                </a:solidFill>
                <a:latin typeface="Calibri" pitchFamily="34" charset="0"/>
                <a:cs typeface="Calibri" pitchFamily="34" charset="0"/>
              </a:rPr>
              <a:t> (symptoms)</a:t>
            </a:r>
          </a:p>
          <a:p>
            <a:pPr>
              <a:buFontTx/>
              <a:buChar char="•"/>
            </a:pPr>
            <a:r>
              <a:rPr lang="en-NZ" sz="1800" b="1" dirty="0">
                <a:solidFill>
                  <a:schemeClr val="bg1"/>
                </a:solidFill>
                <a:latin typeface="Calibri" pitchFamily="34" charset="0"/>
                <a:cs typeface="Calibri" pitchFamily="34" charset="0"/>
              </a:rPr>
              <a:t> Redness</a:t>
            </a:r>
          </a:p>
          <a:p>
            <a:pPr>
              <a:buFontTx/>
              <a:buChar char="•"/>
            </a:pPr>
            <a:r>
              <a:rPr lang="en-NZ" sz="1800" b="1" dirty="0">
                <a:solidFill>
                  <a:schemeClr val="bg1"/>
                </a:solidFill>
                <a:latin typeface="Calibri" pitchFamily="34" charset="0"/>
                <a:cs typeface="Calibri" pitchFamily="34" charset="0"/>
              </a:rPr>
              <a:t>Oedema</a:t>
            </a:r>
          </a:p>
          <a:p>
            <a:pPr>
              <a:buFontTx/>
              <a:buChar char="•"/>
            </a:pPr>
            <a:r>
              <a:rPr lang="en-NZ" sz="1800" b="1" dirty="0">
                <a:solidFill>
                  <a:schemeClr val="bg1"/>
                </a:solidFill>
                <a:latin typeface="Calibri" pitchFamily="34" charset="0"/>
                <a:cs typeface="Calibri" pitchFamily="34" charset="0"/>
              </a:rPr>
              <a:t>Tenderness</a:t>
            </a:r>
          </a:p>
          <a:p>
            <a:pPr>
              <a:buFontTx/>
              <a:buChar char="•"/>
            </a:pPr>
            <a:r>
              <a:rPr lang="en-NZ" sz="1800" b="1" dirty="0">
                <a:solidFill>
                  <a:schemeClr val="bg1"/>
                </a:solidFill>
                <a:latin typeface="Calibri" pitchFamily="34" charset="0"/>
                <a:cs typeface="Calibri" pitchFamily="34" charset="0"/>
              </a:rPr>
              <a:t>Actual </a:t>
            </a:r>
            <a:r>
              <a:rPr lang="en-NZ" sz="1800" b="1" dirty="0" err="1">
                <a:solidFill>
                  <a:schemeClr val="bg1"/>
                </a:solidFill>
                <a:latin typeface="Calibri" pitchFamily="34" charset="0"/>
                <a:cs typeface="Calibri" pitchFamily="34" charset="0"/>
              </a:rPr>
              <a:t>visable</a:t>
            </a:r>
            <a:r>
              <a:rPr lang="en-NZ" sz="1800" b="1" dirty="0">
                <a:solidFill>
                  <a:schemeClr val="bg1"/>
                </a:solidFill>
                <a:latin typeface="Calibri" pitchFamily="34" charset="0"/>
                <a:cs typeface="Calibri" pitchFamily="34" charset="0"/>
              </a:rPr>
              <a:t> ulcer</a:t>
            </a:r>
          </a:p>
          <a:p>
            <a:pPr>
              <a:buFontTx/>
              <a:buChar char="•"/>
            </a:pPr>
            <a:r>
              <a:rPr lang="en-NZ" sz="1800" b="1" dirty="0">
                <a:solidFill>
                  <a:schemeClr val="bg1"/>
                </a:solidFill>
                <a:latin typeface="Calibri" pitchFamily="34" charset="0"/>
                <a:cs typeface="Calibri" pitchFamily="34" charset="0"/>
              </a:rPr>
              <a:t> Broken skin area</a:t>
            </a:r>
          </a:p>
          <a:p>
            <a:r>
              <a:rPr lang="en-NZ" sz="1800" b="1" dirty="0">
                <a:solidFill>
                  <a:schemeClr val="bg1"/>
                </a:solidFill>
                <a:latin typeface="Calibri" pitchFamily="34" charset="0"/>
                <a:cs typeface="Calibri" pitchFamily="34" charset="0"/>
              </a:rPr>
              <a:t>(ROTAB)</a:t>
            </a:r>
            <a:endParaRPr lang="en-GB" sz="1800" b="1" dirty="0">
              <a:solidFill>
                <a:schemeClr val="bg1"/>
              </a:solidFill>
              <a:latin typeface="Calibri" pitchFamily="34" charset="0"/>
              <a:cs typeface="Calibri" pitchFamily="34" charset="0"/>
            </a:endParaRPr>
          </a:p>
        </p:txBody>
      </p:sp>
      <p:sp>
        <p:nvSpPr>
          <p:cNvPr id="114695" name="Rectangle 8"/>
          <p:cNvSpPr>
            <a:spLocks noChangeArrowheads="1"/>
          </p:cNvSpPr>
          <p:nvPr/>
        </p:nvSpPr>
        <p:spPr bwMode="auto">
          <a:xfrm>
            <a:off x="827088" y="4149725"/>
            <a:ext cx="4105275" cy="2232025"/>
          </a:xfrm>
          <a:prstGeom prst="rect">
            <a:avLst/>
          </a:prstGeom>
          <a:noFill/>
          <a:ln w="9525">
            <a:solidFill>
              <a:schemeClr val="tx1"/>
            </a:solidFill>
            <a:miter lim="800000"/>
            <a:headEnd/>
            <a:tailEnd/>
          </a:ln>
        </p:spPr>
        <p:txBody>
          <a:bodyPr wrap="none" anchor="ctr"/>
          <a:lstStyle/>
          <a:p>
            <a:r>
              <a:rPr lang="en-NZ" sz="1800" b="1" dirty="0">
                <a:solidFill>
                  <a:srgbClr val="FFC000"/>
                </a:solidFill>
                <a:latin typeface="Calibri" pitchFamily="34" charset="0"/>
                <a:cs typeface="Calibri" pitchFamily="34" charset="0"/>
              </a:rPr>
              <a:t>Nursing Considerations</a:t>
            </a:r>
          </a:p>
          <a:p>
            <a:r>
              <a:rPr lang="en-NZ" sz="1800" b="1" dirty="0">
                <a:solidFill>
                  <a:schemeClr val="bg1"/>
                </a:solidFill>
                <a:latin typeface="Calibri" pitchFamily="34" charset="0"/>
                <a:cs typeface="Calibri" pitchFamily="34" charset="0"/>
              </a:rPr>
              <a:t>Assessment</a:t>
            </a:r>
          </a:p>
          <a:p>
            <a:pPr>
              <a:buFontTx/>
              <a:buChar char="•"/>
            </a:pPr>
            <a:r>
              <a:rPr lang="en-NZ" sz="1800" b="1" dirty="0">
                <a:solidFill>
                  <a:schemeClr val="bg1"/>
                </a:solidFill>
                <a:latin typeface="Calibri" pitchFamily="34" charset="0"/>
                <a:cs typeface="Calibri" pitchFamily="34" charset="0"/>
              </a:rPr>
              <a:t>   </a:t>
            </a:r>
          </a:p>
          <a:p>
            <a:pPr>
              <a:buFontTx/>
              <a:buChar char="•"/>
            </a:pPr>
            <a:r>
              <a:rPr lang="en-NZ" sz="1800" b="1" dirty="0">
                <a:solidFill>
                  <a:schemeClr val="bg1"/>
                </a:solidFill>
                <a:latin typeface="Calibri" pitchFamily="34" charset="0"/>
                <a:cs typeface="Calibri" pitchFamily="34" charset="0"/>
              </a:rPr>
              <a:t>   </a:t>
            </a:r>
          </a:p>
          <a:p>
            <a:pPr>
              <a:buFontTx/>
              <a:buChar char="•"/>
            </a:pPr>
            <a:r>
              <a:rPr lang="en-NZ" sz="1800" b="1" dirty="0">
                <a:solidFill>
                  <a:schemeClr val="bg1"/>
                </a:solidFill>
                <a:latin typeface="Calibri" pitchFamily="34" charset="0"/>
                <a:cs typeface="Calibri" pitchFamily="34" charset="0"/>
              </a:rPr>
              <a:t>  </a:t>
            </a:r>
          </a:p>
          <a:p>
            <a:r>
              <a:rPr lang="en-NZ" sz="1800" b="1" dirty="0">
                <a:solidFill>
                  <a:schemeClr val="bg1"/>
                </a:solidFill>
                <a:latin typeface="Calibri" pitchFamily="34" charset="0"/>
                <a:cs typeface="Calibri" pitchFamily="34" charset="0"/>
              </a:rPr>
              <a:t>Action</a:t>
            </a:r>
          </a:p>
          <a:p>
            <a:pPr>
              <a:buFontTx/>
              <a:buChar char="•"/>
            </a:pPr>
            <a:r>
              <a:rPr lang="en-NZ" sz="1800" b="1" dirty="0">
                <a:solidFill>
                  <a:schemeClr val="bg1"/>
                </a:solidFill>
                <a:latin typeface="Calibri" pitchFamily="34" charset="0"/>
                <a:cs typeface="Calibri" pitchFamily="34" charset="0"/>
              </a:rPr>
              <a:t>  </a:t>
            </a:r>
          </a:p>
          <a:p>
            <a:pPr>
              <a:buFontTx/>
              <a:buChar char="•"/>
            </a:pPr>
            <a:r>
              <a:rPr lang="en-NZ" sz="1800" b="1" dirty="0">
                <a:solidFill>
                  <a:schemeClr val="bg1"/>
                </a:solidFill>
                <a:latin typeface="Calibri" pitchFamily="34" charset="0"/>
                <a:cs typeface="Calibri" pitchFamily="34" charset="0"/>
              </a:rPr>
              <a:t>  </a:t>
            </a:r>
            <a:endParaRPr lang="en-GB" sz="1800" b="1" dirty="0">
              <a:solidFill>
                <a:schemeClr val="bg1"/>
              </a:solidFill>
              <a:latin typeface="Calibri" pitchFamily="34" charset="0"/>
              <a:cs typeface="Calibri" pitchFamily="34" charset="0"/>
            </a:endParaRPr>
          </a:p>
        </p:txBody>
      </p:sp>
      <p:sp>
        <p:nvSpPr>
          <p:cNvPr id="114696" name="Rectangle 9"/>
          <p:cNvSpPr>
            <a:spLocks noChangeArrowheads="1"/>
          </p:cNvSpPr>
          <p:nvPr/>
        </p:nvSpPr>
        <p:spPr bwMode="auto">
          <a:xfrm>
            <a:off x="5435600" y="3716338"/>
            <a:ext cx="3313113" cy="1922462"/>
          </a:xfrm>
          <a:prstGeom prst="rect">
            <a:avLst/>
          </a:prstGeom>
          <a:noFill/>
          <a:ln w="9525">
            <a:solidFill>
              <a:schemeClr val="tx1"/>
            </a:solidFill>
            <a:miter lim="800000"/>
            <a:headEnd/>
            <a:tailEnd/>
          </a:ln>
        </p:spPr>
        <p:txBody>
          <a:bodyPr wrap="none" anchor="ctr"/>
          <a:lstStyle/>
          <a:p>
            <a:r>
              <a:rPr lang="en-NZ" sz="1800" b="1" dirty="0">
                <a:solidFill>
                  <a:srgbClr val="FFC000"/>
                </a:solidFill>
                <a:latin typeface="Calibri" pitchFamily="34" charset="0"/>
                <a:cs typeface="Calibri" pitchFamily="34" charset="0"/>
              </a:rPr>
              <a:t>Causes</a:t>
            </a:r>
          </a:p>
          <a:p>
            <a:endParaRPr lang="en-NZ" sz="1800" b="1" dirty="0">
              <a:solidFill>
                <a:schemeClr val="bg1"/>
              </a:solidFill>
              <a:latin typeface="Calibri" pitchFamily="34" charset="0"/>
              <a:cs typeface="Calibri" pitchFamily="34" charset="0"/>
            </a:endParaRPr>
          </a:p>
          <a:p>
            <a:pPr>
              <a:buFontTx/>
              <a:buChar char="•"/>
            </a:pPr>
            <a:r>
              <a:rPr lang="en-NZ" sz="1800" b="1" dirty="0">
                <a:solidFill>
                  <a:schemeClr val="bg1"/>
                </a:solidFill>
                <a:latin typeface="Calibri" pitchFamily="34" charset="0"/>
                <a:cs typeface="Calibri" pitchFamily="34" charset="0"/>
              </a:rPr>
              <a:t>Bed bound for long periods</a:t>
            </a:r>
          </a:p>
          <a:p>
            <a:pPr>
              <a:buFontTx/>
              <a:buChar char="•"/>
            </a:pPr>
            <a:r>
              <a:rPr lang="en-NZ" sz="1800" b="1" dirty="0">
                <a:solidFill>
                  <a:schemeClr val="bg1"/>
                </a:solidFill>
                <a:latin typeface="Calibri" pitchFamily="34" charset="0"/>
                <a:cs typeface="Calibri" pitchFamily="34" charset="0"/>
              </a:rPr>
              <a:t>Not turning patients</a:t>
            </a:r>
          </a:p>
          <a:p>
            <a:pPr>
              <a:buFontTx/>
              <a:buChar char="•"/>
            </a:pPr>
            <a:r>
              <a:rPr lang="en-NZ" sz="1800" b="1" dirty="0">
                <a:solidFill>
                  <a:schemeClr val="bg1"/>
                </a:solidFill>
                <a:latin typeface="Calibri" pitchFamily="34" charset="0"/>
                <a:cs typeface="Calibri" pitchFamily="34" charset="0"/>
              </a:rPr>
              <a:t>Diabetes</a:t>
            </a:r>
          </a:p>
          <a:p>
            <a:pPr>
              <a:buFontTx/>
              <a:buChar char="•"/>
            </a:pPr>
            <a:r>
              <a:rPr lang="en-NZ" sz="1800" b="1" dirty="0">
                <a:solidFill>
                  <a:schemeClr val="bg1"/>
                </a:solidFill>
                <a:latin typeface="Calibri" pitchFamily="34" charset="0"/>
                <a:cs typeface="Calibri" pitchFamily="34" charset="0"/>
              </a:rPr>
              <a:t>Vascular issues</a:t>
            </a:r>
            <a:endParaRPr lang="en-GB" sz="1800" b="1" dirty="0">
              <a:solidFill>
                <a:schemeClr val="bg1"/>
              </a:solidFill>
              <a:latin typeface="Calibri" pitchFamily="34" charset="0"/>
              <a:cs typeface="Calibri" pitchFamily="34" charset="0"/>
            </a:endParaRPr>
          </a:p>
        </p:txBody>
      </p:sp>
      <p:sp>
        <p:nvSpPr>
          <p:cNvPr id="114691" name="Line 4">
            <a:extLst>
              <a:ext uri="{C183D7F6-B498-43B3-948B-1728B52AA6E4}">
                <adec:decorative xmlns:adec="http://schemas.microsoft.com/office/drawing/2017/decorative" val="1"/>
              </a:ext>
            </a:extLst>
          </p:cNvPr>
          <p:cNvSpPr>
            <a:spLocks noChangeShapeType="1"/>
          </p:cNvSpPr>
          <p:nvPr/>
        </p:nvSpPr>
        <p:spPr bwMode="auto">
          <a:xfrm flipH="1" flipV="1">
            <a:off x="3708400" y="1916113"/>
            <a:ext cx="863600" cy="936625"/>
          </a:xfrm>
          <a:prstGeom prst="line">
            <a:avLst/>
          </a:prstGeom>
          <a:noFill/>
          <a:ln w="9525">
            <a:solidFill>
              <a:schemeClr val="tx1"/>
            </a:solidFill>
            <a:round/>
            <a:headEnd/>
            <a:tailEnd/>
          </a:ln>
        </p:spPr>
        <p:txBody>
          <a:bodyPr/>
          <a:lstStyle/>
          <a:p>
            <a:endParaRPr lang="en-US"/>
          </a:p>
        </p:txBody>
      </p:sp>
      <p:sp>
        <p:nvSpPr>
          <p:cNvPr id="114692" name="Line 5">
            <a:extLst>
              <a:ext uri="{C183D7F6-B498-43B3-948B-1728B52AA6E4}">
                <adec:decorative xmlns:adec="http://schemas.microsoft.com/office/drawing/2017/decorative" val="1"/>
              </a:ext>
            </a:extLst>
          </p:cNvPr>
          <p:cNvSpPr>
            <a:spLocks noChangeShapeType="1"/>
          </p:cNvSpPr>
          <p:nvPr/>
        </p:nvSpPr>
        <p:spPr bwMode="auto">
          <a:xfrm flipV="1">
            <a:off x="5076825" y="1557338"/>
            <a:ext cx="790575" cy="1295400"/>
          </a:xfrm>
          <a:prstGeom prst="line">
            <a:avLst/>
          </a:prstGeom>
          <a:noFill/>
          <a:ln w="9525">
            <a:solidFill>
              <a:schemeClr val="tx1"/>
            </a:solidFill>
            <a:round/>
            <a:headEnd/>
            <a:tailEnd/>
          </a:ln>
        </p:spPr>
        <p:txBody>
          <a:bodyPr/>
          <a:lstStyle/>
          <a:p>
            <a:endParaRPr lang="en-US"/>
          </a:p>
        </p:txBody>
      </p:sp>
      <p:sp>
        <p:nvSpPr>
          <p:cNvPr id="114694" name="Line 7">
            <a:extLst>
              <a:ext uri="{C183D7F6-B498-43B3-948B-1728B52AA6E4}">
                <adec:decorative xmlns:adec="http://schemas.microsoft.com/office/drawing/2017/decorative" val="1"/>
              </a:ext>
            </a:extLst>
          </p:cNvPr>
          <p:cNvSpPr>
            <a:spLocks noChangeShapeType="1"/>
          </p:cNvSpPr>
          <p:nvPr/>
        </p:nvSpPr>
        <p:spPr bwMode="auto">
          <a:xfrm flipH="1">
            <a:off x="3924300" y="3933825"/>
            <a:ext cx="360363" cy="142875"/>
          </a:xfrm>
          <a:prstGeom prst="line">
            <a:avLst/>
          </a:prstGeom>
          <a:noFill/>
          <a:ln w="9525">
            <a:solidFill>
              <a:schemeClr val="tx1"/>
            </a:solidFill>
            <a:round/>
            <a:headEnd/>
            <a:tailEnd/>
          </a:ln>
        </p:spPr>
        <p:txBody>
          <a:bodyPr/>
          <a:lstStyle/>
          <a:p>
            <a:endParaRPr lang="en-US"/>
          </a:p>
        </p:txBody>
      </p:sp>
      <p:sp>
        <p:nvSpPr>
          <p:cNvPr id="114697" name="Line 10">
            <a:extLst>
              <a:ext uri="{C183D7F6-B498-43B3-948B-1728B52AA6E4}">
                <adec:decorative xmlns:adec="http://schemas.microsoft.com/office/drawing/2017/decorative" val="1"/>
              </a:ext>
            </a:extLst>
          </p:cNvPr>
          <p:cNvSpPr>
            <a:spLocks noChangeShapeType="1"/>
          </p:cNvSpPr>
          <p:nvPr/>
        </p:nvSpPr>
        <p:spPr bwMode="auto">
          <a:xfrm>
            <a:off x="5580063" y="3357563"/>
            <a:ext cx="287337" cy="21590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p:nvPr>
        </p:nvSpPr>
        <p:spPr>
          <a:xfrm>
            <a:off x="914400" y="116632"/>
            <a:ext cx="8229600" cy="1143000"/>
          </a:xfrm>
        </p:spPr>
        <p:txBody>
          <a:bodyPr/>
          <a:lstStyle/>
          <a:p>
            <a:r>
              <a:rPr lang="en-NZ" sz="4000" b="1" dirty="0">
                <a:solidFill>
                  <a:srgbClr val="FFC000"/>
                </a:solidFill>
                <a:latin typeface="C Univers 57 Condensed"/>
              </a:rPr>
              <a:t>Exam experiences</a:t>
            </a:r>
            <a:endParaRPr lang="en-GB" sz="4000" b="1" dirty="0">
              <a:solidFill>
                <a:srgbClr val="FFC000"/>
              </a:solidFill>
              <a:latin typeface="C Univers 57 Condensed"/>
            </a:endParaRPr>
          </a:p>
        </p:txBody>
      </p:sp>
      <p:sp>
        <p:nvSpPr>
          <p:cNvPr id="87042" name="Rectangle 3">
            <a:extLst>
              <a:ext uri="{C183D7F6-B498-43B3-948B-1728B52AA6E4}">
                <adec:decorative xmlns:adec="http://schemas.microsoft.com/office/drawing/2017/decorative" val="1"/>
              </a:ext>
            </a:extLst>
          </p:cNvPr>
          <p:cNvSpPr>
            <a:spLocks noGrp="1"/>
          </p:cNvSpPr>
          <p:nvPr>
            <p:ph idx="1"/>
          </p:nvPr>
        </p:nvSpPr>
        <p:spPr/>
        <p:txBody>
          <a:bodyPr/>
          <a:lstStyle/>
          <a:p>
            <a:pPr marL="0" indent="0">
              <a:spcBef>
                <a:spcPts val="0"/>
              </a:spcBef>
              <a:buFont typeface="Arial" charset="0"/>
              <a:buNone/>
            </a:pPr>
            <a:endParaRPr lang="en-NZ" sz="3200" dirty="0">
              <a:solidFill>
                <a:srgbClr val="FFCC00"/>
              </a:solidFill>
              <a:latin typeface="C Univers 57 Condensed"/>
            </a:endParaRPr>
          </a:p>
          <a:p>
            <a:pPr marL="0" indent="0">
              <a:spcBef>
                <a:spcPts val="0"/>
              </a:spcBef>
              <a:buFont typeface="Arial" charset="0"/>
              <a:buNone/>
            </a:pPr>
            <a:endParaRPr lang="en-NZ" dirty="0">
              <a:solidFill>
                <a:srgbClr val="FFCC00"/>
              </a:solidFill>
              <a:latin typeface="C Univers 57 Condensed"/>
            </a:endParaRPr>
          </a:p>
          <a:p>
            <a:pPr marL="0" indent="0">
              <a:spcBef>
                <a:spcPts val="0"/>
              </a:spcBef>
              <a:buFont typeface="Arial" charset="0"/>
              <a:buNone/>
            </a:pPr>
            <a:endParaRPr lang="en-NZ" dirty="0">
              <a:latin typeface="C Univers 57 Condensed"/>
            </a:endParaRPr>
          </a:p>
          <a:p>
            <a:pPr marL="0" indent="0">
              <a:spcBef>
                <a:spcPts val="0"/>
              </a:spcBef>
              <a:buFont typeface="Arial" charset="0"/>
              <a:buNone/>
            </a:pPr>
            <a:endParaRPr lang="en-NZ" sz="3200" dirty="0">
              <a:latin typeface="C Univers 57 Condensed"/>
            </a:endParaRPr>
          </a:p>
        </p:txBody>
      </p:sp>
      <p:sp>
        <p:nvSpPr>
          <p:cNvPr id="2" name="TextBox 1">
            <a:extLst>
              <a:ext uri="{FF2B5EF4-FFF2-40B4-BE49-F238E27FC236}">
                <a16:creationId xmlns:a16="http://schemas.microsoft.com/office/drawing/2014/main" id="{E372A2C3-26FC-485E-AA3E-7C189E06730C}"/>
              </a:ext>
            </a:extLst>
          </p:cNvPr>
          <p:cNvSpPr txBox="1"/>
          <p:nvPr/>
        </p:nvSpPr>
        <p:spPr>
          <a:xfrm>
            <a:off x="914400" y="1290246"/>
            <a:ext cx="7931225" cy="4801314"/>
          </a:xfrm>
          <a:prstGeom prst="rect">
            <a:avLst/>
          </a:prstGeom>
          <a:noFill/>
        </p:spPr>
        <p:txBody>
          <a:bodyPr wrap="square" rtlCol="0">
            <a:spAutoFit/>
          </a:bodyPr>
          <a:lstStyle/>
          <a:p>
            <a:pPr>
              <a:spcBef>
                <a:spcPts val="0"/>
              </a:spcBef>
            </a:pPr>
            <a:r>
              <a:rPr lang="en-NZ" sz="3200" dirty="0">
                <a:solidFill>
                  <a:schemeClr val="bg1"/>
                </a:solidFill>
                <a:latin typeface="C Univers 57 Condensed"/>
              </a:rPr>
              <a:t>How do you feel about taking exams?</a:t>
            </a:r>
          </a:p>
          <a:p>
            <a:pPr marL="0" indent="0">
              <a:spcBef>
                <a:spcPts val="0"/>
              </a:spcBef>
              <a:buFont typeface="Arial" charset="0"/>
              <a:buNone/>
            </a:pPr>
            <a:endParaRPr lang="en-NZ" sz="3200" dirty="0">
              <a:solidFill>
                <a:schemeClr val="bg1"/>
              </a:solidFill>
              <a:latin typeface="C Univers 57 Condensed"/>
            </a:endParaRPr>
          </a:p>
          <a:p>
            <a:pPr marL="0" indent="0">
              <a:spcBef>
                <a:spcPts val="0"/>
              </a:spcBef>
              <a:buFont typeface="Arial" charset="0"/>
              <a:buNone/>
            </a:pPr>
            <a:r>
              <a:rPr lang="en-NZ" sz="3200" dirty="0">
                <a:solidFill>
                  <a:schemeClr val="bg1"/>
                </a:solidFill>
                <a:latin typeface="C Univers 57 Condensed"/>
              </a:rPr>
              <a:t>The thought of sitting an exam is very stressful!</a:t>
            </a:r>
          </a:p>
          <a:p>
            <a:pPr>
              <a:spcBef>
                <a:spcPts val="0"/>
              </a:spcBef>
              <a:buFont typeface="Arial" charset="0"/>
              <a:buNone/>
            </a:pPr>
            <a:endParaRPr lang="en-NZ" sz="3200" dirty="0">
              <a:solidFill>
                <a:schemeClr val="bg1"/>
              </a:solidFill>
              <a:latin typeface="C Univers 57 Condensed"/>
            </a:endParaRPr>
          </a:p>
          <a:p>
            <a:pPr marL="0" indent="0">
              <a:spcBef>
                <a:spcPts val="0"/>
              </a:spcBef>
              <a:buFont typeface="Arial" charset="0"/>
              <a:buNone/>
            </a:pPr>
            <a:r>
              <a:rPr lang="en-NZ" sz="3200" dirty="0">
                <a:solidFill>
                  <a:schemeClr val="bg1"/>
                </a:solidFill>
                <a:latin typeface="C Univers 57 Condensed"/>
              </a:rPr>
              <a:t>But there are great preparation strategies that will:</a:t>
            </a:r>
          </a:p>
          <a:p>
            <a:pPr lvl="1">
              <a:spcBef>
                <a:spcPts val="0"/>
              </a:spcBef>
              <a:buFont typeface="Arial" pitchFamily="34" charset="0"/>
              <a:buChar char="•"/>
            </a:pPr>
            <a:r>
              <a:rPr lang="en-NZ" sz="2900" dirty="0">
                <a:solidFill>
                  <a:schemeClr val="bg1"/>
                </a:solidFill>
                <a:latin typeface="C Univers 57 Condensed"/>
              </a:rPr>
              <a:t>Reduce your stress</a:t>
            </a:r>
          </a:p>
          <a:p>
            <a:pPr lvl="1">
              <a:spcBef>
                <a:spcPts val="0"/>
              </a:spcBef>
              <a:buFont typeface="Arial" pitchFamily="34" charset="0"/>
              <a:buChar char="•"/>
            </a:pPr>
            <a:r>
              <a:rPr lang="en-NZ" sz="2900" dirty="0">
                <a:solidFill>
                  <a:schemeClr val="bg1"/>
                </a:solidFill>
                <a:latin typeface="C Univers 57 Condensed"/>
              </a:rPr>
              <a:t>Help you remember more</a:t>
            </a:r>
          </a:p>
          <a:p>
            <a:endParaRPr lang="en-NZ"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Mind map!</a:t>
            </a:r>
          </a:p>
        </p:txBody>
      </p:sp>
      <p:sp>
        <p:nvSpPr>
          <p:cNvPr id="3" name="Content Placeholder 2"/>
          <p:cNvSpPr>
            <a:spLocks noGrp="1"/>
          </p:cNvSpPr>
          <p:nvPr>
            <p:ph idx="1"/>
          </p:nvPr>
        </p:nvSpPr>
        <p:spPr/>
        <p:txBody>
          <a:bodyPr/>
          <a:lstStyle/>
          <a:p>
            <a:pPr marL="0" indent="0">
              <a:buNone/>
            </a:pPr>
            <a:r>
              <a:rPr lang="en-NZ" dirty="0"/>
              <a:t> </a:t>
            </a:r>
          </a:p>
        </p:txBody>
      </p:sp>
      <p:pic>
        <p:nvPicPr>
          <p:cNvPr id="1026" name="Picture 2" descr="An image of a mind map of time management  with the subheadings clarity, effectiveness, mind tools, faster, work-life balance. let go, supervise, choices, big picture, key issues, communication, monitor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946" y="833972"/>
            <a:ext cx="6980108" cy="544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1467" y="5586274"/>
            <a:ext cx="6120680" cy="461665"/>
          </a:xfrm>
          <a:prstGeom prst="rect">
            <a:avLst/>
          </a:prstGeom>
        </p:spPr>
        <p:txBody>
          <a:bodyPr wrap="square">
            <a:spAutoFit/>
          </a:bodyPr>
          <a:lstStyle/>
          <a:p>
            <a:r>
              <a:rPr lang="en-NZ" sz="1200" b="1" dirty="0"/>
              <a:t>From the Mind Tools website: </a:t>
            </a:r>
          </a:p>
          <a:p>
            <a:r>
              <a:rPr lang="en-NZ" sz="1200" b="1" dirty="0"/>
              <a:t>http://www.mindtools.com/media/Diagrams/mindmap.jpg</a:t>
            </a:r>
          </a:p>
        </p:txBody>
      </p:sp>
    </p:spTree>
    <p:extLst>
      <p:ext uri="{BB962C8B-B14F-4D97-AF65-F5344CB8AC3E}">
        <p14:creationId xmlns:p14="http://schemas.microsoft.com/office/powerpoint/2010/main" val="281158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en-NZ" sz="4000" b="1" dirty="0">
                <a:solidFill>
                  <a:srgbClr val="FFC000"/>
                </a:solidFill>
                <a:latin typeface="Corbel" pitchFamily="34" charset="0"/>
              </a:rPr>
              <a:t>Flow Chart of Infection Cycle</a:t>
            </a:r>
            <a:endParaRPr lang="en-GB" sz="4000" b="1" dirty="0">
              <a:solidFill>
                <a:srgbClr val="FFC000"/>
              </a:solidFill>
              <a:latin typeface="Corbel" pitchFamily="34" charset="0"/>
            </a:endParaRPr>
          </a:p>
        </p:txBody>
      </p:sp>
      <p:sp>
        <p:nvSpPr>
          <p:cNvPr id="116738" name="Rectangle 3"/>
          <p:cNvSpPr>
            <a:spLocks noGrp="1" noChangeArrowheads="1"/>
          </p:cNvSpPr>
          <p:nvPr>
            <p:ph idx="1"/>
          </p:nvPr>
        </p:nvSpPr>
        <p:spPr/>
        <p:txBody>
          <a:bodyPr/>
          <a:lstStyle/>
          <a:p>
            <a:pPr marL="0" indent="0">
              <a:buNone/>
            </a:pPr>
            <a:r>
              <a:rPr lang="en-US" dirty="0"/>
              <a:t> </a:t>
            </a:r>
          </a:p>
        </p:txBody>
      </p:sp>
      <p:sp>
        <p:nvSpPr>
          <p:cNvPr id="116739" name="Rectangle 4">
            <a:extLs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16740" name="Diagram 1">
            <a:extLst>
              <a:ext uri="{C183D7F6-B498-43B3-948B-1728B52AA6E4}">
                <adec:decorative xmlns:adec="http://schemas.microsoft.com/office/drawing/2017/decorative" val="1"/>
              </a:ext>
            </a:extLst>
          </p:cNvPr>
          <p:cNvPicPr>
            <a:picLocks noChangeArrowheads="1"/>
          </p:cNvPicPr>
          <p:nvPr/>
        </p:nvPicPr>
        <p:blipFill>
          <a:blip r:embed="rId3" cstate="print"/>
          <a:srcRect l="-59636" r="-59651"/>
          <a:stretch>
            <a:fillRect/>
          </a:stretch>
        </p:blipFill>
        <p:spPr bwMode="auto">
          <a:xfrm>
            <a:off x="0" y="1916113"/>
            <a:ext cx="9010650" cy="41529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b="1" dirty="0">
                <a:solidFill>
                  <a:srgbClr val="FFC000"/>
                </a:solidFill>
                <a:latin typeface="+mn-lt"/>
              </a:rPr>
              <a:t>Step 4. Memorise and revise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endParaRPr lang="en-NZ" dirty="0"/>
          </a:p>
          <a:p>
            <a:endParaRPr lang="en-NZ" dirty="0"/>
          </a:p>
        </p:txBody>
      </p:sp>
      <p:sp>
        <p:nvSpPr>
          <p:cNvPr id="4" name="TextBox 3">
            <a:extLst>
              <a:ext uri="{FF2B5EF4-FFF2-40B4-BE49-F238E27FC236}">
                <a16:creationId xmlns:a16="http://schemas.microsoft.com/office/drawing/2014/main" id="{D02B345A-16AD-4FB7-A7DE-F7206EDB1F13}"/>
              </a:ext>
            </a:extLst>
          </p:cNvPr>
          <p:cNvSpPr txBox="1"/>
          <p:nvPr/>
        </p:nvSpPr>
        <p:spPr>
          <a:xfrm>
            <a:off x="683568" y="1772816"/>
            <a:ext cx="6624736" cy="4031873"/>
          </a:xfrm>
          <a:prstGeom prst="rect">
            <a:avLst/>
          </a:prstGeom>
          <a:noFill/>
        </p:spPr>
        <p:txBody>
          <a:bodyPr wrap="square" rtlCol="0">
            <a:spAutoFit/>
          </a:bodyPr>
          <a:lstStyle/>
          <a:p>
            <a:pPr>
              <a:buNone/>
            </a:pPr>
            <a:r>
              <a:rPr lang="en-NZ" sz="4000" dirty="0">
                <a:solidFill>
                  <a:schemeClr val="bg1"/>
                </a:solidFill>
              </a:rPr>
              <a:t>Memory strategies </a:t>
            </a:r>
          </a:p>
          <a:p>
            <a:pPr marL="342900" indent="-342900">
              <a:buFont typeface="Arial" panose="020B0604020202020204" pitchFamily="34" charset="0"/>
              <a:buChar char="•"/>
            </a:pPr>
            <a:r>
              <a:rPr lang="en-NZ" sz="3600" dirty="0">
                <a:solidFill>
                  <a:schemeClr val="bg1"/>
                </a:solidFill>
              </a:rPr>
              <a:t>Acronyms and acrostics</a:t>
            </a:r>
          </a:p>
          <a:p>
            <a:pPr marL="342900" indent="-342900">
              <a:buFont typeface="Arial" panose="020B0604020202020204" pitchFamily="34" charset="0"/>
              <a:buChar char="•"/>
            </a:pPr>
            <a:r>
              <a:rPr lang="en-NZ" sz="3600" dirty="0">
                <a:solidFill>
                  <a:schemeClr val="bg1"/>
                </a:solidFill>
              </a:rPr>
              <a:t>Talking out loud</a:t>
            </a:r>
          </a:p>
          <a:p>
            <a:pPr marL="342900" indent="-342900">
              <a:buFont typeface="Arial" panose="020B0604020202020204" pitchFamily="34" charset="0"/>
              <a:buChar char="•"/>
            </a:pPr>
            <a:r>
              <a:rPr lang="en-NZ" sz="3600" dirty="0">
                <a:solidFill>
                  <a:schemeClr val="bg1"/>
                </a:solidFill>
              </a:rPr>
              <a:t>Chunking</a:t>
            </a:r>
          </a:p>
          <a:p>
            <a:pPr marL="342900" indent="-342900">
              <a:buFont typeface="Arial" panose="020B0604020202020204" pitchFamily="34" charset="0"/>
              <a:buChar char="•"/>
            </a:pPr>
            <a:r>
              <a:rPr lang="en-NZ" sz="3600" dirty="0">
                <a:solidFill>
                  <a:schemeClr val="bg1"/>
                </a:solidFill>
              </a:rPr>
              <a:t>Rhymes and sayings/chants</a:t>
            </a:r>
          </a:p>
          <a:p>
            <a:pPr marL="342900" indent="-342900">
              <a:buFont typeface="Arial" panose="020B0604020202020204" pitchFamily="34" charset="0"/>
              <a:buChar char="•"/>
            </a:pPr>
            <a:r>
              <a:rPr lang="en-NZ" sz="3600" dirty="0">
                <a:solidFill>
                  <a:schemeClr val="bg1"/>
                </a:solidFill>
              </a:rPr>
              <a:t>Roman room</a:t>
            </a:r>
          </a:p>
          <a:p>
            <a:endParaRPr lang="en-NZ" sz="3600" dirty="0"/>
          </a:p>
        </p:txBody>
      </p:sp>
    </p:spTree>
    <p:extLst>
      <p:ext uri="{BB962C8B-B14F-4D97-AF65-F5344CB8AC3E}">
        <p14:creationId xmlns:p14="http://schemas.microsoft.com/office/powerpoint/2010/main" val="755207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b="1" dirty="0">
                <a:solidFill>
                  <a:srgbClr val="E4A024"/>
                </a:solidFill>
                <a:latin typeface="Corbel" pitchFamily="34" charset="0"/>
              </a:rPr>
              <a:t>Two memory special effects</a:t>
            </a:r>
          </a:p>
        </p:txBody>
      </p:sp>
      <p:sp>
        <p:nvSpPr>
          <p:cNvPr id="3" name="Content Placeholder 2"/>
          <p:cNvSpPr>
            <a:spLocks noGrp="1"/>
          </p:cNvSpPr>
          <p:nvPr>
            <p:ph idx="1"/>
          </p:nvPr>
        </p:nvSpPr>
        <p:spPr>
          <a:xfrm>
            <a:off x="457200" y="1166018"/>
            <a:ext cx="8229600" cy="4525963"/>
          </a:xfrm>
        </p:spPr>
        <p:txBody>
          <a:bodyPr/>
          <a:lstStyle/>
          <a:p>
            <a:pPr marL="0" indent="0" algn="just">
              <a:buNone/>
            </a:pPr>
            <a:r>
              <a:rPr lang="en-NZ" dirty="0">
                <a:solidFill>
                  <a:srgbClr val="E4A024"/>
                </a:solidFill>
              </a:rPr>
              <a:t>“Startle effect”</a:t>
            </a:r>
          </a:p>
          <a:p>
            <a:pPr marL="0" indent="0" algn="just">
              <a:buNone/>
            </a:pPr>
            <a:r>
              <a:rPr lang="en-NZ" dirty="0"/>
              <a:t>If something stands out as ODD, </a:t>
            </a:r>
            <a:r>
              <a:rPr lang="en-NZ" dirty="0">
                <a:latin typeface="Jokerman" pitchFamily="82" charset="0"/>
              </a:rPr>
              <a:t>bizarre</a:t>
            </a:r>
            <a:r>
              <a:rPr lang="en-NZ" dirty="0"/>
              <a:t> or </a:t>
            </a:r>
            <a:r>
              <a:rPr lang="en-NZ" dirty="0">
                <a:latin typeface="Impact" pitchFamily="34" charset="0"/>
              </a:rPr>
              <a:t>unexpected</a:t>
            </a:r>
            <a:r>
              <a:rPr lang="en-NZ" dirty="0">
                <a:latin typeface="Calibri" pitchFamily="34" charset="0"/>
                <a:cs typeface="Calibri" pitchFamily="34" charset="0"/>
              </a:rPr>
              <a:t> it can sometimes be easier to remember</a:t>
            </a:r>
            <a:endParaRPr lang="en-NZ" dirty="0">
              <a:latin typeface="Impact" pitchFamily="34" charset="0"/>
            </a:endParaRPr>
          </a:p>
          <a:p>
            <a:pPr marL="0" indent="0" algn="just">
              <a:buNone/>
            </a:pPr>
            <a:endParaRPr lang="en-NZ" dirty="0"/>
          </a:p>
          <a:p>
            <a:pPr marL="0" indent="0" algn="just">
              <a:buNone/>
            </a:pPr>
            <a:r>
              <a:rPr lang="en-NZ" dirty="0">
                <a:solidFill>
                  <a:srgbClr val="E4A024"/>
                </a:solidFill>
              </a:rPr>
              <a:t>“People effect”</a:t>
            </a:r>
          </a:p>
          <a:p>
            <a:pPr marL="0" indent="0" algn="just">
              <a:buNone/>
            </a:pPr>
            <a:r>
              <a:rPr lang="en-NZ" dirty="0"/>
              <a:t>Faces are memorable, especially famous faces</a:t>
            </a:r>
          </a:p>
          <a:p>
            <a:pPr algn="just"/>
            <a:r>
              <a:rPr lang="en-NZ" dirty="0"/>
              <a:t>Imagine your favourite musician / pop idol / TV character etc. explaining your subject</a:t>
            </a:r>
          </a:p>
          <a:p>
            <a:pPr marL="0" indent="0">
              <a:buNone/>
            </a:pPr>
            <a:endParaRPr lang="en-NZ" dirty="0">
              <a:solidFill>
                <a:srgbClr val="FFC000"/>
              </a:solidFill>
            </a:endParaRPr>
          </a:p>
          <a:p>
            <a:pPr marL="0" indent="0">
              <a:buNone/>
            </a:pPr>
            <a:endParaRPr lang="en-NZ" dirty="0">
              <a:solidFill>
                <a:srgbClr val="FFC000"/>
              </a:solidFill>
            </a:endParaRPr>
          </a:p>
        </p:txBody>
      </p:sp>
    </p:spTree>
    <p:extLst>
      <p:ext uri="{BB962C8B-B14F-4D97-AF65-F5344CB8AC3E}">
        <p14:creationId xmlns:p14="http://schemas.microsoft.com/office/powerpoint/2010/main" val="170289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E4A024"/>
                </a:solidFill>
                <a:latin typeface="Corbel" pitchFamily="34" charset="0"/>
              </a:rPr>
              <a:t>Acronyms and Acrostics</a:t>
            </a:r>
            <a:endParaRPr lang="en-NZ" sz="4000" dirty="0">
              <a:solidFill>
                <a:srgbClr val="E4A024"/>
              </a:solidFill>
              <a:latin typeface="Corbel" pitchFamily="34" charset="0"/>
            </a:endParaRPr>
          </a:p>
        </p:txBody>
      </p:sp>
      <p:sp>
        <p:nvSpPr>
          <p:cNvPr id="3" name="Text Placeholder 2"/>
          <p:cNvSpPr>
            <a:spLocks noGrp="1"/>
          </p:cNvSpPr>
          <p:nvPr>
            <p:ph type="body" idx="1"/>
          </p:nvPr>
        </p:nvSpPr>
        <p:spPr>
          <a:xfrm>
            <a:off x="457200" y="1535113"/>
            <a:ext cx="6615130" cy="639762"/>
          </a:xfrm>
        </p:spPr>
        <p:txBody>
          <a:bodyPr/>
          <a:lstStyle/>
          <a:p>
            <a:r>
              <a:rPr lang="en-US" dirty="0"/>
              <a:t>Use these to remember a set or a sequence</a:t>
            </a:r>
          </a:p>
          <a:p>
            <a:endParaRPr lang="en-NZ" dirty="0"/>
          </a:p>
        </p:txBody>
      </p:sp>
      <p:sp>
        <p:nvSpPr>
          <p:cNvPr id="4" name="Content Placeholder 3"/>
          <p:cNvSpPr>
            <a:spLocks noGrp="1"/>
          </p:cNvSpPr>
          <p:nvPr>
            <p:ph sz="half" idx="2"/>
          </p:nvPr>
        </p:nvSpPr>
        <p:spPr/>
        <p:txBody>
          <a:bodyPr/>
          <a:lstStyle/>
          <a:p>
            <a:r>
              <a:rPr lang="en-US" sz="2800" dirty="0">
                <a:latin typeface="Corbel" pitchFamily="34" charset="0"/>
              </a:rPr>
              <a:t>BEDMAS – </a:t>
            </a:r>
          </a:p>
          <a:p>
            <a:pPr>
              <a:buNone/>
            </a:pPr>
            <a:r>
              <a:rPr lang="en-US" sz="2800" dirty="0">
                <a:latin typeface="Corbel" pitchFamily="34" charset="0"/>
              </a:rPr>
              <a:t>Brackets, </a:t>
            </a:r>
          </a:p>
          <a:p>
            <a:pPr>
              <a:buNone/>
            </a:pPr>
            <a:r>
              <a:rPr lang="en-US" sz="2800" dirty="0">
                <a:latin typeface="Corbel" pitchFamily="34" charset="0"/>
              </a:rPr>
              <a:t>Exponentials, </a:t>
            </a:r>
          </a:p>
          <a:p>
            <a:pPr>
              <a:buNone/>
            </a:pPr>
            <a:r>
              <a:rPr lang="en-US" sz="2800" dirty="0">
                <a:latin typeface="Corbel" pitchFamily="34" charset="0"/>
              </a:rPr>
              <a:t>Division, </a:t>
            </a:r>
          </a:p>
          <a:p>
            <a:pPr>
              <a:buNone/>
            </a:pPr>
            <a:r>
              <a:rPr lang="en-US" sz="2800" dirty="0">
                <a:latin typeface="Corbel" pitchFamily="34" charset="0"/>
              </a:rPr>
              <a:t>Multiplication, </a:t>
            </a:r>
          </a:p>
          <a:p>
            <a:pPr>
              <a:buNone/>
            </a:pPr>
            <a:r>
              <a:rPr lang="en-US" sz="2800" dirty="0">
                <a:latin typeface="Corbel" pitchFamily="34" charset="0"/>
              </a:rPr>
              <a:t>Addition, </a:t>
            </a:r>
          </a:p>
          <a:p>
            <a:pPr>
              <a:buNone/>
            </a:pPr>
            <a:r>
              <a:rPr lang="en-US" sz="2800" dirty="0">
                <a:latin typeface="Corbel" pitchFamily="34" charset="0"/>
              </a:rPr>
              <a:t>Subtraction</a:t>
            </a:r>
            <a:endParaRPr lang="en-NZ" sz="2800" dirty="0"/>
          </a:p>
        </p:txBody>
      </p:sp>
      <p:sp>
        <p:nvSpPr>
          <p:cNvPr id="5" name="Text Placeholder 4"/>
          <p:cNvSpPr>
            <a:spLocks noGrp="1"/>
          </p:cNvSpPr>
          <p:nvPr>
            <p:ph type="body" sz="quarter" idx="3"/>
          </p:nvPr>
        </p:nvSpPr>
        <p:spPr/>
        <p:txBody>
          <a:bodyPr/>
          <a:lstStyle/>
          <a:p>
            <a:endParaRPr lang="en-NZ"/>
          </a:p>
        </p:txBody>
      </p:sp>
      <p:sp>
        <p:nvSpPr>
          <p:cNvPr id="6" name="Content Placeholder 5"/>
          <p:cNvSpPr>
            <a:spLocks noGrp="1"/>
          </p:cNvSpPr>
          <p:nvPr>
            <p:ph sz="quarter" idx="4"/>
          </p:nvPr>
        </p:nvSpPr>
        <p:spPr/>
        <p:txBody>
          <a:bodyPr/>
          <a:lstStyle/>
          <a:p>
            <a:pPr>
              <a:buNone/>
            </a:pPr>
            <a:r>
              <a:rPr lang="en-NZ" sz="2800" dirty="0">
                <a:solidFill>
                  <a:srgbClr val="E4A024"/>
                </a:solidFill>
                <a:latin typeface="Corbel" pitchFamily="34" charset="0"/>
              </a:rPr>
              <a:t>Every good boy deserves fruit</a:t>
            </a:r>
          </a:p>
          <a:p>
            <a:pPr>
              <a:buNone/>
            </a:pPr>
            <a:endParaRPr lang="en-NZ" sz="2800" dirty="0">
              <a:solidFill>
                <a:schemeClr val="accent2"/>
              </a:solidFill>
              <a:latin typeface="Corbel" pitchFamily="34" charset="0"/>
            </a:endParaRPr>
          </a:p>
          <a:p>
            <a:pPr>
              <a:buNone/>
            </a:pPr>
            <a:r>
              <a:rPr lang="en-NZ" sz="2800" dirty="0">
                <a:solidFill>
                  <a:srgbClr val="E4A024"/>
                </a:solidFill>
                <a:latin typeface="Corbel" pitchFamily="34" charset="0"/>
              </a:rPr>
              <a:t>Happy Henry likes beans, butter, carrots, nuts or fruit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NZ" sz="4000" b="1" dirty="0">
                <a:solidFill>
                  <a:srgbClr val="E4A024"/>
                </a:solidFill>
                <a:latin typeface="Corbel" pitchFamily="34" charset="0"/>
              </a:rPr>
              <a:t>Talk out loud</a:t>
            </a:r>
          </a:p>
        </p:txBody>
      </p:sp>
      <p:sp>
        <p:nvSpPr>
          <p:cNvPr id="3" name="Content Placeholder 2"/>
          <p:cNvSpPr>
            <a:spLocks noGrp="1"/>
          </p:cNvSpPr>
          <p:nvPr>
            <p:ph idx="1"/>
          </p:nvPr>
        </p:nvSpPr>
        <p:spPr>
          <a:xfrm>
            <a:off x="395536" y="836712"/>
            <a:ext cx="8229600" cy="4813995"/>
          </a:xfrm>
        </p:spPr>
        <p:txBody>
          <a:bodyPr/>
          <a:lstStyle/>
          <a:p>
            <a:pPr>
              <a:spcBef>
                <a:spcPct val="50000"/>
              </a:spcBef>
              <a:buNone/>
            </a:pPr>
            <a:r>
              <a:rPr lang="en-US" dirty="0">
                <a:latin typeface="Corbel" pitchFamily="34" charset="0"/>
              </a:rPr>
              <a:t>Go through a topic out loud</a:t>
            </a:r>
          </a:p>
          <a:p>
            <a:pPr lvl="2" algn="just">
              <a:spcBef>
                <a:spcPct val="50000"/>
              </a:spcBef>
            </a:pPr>
            <a:r>
              <a:rPr lang="en-US" sz="2400" dirty="0">
                <a:latin typeface="Corbel" pitchFamily="34" charset="0"/>
              </a:rPr>
              <a:t>How fluent is your explanation?  Did you have to stop and start?</a:t>
            </a:r>
          </a:p>
          <a:p>
            <a:pPr lvl="2" algn="just">
              <a:spcBef>
                <a:spcPct val="50000"/>
              </a:spcBef>
            </a:pPr>
            <a:r>
              <a:rPr lang="en-US" sz="2400" dirty="0">
                <a:latin typeface="Corbel" pitchFamily="34" charset="0"/>
              </a:rPr>
              <a:t>Are you using the right terms or having to use less clear, less precise words?</a:t>
            </a:r>
          </a:p>
          <a:p>
            <a:pPr lvl="2" algn="just">
              <a:spcBef>
                <a:spcPct val="50000"/>
              </a:spcBef>
            </a:pPr>
            <a:r>
              <a:rPr lang="en-US" sz="2400" dirty="0">
                <a:latin typeface="Corbel" pitchFamily="34" charset="0"/>
              </a:rPr>
              <a:t>Can also read notes out loud.</a:t>
            </a:r>
          </a:p>
          <a:p>
            <a:pPr marL="0" indent="0" algn="ctr">
              <a:buNone/>
            </a:pPr>
            <a:r>
              <a:rPr lang="en-NZ" sz="4000" b="1" dirty="0">
                <a:solidFill>
                  <a:srgbClr val="E4A024"/>
                </a:solidFill>
                <a:latin typeface="Corbel" pitchFamily="34" charset="0"/>
              </a:rPr>
              <a:t>Chunking</a:t>
            </a:r>
          </a:p>
          <a:p>
            <a:pPr marL="0" indent="0">
              <a:buNone/>
            </a:pPr>
            <a:r>
              <a:rPr lang="en-NZ" dirty="0">
                <a:latin typeface="Corbel" pitchFamily="34" charset="0"/>
              </a:rPr>
              <a:t>Great for numbers and formulas</a:t>
            </a:r>
          </a:p>
          <a:p>
            <a:r>
              <a:rPr lang="en-NZ" dirty="0">
                <a:latin typeface="Corbel" pitchFamily="34" charset="0"/>
              </a:rPr>
              <a:t>0800 83 83 83</a:t>
            </a:r>
          </a:p>
          <a:p>
            <a:pPr marL="0" indent="0" algn="ctr">
              <a:buNone/>
            </a:pPr>
            <a:endParaRPr lang="en-NZ" sz="4000" b="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200" dirty="0">
                <a:solidFill>
                  <a:srgbClr val="E4A024"/>
                </a:solidFill>
              </a:rPr>
              <a:t>Rhymes and sayings</a:t>
            </a:r>
          </a:p>
        </p:txBody>
      </p:sp>
      <p:sp>
        <p:nvSpPr>
          <p:cNvPr id="3" name="Content Placeholder 2"/>
          <p:cNvSpPr>
            <a:spLocks noGrp="1"/>
          </p:cNvSpPr>
          <p:nvPr>
            <p:ph idx="1"/>
          </p:nvPr>
        </p:nvSpPr>
        <p:spPr>
          <a:xfrm>
            <a:off x="457200" y="1196752"/>
            <a:ext cx="8229600" cy="4929411"/>
          </a:xfrm>
        </p:spPr>
        <p:txBody>
          <a:bodyPr/>
          <a:lstStyle/>
          <a:p>
            <a:pPr marL="49213" indent="0">
              <a:buNone/>
            </a:pPr>
            <a:r>
              <a:rPr lang="en-NZ" sz="3600" dirty="0"/>
              <a:t>Great for definitions</a:t>
            </a:r>
          </a:p>
          <a:p>
            <a:pPr marL="0" indent="0">
              <a:buNone/>
            </a:pPr>
            <a:endParaRPr lang="en-NZ" sz="1400" b="1" i="1" dirty="0"/>
          </a:p>
          <a:p>
            <a:pPr marL="0" indent="0">
              <a:buNone/>
            </a:pPr>
            <a:r>
              <a:rPr lang="en-NZ" sz="2400" b="1" i="1" dirty="0"/>
              <a:t>Physics:</a:t>
            </a:r>
          </a:p>
          <a:p>
            <a:r>
              <a:rPr lang="en-NZ" sz="2400" b="1" dirty="0"/>
              <a:t>Boyles' Law</a:t>
            </a:r>
            <a:r>
              <a:rPr lang="en-NZ" sz="2400" dirty="0"/>
              <a:t>: At constant temperature, pressure is inversely proportional to volume.</a:t>
            </a:r>
            <a:br>
              <a:rPr lang="en-NZ" sz="2400" dirty="0"/>
            </a:br>
            <a:r>
              <a:rPr lang="en-NZ" sz="2400" dirty="0">
                <a:solidFill>
                  <a:srgbClr val="FFC000"/>
                </a:solidFill>
              </a:rPr>
              <a:t>Boyle's law is best of all because it presses gasses awfully small.</a:t>
            </a:r>
          </a:p>
          <a:p>
            <a:pPr marL="0" indent="0">
              <a:buNone/>
            </a:pPr>
            <a:endParaRPr lang="en-AU" sz="2400" b="1" i="1" dirty="0"/>
          </a:p>
          <a:p>
            <a:pPr marL="0" indent="0">
              <a:buNone/>
            </a:pPr>
            <a:r>
              <a:rPr lang="en-AU" sz="2400" b="1" i="1" dirty="0"/>
              <a:t>Politics:</a:t>
            </a:r>
          </a:p>
          <a:p>
            <a:r>
              <a:rPr lang="en-AU" sz="2400" b="1" dirty="0"/>
              <a:t>Bipartisan: </a:t>
            </a:r>
            <a:r>
              <a:rPr lang="en-AU" sz="2400" dirty="0"/>
              <a:t>a situation where the normally opposing political parties come together to agree on an initiative.</a:t>
            </a:r>
          </a:p>
          <a:p>
            <a:pPr marL="350837" lvl="1" indent="0">
              <a:buNone/>
            </a:pPr>
            <a:r>
              <a:rPr lang="en-AU" sz="2400" dirty="0">
                <a:solidFill>
                  <a:srgbClr val="FFC000"/>
                </a:solidFill>
              </a:rPr>
              <a:t>Whatever the weather they party together.</a:t>
            </a:r>
            <a:endParaRPr lang="en-NZ" sz="2400" dirty="0">
              <a:solidFill>
                <a:srgbClr val="FFC000"/>
              </a:solidFill>
            </a:endParaRPr>
          </a:p>
          <a:p>
            <a:endParaRPr lang="en-NZ" dirty="0"/>
          </a:p>
        </p:txBody>
      </p:sp>
    </p:spTree>
    <p:extLst>
      <p:ext uri="{BB962C8B-B14F-4D97-AF65-F5344CB8AC3E}">
        <p14:creationId xmlns:p14="http://schemas.microsoft.com/office/powerpoint/2010/main" val="7513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b="1" dirty="0">
                <a:latin typeface="Corbel" pitchFamily="34" charset="0"/>
              </a:rPr>
              <a:t>Roman Room</a:t>
            </a:r>
          </a:p>
        </p:txBody>
      </p:sp>
      <p:pic>
        <p:nvPicPr>
          <p:cNvPr id="4" name="Picture 4" descr="MCj02303080000[1]"/>
          <p:cNvPicPr>
            <a:picLocks noGrp="1" noChangeAspect="1" noChangeArrowheads="1"/>
          </p:cNvPicPr>
          <p:nvPr>
            <p:ph idx="1"/>
          </p:nvPr>
        </p:nvPicPr>
        <p:blipFill>
          <a:blip r:embed="rId3"/>
          <a:stretch>
            <a:fillRect/>
          </a:stretch>
        </p:blipFill>
        <p:spPr bwMode="auto">
          <a:prstGeom prst="rect">
            <a:avLst/>
          </a:prstGeom>
          <a:noFill/>
          <a:ln w="9525">
            <a:noFill/>
            <a:miter lim="800000"/>
            <a:headEnd/>
            <a:tailEnd/>
          </a:ln>
        </p:spPr>
      </p:pic>
      <p:sp>
        <p:nvSpPr>
          <p:cNvPr id="5" name="Text Box 5"/>
          <p:cNvSpPr txBox="1">
            <a:spLocks noChangeArrowheads="1"/>
          </p:cNvSpPr>
          <p:nvPr/>
        </p:nvSpPr>
        <p:spPr bwMode="auto">
          <a:xfrm>
            <a:off x="1000100" y="1643050"/>
            <a:ext cx="2357454" cy="338554"/>
          </a:xfrm>
          <a:prstGeom prst="rect">
            <a:avLst/>
          </a:prstGeom>
          <a:noFill/>
          <a:ln w="9525">
            <a:noFill/>
            <a:miter lim="800000"/>
            <a:headEnd/>
            <a:tailEnd/>
          </a:ln>
        </p:spPr>
        <p:txBody>
          <a:bodyPr wrap="square">
            <a:spAutoFit/>
          </a:bodyPr>
          <a:lstStyle/>
          <a:p>
            <a:pPr>
              <a:spcBef>
                <a:spcPct val="50000"/>
              </a:spcBef>
            </a:pPr>
            <a:r>
              <a:rPr lang="en-US" sz="1600" b="1" dirty="0">
                <a:latin typeface="Corbel" pitchFamily="34" charset="0"/>
              </a:rPr>
              <a:t>Negative reinforcement</a:t>
            </a:r>
          </a:p>
        </p:txBody>
      </p:sp>
      <p:sp>
        <p:nvSpPr>
          <p:cNvPr id="6" name="Text Box 11"/>
          <p:cNvSpPr txBox="1">
            <a:spLocks noChangeArrowheads="1"/>
          </p:cNvSpPr>
          <p:nvPr/>
        </p:nvSpPr>
        <p:spPr bwMode="auto">
          <a:xfrm>
            <a:off x="3428992" y="1500174"/>
            <a:ext cx="2290774" cy="369332"/>
          </a:xfrm>
          <a:prstGeom prst="rect">
            <a:avLst/>
          </a:prstGeom>
          <a:noFill/>
          <a:ln w="9525">
            <a:noFill/>
            <a:miter lim="800000"/>
            <a:headEnd/>
            <a:tailEnd/>
          </a:ln>
        </p:spPr>
        <p:txBody>
          <a:bodyPr wrap="square">
            <a:spAutoFit/>
          </a:bodyPr>
          <a:lstStyle/>
          <a:p>
            <a:pPr>
              <a:spcBef>
                <a:spcPct val="50000"/>
              </a:spcBef>
            </a:pPr>
            <a:r>
              <a:rPr lang="en-US" sz="1600" b="1" dirty="0">
                <a:latin typeface="Corbel" pitchFamily="34" charset="0"/>
              </a:rPr>
              <a:t>Classical cond</a:t>
            </a:r>
            <a:r>
              <a:rPr lang="en-US" sz="1800" b="1" dirty="0">
                <a:latin typeface="Corbel" pitchFamily="34" charset="0"/>
              </a:rPr>
              <a:t>itioning</a:t>
            </a:r>
            <a:endParaRPr lang="en-US" sz="1800" b="1" dirty="0"/>
          </a:p>
        </p:txBody>
      </p:sp>
      <p:sp>
        <p:nvSpPr>
          <p:cNvPr id="7" name="Text Box 12"/>
          <p:cNvSpPr txBox="1">
            <a:spLocks noChangeArrowheads="1"/>
          </p:cNvSpPr>
          <p:nvPr/>
        </p:nvSpPr>
        <p:spPr bwMode="auto">
          <a:xfrm>
            <a:off x="5929322" y="2071678"/>
            <a:ext cx="1439863" cy="338554"/>
          </a:xfrm>
          <a:prstGeom prst="rect">
            <a:avLst/>
          </a:prstGeom>
          <a:noFill/>
          <a:ln w="9525">
            <a:noFill/>
            <a:miter lim="800000"/>
            <a:headEnd/>
            <a:tailEnd/>
          </a:ln>
        </p:spPr>
        <p:txBody>
          <a:bodyPr>
            <a:spAutoFit/>
          </a:bodyPr>
          <a:lstStyle/>
          <a:p>
            <a:pPr>
              <a:spcBef>
                <a:spcPct val="50000"/>
              </a:spcBef>
            </a:pPr>
            <a:r>
              <a:rPr lang="en-US" sz="1600" b="1" dirty="0">
                <a:latin typeface="Corbel" pitchFamily="34" charset="0"/>
              </a:rPr>
              <a:t>Extinction</a:t>
            </a:r>
          </a:p>
        </p:txBody>
      </p:sp>
      <p:sp>
        <p:nvSpPr>
          <p:cNvPr id="8" name="Text Box 10"/>
          <p:cNvSpPr txBox="1">
            <a:spLocks noChangeArrowheads="1"/>
          </p:cNvSpPr>
          <p:nvPr/>
        </p:nvSpPr>
        <p:spPr bwMode="auto">
          <a:xfrm>
            <a:off x="1785918" y="3000372"/>
            <a:ext cx="2063772" cy="338554"/>
          </a:xfrm>
          <a:prstGeom prst="rect">
            <a:avLst/>
          </a:prstGeom>
          <a:noFill/>
          <a:ln w="9525">
            <a:noFill/>
            <a:miter lim="800000"/>
            <a:headEnd/>
            <a:tailEnd/>
          </a:ln>
        </p:spPr>
        <p:txBody>
          <a:bodyPr wrap="square">
            <a:spAutoFit/>
          </a:bodyPr>
          <a:lstStyle/>
          <a:p>
            <a:pPr>
              <a:spcBef>
                <a:spcPct val="50000"/>
              </a:spcBef>
            </a:pPr>
            <a:r>
              <a:rPr lang="en-US" sz="1600" b="1" dirty="0">
                <a:latin typeface="Corbel" pitchFamily="34" charset="0"/>
              </a:rPr>
              <a:t>Operant conditioning</a:t>
            </a:r>
          </a:p>
        </p:txBody>
      </p:sp>
      <p:sp>
        <p:nvSpPr>
          <p:cNvPr id="9" name="Text Box 8"/>
          <p:cNvSpPr txBox="1">
            <a:spLocks noChangeArrowheads="1"/>
          </p:cNvSpPr>
          <p:nvPr/>
        </p:nvSpPr>
        <p:spPr bwMode="auto">
          <a:xfrm>
            <a:off x="4286248" y="2714620"/>
            <a:ext cx="2500330" cy="338554"/>
          </a:xfrm>
          <a:prstGeom prst="rect">
            <a:avLst/>
          </a:prstGeom>
          <a:noFill/>
          <a:ln w="9525">
            <a:noFill/>
            <a:miter lim="800000"/>
            <a:headEnd/>
            <a:tailEnd/>
          </a:ln>
        </p:spPr>
        <p:txBody>
          <a:bodyPr wrap="square">
            <a:spAutoFit/>
          </a:bodyPr>
          <a:lstStyle/>
          <a:p>
            <a:pPr>
              <a:spcBef>
                <a:spcPct val="50000"/>
              </a:spcBef>
            </a:pPr>
            <a:r>
              <a:rPr lang="en-US" sz="1600" b="1" dirty="0">
                <a:latin typeface="Corbel" pitchFamily="34" charset="0"/>
              </a:rPr>
              <a:t>Positive reinforcement</a:t>
            </a:r>
          </a:p>
        </p:txBody>
      </p:sp>
      <p:sp>
        <p:nvSpPr>
          <p:cNvPr id="10" name="Text Box 9"/>
          <p:cNvSpPr txBox="1">
            <a:spLocks noChangeArrowheads="1"/>
          </p:cNvSpPr>
          <p:nvPr/>
        </p:nvSpPr>
        <p:spPr bwMode="auto">
          <a:xfrm>
            <a:off x="4932363" y="3716338"/>
            <a:ext cx="1079500" cy="338554"/>
          </a:xfrm>
          <a:prstGeom prst="rect">
            <a:avLst/>
          </a:prstGeom>
          <a:noFill/>
          <a:ln w="9525">
            <a:noFill/>
            <a:miter lim="800000"/>
            <a:headEnd/>
            <a:tailEnd/>
          </a:ln>
        </p:spPr>
        <p:txBody>
          <a:bodyPr>
            <a:spAutoFit/>
          </a:bodyPr>
          <a:lstStyle/>
          <a:p>
            <a:pPr>
              <a:spcBef>
                <a:spcPct val="50000"/>
              </a:spcBef>
            </a:pPr>
            <a:r>
              <a:rPr lang="en-US" sz="1600" b="1" dirty="0">
                <a:latin typeface="Corbel" pitchFamily="34" charset="0"/>
              </a:rPr>
              <a:t>Shaping</a:t>
            </a:r>
          </a:p>
        </p:txBody>
      </p:sp>
      <p:sp>
        <p:nvSpPr>
          <p:cNvPr id="11" name="Text Box 6"/>
          <p:cNvSpPr txBox="1">
            <a:spLocks noChangeArrowheads="1"/>
          </p:cNvSpPr>
          <p:nvPr/>
        </p:nvSpPr>
        <p:spPr bwMode="auto">
          <a:xfrm>
            <a:off x="4786314" y="4714884"/>
            <a:ext cx="1800225" cy="338554"/>
          </a:xfrm>
          <a:prstGeom prst="rect">
            <a:avLst/>
          </a:prstGeom>
          <a:noFill/>
          <a:ln w="9525">
            <a:noFill/>
            <a:miter lim="800000"/>
            <a:headEnd/>
            <a:tailEnd/>
          </a:ln>
        </p:spPr>
        <p:txBody>
          <a:bodyPr>
            <a:spAutoFit/>
          </a:bodyPr>
          <a:lstStyle/>
          <a:p>
            <a:pPr>
              <a:spcBef>
                <a:spcPct val="50000"/>
              </a:spcBef>
            </a:pPr>
            <a:r>
              <a:rPr lang="en-US" sz="1600" b="1" dirty="0">
                <a:latin typeface="Corbel" pitchFamily="34" charset="0"/>
              </a:rPr>
              <a:t>Punishment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200" dirty="0">
                <a:solidFill>
                  <a:srgbClr val="FFC000"/>
                </a:solidFill>
              </a:rPr>
              <a:t>How would you try to remember this list?</a:t>
            </a:r>
          </a:p>
        </p:txBody>
      </p:sp>
      <p:sp>
        <p:nvSpPr>
          <p:cNvPr id="3" name="Content Placeholder 2"/>
          <p:cNvSpPr>
            <a:spLocks noGrp="1"/>
          </p:cNvSpPr>
          <p:nvPr>
            <p:ph idx="1"/>
          </p:nvPr>
        </p:nvSpPr>
        <p:spPr/>
        <p:txBody>
          <a:bodyPr/>
          <a:lstStyle/>
          <a:p>
            <a:pPr marL="0" indent="0">
              <a:buNone/>
            </a:pPr>
            <a:r>
              <a:rPr lang="en-NZ" sz="2400" dirty="0"/>
              <a:t> </a:t>
            </a:r>
          </a:p>
        </p:txBody>
      </p:sp>
      <p:sp>
        <p:nvSpPr>
          <p:cNvPr id="4" name="TextBox 3"/>
          <p:cNvSpPr txBox="1"/>
          <p:nvPr/>
        </p:nvSpPr>
        <p:spPr>
          <a:xfrm>
            <a:off x="2699792" y="1860848"/>
            <a:ext cx="6192688" cy="1200329"/>
          </a:xfrm>
          <a:prstGeom prst="rect">
            <a:avLst/>
          </a:prstGeom>
          <a:noFill/>
        </p:spPr>
        <p:txBody>
          <a:bodyPr wrap="square" rtlCol="0">
            <a:spAutoFit/>
          </a:bodyPr>
          <a:lstStyle/>
          <a:p>
            <a:r>
              <a:rPr lang="en-NZ" dirty="0">
                <a:solidFill>
                  <a:schemeClr val="bg1"/>
                </a:solidFill>
              </a:rPr>
              <a:t>You might group them into categories: </a:t>
            </a:r>
          </a:p>
          <a:p>
            <a:r>
              <a:rPr lang="en-NZ" u="sng" dirty="0">
                <a:solidFill>
                  <a:srgbClr val="FFC000"/>
                </a:solidFill>
              </a:rPr>
              <a:t>Blood vessels: </a:t>
            </a:r>
            <a:r>
              <a:rPr lang="en-NZ" dirty="0">
                <a:solidFill>
                  <a:srgbClr val="FFC000"/>
                </a:solidFill>
              </a:rPr>
              <a:t>arteries, veins, capillaries</a:t>
            </a:r>
          </a:p>
          <a:p>
            <a:r>
              <a:rPr lang="en-NZ" u="sng" dirty="0">
                <a:solidFill>
                  <a:srgbClr val="FFC000"/>
                </a:solidFill>
              </a:rPr>
              <a:t>Citrus fruit: </a:t>
            </a:r>
            <a:r>
              <a:rPr lang="en-NZ" dirty="0">
                <a:solidFill>
                  <a:srgbClr val="FFC000"/>
                </a:solidFill>
              </a:rPr>
              <a:t>oranges, lemons, limes</a:t>
            </a:r>
          </a:p>
        </p:txBody>
      </p:sp>
      <p:sp>
        <p:nvSpPr>
          <p:cNvPr id="5" name="TextBox 4"/>
          <p:cNvSpPr txBox="1"/>
          <p:nvPr/>
        </p:nvSpPr>
        <p:spPr>
          <a:xfrm>
            <a:off x="2730649" y="3079086"/>
            <a:ext cx="5112568" cy="1200329"/>
          </a:xfrm>
          <a:prstGeom prst="rect">
            <a:avLst/>
          </a:prstGeom>
          <a:noFill/>
        </p:spPr>
        <p:txBody>
          <a:bodyPr wrap="square" rtlCol="0">
            <a:spAutoFit/>
          </a:bodyPr>
          <a:lstStyle/>
          <a:p>
            <a:r>
              <a:rPr lang="en-NZ" dirty="0">
                <a:solidFill>
                  <a:schemeClr val="bg1"/>
                </a:solidFill>
              </a:rPr>
              <a:t>You might come up with a story: the sun melted the chocolate and the horse licked it up. </a:t>
            </a:r>
          </a:p>
        </p:txBody>
      </p:sp>
      <p:sp>
        <p:nvSpPr>
          <p:cNvPr id="6" name="TextBox 5"/>
          <p:cNvSpPr txBox="1"/>
          <p:nvPr/>
        </p:nvSpPr>
        <p:spPr>
          <a:xfrm>
            <a:off x="2730649" y="4405858"/>
            <a:ext cx="5112568" cy="830997"/>
          </a:xfrm>
          <a:prstGeom prst="rect">
            <a:avLst/>
          </a:prstGeom>
          <a:noFill/>
        </p:spPr>
        <p:txBody>
          <a:bodyPr wrap="square" rtlCol="0">
            <a:spAutoFit/>
          </a:bodyPr>
          <a:lstStyle/>
          <a:p>
            <a:r>
              <a:rPr lang="en-NZ" dirty="0">
                <a:solidFill>
                  <a:schemeClr val="bg1"/>
                </a:solidFill>
              </a:rPr>
              <a:t>You might come up with a rhyme, an acronym, or a visual image… </a:t>
            </a:r>
          </a:p>
        </p:txBody>
      </p:sp>
      <p:sp>
        <p:nvSpPr>
          <p:cNvPr id="7" name="TextBox 6">
            <a:extLst>
              <a:ext uri="{FF2B5EF4-FFF2-40B4-BE49-F238E27FC236}">
                <a16:creationId xmlns:a16="http://schemas.microsoft.com/office/drawing/2014/main" id="{977BBA75-E340-4DA1-A2D6-F3A07540E1B6}"/>
              </a:ext>
            </a:extLst>
          </p:cNvPr>
          <p:cNvSpPr txBox="1"/>
          <p:nvPr/>
        </p:nvSpPr>
        <p:spPr>
          <a:xfrm>
            <a:off x="611560" y="1628800"/>
            <a:ext cx="1944216" cy="4154984"/>
          </a:xfrm>
          <a:prstGeom prst="rect">
            <a:avLst/>
          </a:prstGeom>
          <a:noFill/>
        </p:spPr>
        <p:txBody>
          <a:bodyPr wrap="square" rtlCol="0">
            <a:spAutoFit/>
          </a:bodyPr>
          <a:lstStyle/>
          <a:p>
            <a:pPr marL="342900" indent="-342900">
              <a:buFont typeface="Arial" panose="020B0604020202020204" pitchFamily="34" charset="0"/>
              <a:buChar char="•"/>
            </a:pPr>
            <a:r>
              <a:rPr lang="en-NZ" dirty="0">
                <a:solidFill>
                  <a:schemeClr val="bg1"/>
                </a:solidFill>
              </a:rPr>
              <a:t>Oranges</a:t>
            </a:r>
          </a:p>
          <a:p>
            <a:pPr marL="342900" indent="-342900">
              <a:buFont typeface="Arial" panose="020B0604020202020204" pitchFamily="34" charset="0"/>
              <a:buChar char="•"/>
            </a:pPr>
            <a:r>
              <a:rPr lang="en-NZ" dirty="0">
                <a:solidFill>
                  <a:schemeClr val="bg1"/>
                </a:solidFill>
              </a:rPr>
              <a:t>Arteries</a:t>
            </a:r>
          </a:p>
          <a:p>
            <a:pPr marL="342900" indent="-342900">
              <a:buFont typeface="Arial" panose="020B0604020202020204" pitchFamily="34" charset="0"/>
              <a:buChar char="•"/>
            </a:pPr>
            <a:r>
              <a:rPr lang="en-NZ" dirty="0">
                <a:solidFill>
                  <a:schemeClr val="bg1"/>
                </a:solidFill>
              </a:rPr>
              <a:t>Sun</a:t>
            </a:r>
          </a:p>
          <a:p>
            <a:pPr marL="342900" indent="-342900">
              <a:buFont typeface="Arial" panose="020B0604020202020204" pitchFamily="34" charset="0"/>
              <a:buChar char="•"/>
            </a:pPr>
            <a:r>
              <a:rPr lang="en-NZ" dirty="0">
                <a:solidFill>
                  <a:schemeClr val="bg1"/>
                </a:solidFill>
              </a:rPr>
              <a:t>Chocolate</a:t>
            </a:r>
          </a:p>
          <a:p>
            <a:pPr marL="342900" indent="-342900">
              <a:buFont typeface="Arial" panose="020B0604020202020204" pitchFamily="34" charset="0"/>
              <a:buChar char="•"/>
            </a:pPr>
            <a:r>
              <a:rPr lang="en-NZ" dirty="0">
                <a:solidFill>
                  <a:schemeClr val="bg1"/>
                </a:solidFill>
              </a:rPr>
              <a:t>Veins</a:t>
            </a:r>
          </a:p>
          <a:p>
            <a:pPr marL="342900" indent="-342900">
              <a:buFont typeface="Arial" panose="020B0604020202020204" pitchFamily="34" charset="0"/>
              <a:buChar char="•"/>
            </a:pPr>
            <a:r>
              <a:rPr lang="en-NZ" dirty="0">
                <a:solidFill>
                  <a:schemeClr val="bg1"/>
                </a:solidFill>
              </a:rPr>
              <a:t>Limes</a:t>
            </a:r>
          </a:p>
          <a:p>
            <a:pPr marL="342900" indent="-342900">
              <a:buFont typeface="Arial" panose="020B0604020202020204" pitchFamily="34" charset="0"/>
              <a:buChar char="•"/>
            </a:pPr>
            <a:r>
              <a:rPr lang="en-NZ" dirty="0">
                <a:solidFill>
                  <a:schemeClr val="bg1"/>
                </a:solidFill>
              </a:rPr>
              <a:t>Horse</a:t>
            </a:r>
          </a:p>
          <a:p>
            <a:pPr marL="342900" indent="-342900">
              <a:buFont typeface="Arial" panose="020B0604020202020204" pitchFamily="34" charset="0"/>
              <a:buChar char="•"/>
            </a:pPr>
            <a:r>
              <a:rPr lang="en-NZ" dirty="0">
                <a:solidFill>
                  <a:schemeClr val="bg1"/>
                </a:solidFill>
              </a:rPr>
              <a:t>Capillaries</a:t>
            </a:r>
          </a:p>
          <a:p>
            <a:pPr marL="342900" indent="-342900">
              <a:buFont typeface="Arial" panose="020B0604020202020204" pitchFamily="34" charset="0"/>
              <a:buChar char="•"/>
            </a:pPr>
            <a:r>
              <a:rPr lang="en-NZ" dirty="0">
                <a:solidFill>
                  <a:schemeClr val="bg1"/>
                </a:solidFill>
              </a:rPr>
              <a:t>Lemons</a:t>
            </a:r>
          </a:p>
          <a:p>
            <a:endParaRPr lang="en-NZ" dirty="0"/>
          </a:p>
        </p:txBody>
      </p:sp>
    </p:spTree>
    <p:extLst>
      <p:ext uri="{BB962C8B-B14F-4D97-AF65-F5344CB8AC3E}">
        <p14:creationId xmlns:p14="http://schemas.microsoft.com/office/powerpoint/2010/main" val="127221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200" b="1" dirty="0">
                <a:solidFill>
                  <a:srgbClr val="FFC000"/>
                </a:solidFill>
              </a:rPr>
              <a:t>Summary</a:t>
            </a:r>
          </a:p>
        </p:txBody>
      </p:sp>
      <p:sp>
        <p:nvSpPr>
          <p:cNvPr id="3" name="Content Placeholder 2"/>
          <p:cNvSpPr>
            <a:spLocks noGrp="1"/>
          </p:cNvSpPr>
          <p:nvPr>
            <p:ph idx="1"/>
          </p:nvPr>
        </p:nvSpPr>
        <p:spPr/>
        <p:txBody>
          <a:bodyPr/>
          <a:lstStyle/>
          <a:p>
            <a:pPr marL="0" indent="0">
              <a:buNone/>
            </a:pPr>
            <a:r>
              <a:rPr lang="en-NZ" dirty="0"/>
              <a:t> </a:t>
            </a:r>
          </a:p>
        </p:txBody>
      </p:sp>
      <p:sp>
        <p:nvSpPr>
          <p:cNvPr id="4" name="Oval Callout 3"/>
          <p:cNvSpPr/>
          <p:nvPr/>
        </p:nvSpPr>
        <p:spPr>
          <a:xfrm>
            <a:off x="785786" y="1785926"/>
            <a:ext cx="7746654" cy="3227250"/>
          </a:xfrm>
          <a:prstGeom prst="wedgeEllipseCallout">
            <a:avLst>
              <a:gd name="adj1" fmla="val -46992"/>
              <a:gd name="adj2" fmla="val 65992"/>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NZ" sz="3200" dirty="0">
                <a:solidFill>
                  <a:schemeClr val="tx1"/>
                </a:solidFill>
              </a:rPr>
              <a:t>Overall, the key to good memory in exams is to present your information in a way that works for you, and </a:t>
            </a:r>
          </a:p>
          <a:p>
            <a:pPr algn="ctr"/>
            <a:r>
              <a:rPr lang="en-NZ" sz="3200" dirty="0">
                <a:solidFill>
                  <a:schemeClr val="tx1"/>
                </a:solidFill>
              </a:rPr>
              <a:t>revise, revise, revise!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200" dirty="0">
                <a:solidFill>
                  <a:srgbClr val="FFC000"/>
                </a:solidFill>
                <a:latin typeface="C Univers 57 Condensed"/>
              </a:rPr>
              <a:t>The purpose of an exam</a:t>
            </a:r>
          </a:p>
        </p:txBody>
      </p:sp>
      <p:sp>
        <p:nvSpPr>
          <p:cNvPr id="3" name="Content Placeholder 2"/>
          <p:cNvSpPr>
            <a:spLocks noGrp="1"/>
          </p:cNvSpPr>
          <p:nvPr>
            <p:ph idx="1"/>
          </p:nvPr>
        </p:nvSpPr>
        <p:spPr>
          <a:xfrm>
            <a:off x="457200" y="1340768"/>
            <a:ext cx="8229600" cy="4785395"/>
          </a:xfrm>
        </p:spPr>
        <p:txBody>
          <a:bodyPr/>
          <a:lstStyle/>
          <a:p>
            <a:pPr algn="just"/>
            <a:endParaRPr lang="en-NZ" sz="2400" dirty="0"/>
          </a:p>
          <a:p>
            <a:pPr algn="just"/>
            <a:endParaRPr lang="en-NZ" sz="2400" dirty="0"/>
          </a:p>
          <a:p>
            <a:pPr algn="just"/>
            <a:endParaRPr lang="en-NZ" sz="2400" dirty="0"/>
          </a:p>
          <a:p>
            <a:endParaRPr lang="en-NZ" sz="2400" dirty="0"/>
          </a:p>
          <a:p>
            <a:endParaRPr lang="en-NZ" sz="2400" dirty="0"/>
          </a:p>
          <a:p>
            <a:endParaRPr lang="en-NZ" sz="2400" dirty="0"/>
          </a:p>
          <a:p>
            <a:r>
              <a:rPr lang="en-NZ" sz="2400" dirty="0"/>
              <a:t>You will want to: </a:t>
            </a:r>
          </a:p>
          <a:p>
            <a:pPr lvl="1"/>
            <a:r>
              <a:rPr lang="en-NZ" sz="2000" dirty="0"/>
              <a:t>know and use the terminology/concepts of the paper</a:t>
            </a:r>
          </a:p>
          <a:p>
            <a:pPr lvl="1"/>
            <a:r>
              <a:rPr lang="en-NZ" sz="2000" dirty="0"/>
              <a:t>name major theorists and what impact their theories have had </a:t>
            </a:r>
          </a:p>
          <a:p>
            <a:pPr lvl="1"/>
            <a:r>
              <a:rPr lang="en-NZ" sz="2000" dirty="0"/>
              <a:t>have good examples</a:t>
            </a:r>
          </a:p>
          <a:p>
            <a:pPr lvl="1"/>
            <a:r>
              <a:rPr lang="en-NZ" sz="2000" dirty="0"/>
              <a:t>have practised every which way a formula/equation can be applied</a:t>
            </a:r>
          </a:p>
          <a:p>
            <a:endParaRPr lang="en-NZ" dirty="0"/>
          </a:p>
        </p:txBody>
      </p:sp>
      <p:sp>
        <p:nvSpPr>
          <p:cNvPr id="4" name="Rounded Rectangular Callout 3"/>
          <p:cNvSpPr/>
          <p:nvPr/>
        </p:nvSpPr>
        <p:spPr>
          <a:xfrm>
            <a:off x="858751" y="1219337"/>
            <a:ext cx="7071381" cy="1045840"/>
          </a:xfrm>
          <a:prstGeom prst="wedgeRoundRectCallout">
            <a:avLst>
              <a:gd name="adj1" fmla="val -53885"/>
              <a:gd name="adj2" fmla="val 70163"/>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NZ" dirty="0">
                <a:solidFill>
                  <a:schemeClr val="tx1"/>
                </a:solidFill>
              </a:rPr>
              <a:t>For you to demonstrate how much you have learnt about the subject/paper</a:t>
            </a:r>
          </a:p>
        </p:txBody>
      </p:sp>
      <p:sp>
        <p:nvSpPr>
          <p:cNvPr id="5" name="Rounded Rectangular Callout 4"/>
          <p:cNvSpPr/>
          <p:nvPr/>
        </p:nvSpPr>
        <p:spPr>
          <a:xfrm>
            <a:off x="758037" y="2636912"/>
            <a:ext cx="7272808" cy="1152128"/>
          </a:xfrm>
          <a:prstGeom prst="wedgeRoundRectCallout">
            <a:avLst>
              <a:gd name="adj1" fmla="val 55340"/>
              <a:gd name="adj2" fmla="val 8165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You will want to demonstrate your knowledge, understanding and ability to apply and evaluate the concepts</a:t>
            </a:r>
          </a:p>
        </p:txBody>
      </p:sp>
    </p:spTree>
    <p:extLst>
      <p:ext uri="{BB962C8B-B14F-4D97-AF65-F5344CB8AC3E}">
        <p14:creationId xmlns:p14="http://schemas.microsoft.com/office/powerpoint/2010/main" val="253585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arn(inVertical)">
                                      <p:cBhvr>
                                        <p:cTn id="15" dur="500"/>
                                        <p:tgtEl>
                                          <p:spTgt spid="3">
                                            <p:txEl>
                                              <p:pRg st="6" end="6"/>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arn(inVertical)">
                                      <p:cBhvr>
                                        <p:cTn id="18" dur="500"/>
                                        <p:tgtEl>
                                          <p:spTgt spid="3">
                                            <p:txEl>
                                              <p:pRg st="7" end="7"/>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arn(inVertical)">
                                      <p:cBhvr>
                                        <p:cTn id="21" dur="500"/>
                                        <p:tgtEl>
                                          <p:spTgt spid="3">
                                            <p:txEl>
                                              <p:pRg st="8" end="8"/>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arn(inVertical)">
                                      <p:cBhvr>
                                        <p:cTn id="24" dur="500"/>
                                        <p:tgtEl>
                                          <p:spTgt spid="3">
                                            <p:txEl>
                                              <p:pRg st="9" end="9"/>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arn(inVertical)">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8000"/>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C183D7F6-B498-43B3-948B-1728B52AA6E4}">
                <adec:decorative xmlns:adec="http://schemas.microsoft.com/office/drawing/2017/decorative" val="1"/>
              </a:ext>
            </a:extLst>
          </p:cNvPr>
          <p:cNvSpPr>
            <a:spLocks noGrp="1"/>
          </p:cNvSpPr>
          <p:nvPr>
            <p:ph sz="quarter" idx="4"/>
          </p:nvPr>
        </p:nvSpPr>
        <p:spPr>
          <a:xfrm>
            <a:off x="486076" y="1859781"/>
            <a:ext cx="8171848" cy="3138437"/>
          </a:xfrm>
          <a:prstGeom prst="rect">
            <a:avLst/>
          </a:prstGeom>
        </p:spPr>
        <p:txBody>
          <a:bodyPr>
            <a:noAutofit/>
          </a:bodyPr>
          <a:lstStyle/>
          <a:p>
            <a:r>
              <a:rPr lang="en-US" sz="1050" dirty="0">
                <a:hlinkClick r:id="rId5"/>
              </a:rPr>
              <a:t>Individual Support</a:t>
            </a:r>
            <a:r>
              <a:rPr lang="en-US" sz="1050" dirty="0"/>
              <a:t>: Want to discuss your assignment before you hand it in? Want to discuss study skills (e.g. how to manage time)? Book an appointment at </a:t>
            </a:r>
            <a:r>
              <a:rPr lang="en-NZ" sz="1050" dirty="0">
                <a:hlinkClick r:id="rId6"/>
              </a:rPr>
              <a:t>massey.ac.nz/ctlcontacts</a:t>
            </a:r>
            <a:r>
              <a:rPr lang="en-NZ" sz="1050" dirty="0"/>
              <a:t> </a:t>
            </a:r>
            <a:r>
              <a:rPr lang="en-US" sz="1050" dirty="0"/>
              <a:t>or </a:t>
            </a:r>
            <a:r>
              <a:rPr lang="en-NZ" sz="1050" dirty="0"/>
              <a:t>drop in. </a:t>
            </a:r>
          </a:p>
          <a:p>
            <a:r>
              <a:rPr lang="en-US" sz="1050" dirty="0">
                <a:hlinkClick r:id="rId7"/>
              </a:rPr>
              <a:t>Pre-Reading Service</a:t>
            </a:r>
            <a:r>
              <a:rPr lang="en-US" sz="1050" dirty="0"/>
              <a:t>: 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050" dirty="0">
                <a:hlinkClick r:id="rId8"/>
              </a:rPr>
              <a:t>Workshops</a:t>
            </a:r>
            <a:r>
              <a:rPr lang="en-US" sz="1050" dirty="0"/>
              <a:t>: Seminars and workshops are run on campus and online, which can help you with writing and study skills, such as essay writing, referencing, and writing research proposals. See here for </a:t>
            </a:r>
            <a:r>
              <a:rPr lang="en-US" sz="1050" dirty="0" err="1"/>
              <a:t>programmes</a:t>
            </a:r>
            <a:r>
              <a:rPr lang="en-US" sz="1050" dirty="0"/>
              <a:t> and registration details. See </a:t>
            </a:r>
            <a:r>
              <a:rPr lang="en-NZ" sz="1050" dirty="0">
                <a:hlinkClick r:id="rId9"/>
              </a:rPr>
              <a:t>http://owll.massey.ac.nz/about-OWLL/workshops.php</a:t>
            </a:r>
            <a:endParaRPr lang="en-NZ" sz="1050" dirty="0"/>
          </a:p>
          <a:p>
            <a:r>
              <a:rPr lang="en-US" sz="1050" dirty="0">
                <a:hlinkClick r:id="rId10"/>
              </a:rPr>
              <a:t>Academic Q+A</a:t>
            </a:r>
            <a:r>
              <a:rPr lang="en-US" sz="1050" dirty="0"/>
              <a:t> </a:t>
            </a:r>
            <a:r>
              <a:rPr lang="en-US" sz="1050" dirty="0">
                <a:hlinkClick r:id="rId10"/>
              </a:rPr>
              <a:t>forum</a:t>
            </a:r>
            <a:r>
              <a:rPr lang="en-US" sz="1050" dirty="0">
                <a:solidFill>
                  <a:srgbClr val="043163"/>
                </a:solidFill>
              </a:rPr>
              <a:t>: </a:t>
            </a:r>
            <a:r>
              <a:rPr lang="en-US" sz="1050" dirty="0"/>
              <a:t>Ask our consultants a question about academic writing and/or study </a:t>
            </a:r>
            <a:r>
              <a:rPr lang="en-NZ" sz="1050" dirty="0"/>
              <a:t>skills. </a:t>
            </a:r>
            <a:r>
              <a:rPr lang="en-US" sz="1050" dirty="0"/>
              <a:t>The Q &amp; A forum is a place for students to receive help with quick, study-related questions. You can access the forum through the Academic Writing and Learning Support site on your Stream homepage.</a:t>
            </a:r>
            <a:endParaRPr lang="en-NZ" sz="1050" dirty="0"/>
          </a:p>
          <a:p>
            <a:r>
              <a:rPr lang="en-US" sz="1050" dirty="0">
                <a:hlinkClick r:id="rId11"/>
              </a:rPr>
              <a:t>OWLL</a:t>
            </a:r>
            <a:r>
              <a:rPr lang="en-US" sz="1050" dirty="0"/>
              <a:t>: Information about academic writing and study skills, including assignment planning, </a:t>
            </a:r>
            <a:r>
              <a:rPr lang="en-NZ" sz="1050" dirty="0"/>
              <a:t>essays, reports, and referencing. Go to </a:t>
            </a:r>
            <a:r>
              <a:rPr lang="en-NZ" sz="1050" dirty="0">
                <a:hlinkClick r:id="rId11"/>
              </a:rPr>
              <a:t>http://owll.massey.ac.nz/index.php</a:t>
            </a:r>
            <a:endParaRPr lang="en-NZ" sz="1050" dirty="0"/>
          </a:p>
          <a:p>
            <a:r>
              <a:rPr lang="en-US" sz="1050" dirty="0">
                <a:hlinkClick r:id="rId12"/>
              </a:rPr>
              <a:t>Disability Services</a:t>
            </a:r>
            <a:r>
              <a:rPr lang="en-US" sz="1050" dirty="0"/>
              <a:t>: A range of services and support for students who have health and disability issues that are impacting their study.</a:t>
            </a:r>
          </a:p>
          <a:p>
            <a:r>
              <a:rPr lang="en-US" sz="1050" dirty="0">
                <a:hlinkClick r:id="rId13"/>
              </a:rPr>
              <a:t>Pasifika@Massey</a:t>
            </a:r>
            <a:r>
              <a:rPr lang="en-US" sz="1050" dirty="0"/>
              <a:t>: Whether studying as an internal or distance student, you can also access Learning support from the Pasifika Learning </a:t>
            </a:r>
            <a:r>
              <a:rPr lang="en-NZ" sz="1050" dirty="0"/>
              <a:t>Advisors.</a:t>
            </a:r>
          </a:p>
          <a:p>
            <a:r>
              <a:rPr lang="fi-FI" sz="1050" dirty="0">
                <a:hlinkClick r:id="rId14"/>
              </a:rPr>
              <a:t>Te Rau Tauawhi: </a:t>
            </a:r>
            <a:r>
              <a:rPr lang="fi-FI" sz="1050" dirty="0"/>
              <a:t>Ko t</a:t>
            </a:r>
            <a:r>
              <a:rPr lang="fr-FR" sz="1050" dirty="0"/>
              <a:t>ā</a:t>
            </a:r>
            <a:r>
              <a:rPr lang="fi-FI" sz="1050" dirty="0"/>
              <a:t> Te Rau Tauawhi he </a:t>
            </a:r>
            <a:r>
              <a:rPr lang="fr-FR" sz="1050" dirty="0"/>
              <a:t>ā</a:t>
            </a:r>
            <a:r>
              <a:rPr lang="fi-FI" sz="1050" dirty="0"/>
              <a:t>whina i ng</a:t>
            </a:r>
            <a:r>
              <a:rPr lang="fr-FR" sz="1050" dirty="0"/>
              <a:t>ā</a:t>
            </a:r>
            <a:r>
              <a:rPr lang="fi-FI" sz="1050" dirty="0"/>
              <a:t> tauira M</a:t>
            </a:r>
            <a:r>
              <a:rPr lang="fr-FR" sz="1050" dirty="0"/>
              <a:t>ā</a:t>
            </a:r>
            <a:r>
              <a:rPr lang="fi-FI" sz="1050" dirty="0"/>
              <a:t>ori ki te tuku aromatawatai ki Te Reo M</a:t>
            </a:r>
            <a:r>
              <a:rPr lang="fr-FR" sz="1050" dirty="0"/>
              <a:t>ā</a:t>
            </a:r>
            <a:r>
              <a:rPr lang="fi-FI" sz="1050" dirty="0"/>
              <a:t>ori, ki te tautoko hoki i </a:t>
            </a:r>
            <a:r>
              <a:rPr lang="en-US" sz="1050" dirty="0"/>
              <a:t>ng</a:t>
            </a:r>
            <a:r>
              <a:rPr lang="fr-FR" sz="1050" dirty="0"/>
              <a:t>ā</a:t>
            </a:r>
            <a:r>
              <a:rPr lang="en-US" sz="1050" dirty="0"/>
              <a:t> </a:t>
            </a:r>
            <a:r>
              <a:rPr lang="fr-FR" sz="1050" dirty="0"/>
              <a:t>ā</a:t>
            </a:r>
            <a:r>
              <a:rPr lang="en-US" sz="1050" dirty="0" err="1"/>
              <a:t>huatanga</a:t>
            </a:r>
            <a:r>
              <a:rPr lang="en-US" sz="1050" dirty="0"/>
              <a:t> </a:t>
            </a:r>
            <a:r>
              <a:rPr lang="en-US" sz="1050" dirty="0" err="1"/>
              <a:t>whakarite</a:t>
            </a:r>
            <a:r>
              <a:rPr lang="en-US" sz="1050" dirty="0"/>
              <a:t> </a:t>
            </a:r>
            <a:r>
              <a:rPr lang="en-US" sz="1050" dirty="0" err="1"/>
              <a:t>tuhinga</a:t>
            </a:r>
            <a:r>
              <a:rPr lang="en-US" sz="1050" dirty="0"/>
              <a:t>. The </a:t>
            </a:r>
            <a:r>
              <a:rPr lang="fr-FR" sz="1050" dirty="0"/>
              <a:t>Te Rau </a:t>
            </a:r>
            <a:r>
              <a:rPr lang="fr-FR" sz="1050" dirty="0" err="1"/>
              <a:t>Tauawhi</a:t>
            </a:r>
            <a:r>
              <a:rPr lang="fr-FR" sz="1050" dirty="0"/>
              <a:t> </a:t>
            </a:r>
            <a:r>
              <a:rPr lang="fr-FR" sz="1050" dirty="0" err="1"/>
              <a:t>Māori</a:t>
            </a:r>
            <a:r>
              <a:rPr lang="fr-FR" sz="1050" dirty="0"/>
              <a:t> </a:t>
            </a:r>
            <a:r>
              <a:rPr lang="fr-FR" sz="1050" dirty="0" err="1"/>
              <a:t>Student</a:t>
            </a:r>
            <a:r>
              <a:rPr lang="fr-FR" sz="1050" dirty="0"/>
              <a:t> Centre can </a:t>
            </a:r>
            <a:r>
              <a:rPr lang="en-US" sz="1050" dirty="0"/>
              <a:t>help you to submit your assignment in </a:t>
            </a:r>
            <a:r>
              <a:rPr lang="en-US" sz="1050" dirty="0" err="1"/>
              <a:t>Te</a:t>
            </a:r>
            <a:r>
              <a:rPr lang="en-US" sz="1050" dirty="0"/>
              <a:t> </a:t>
            </a:r>
            <a:r>
              <a:rPr lang="en-US" sz="1050" dirty="0" err="1"/>
              <a:t>Reo</a:t>
            </a:r>
            <a:r>
              <a:rPr lang="en-US" sz="1050" dirty="0"/>
              <a:t> M</a:t>
            </a:r>
            <a:r>
              <a:rPr lang="fr-FR" sz="1050" dirty="0"/>
              <a:t>ā</a:t>
            </a:r>
            <a:r>
              <a:rPr lang="en-US" sz="1050" dirty="0" err="1"/>
              <a:t>ori</a:t>
            </a:r>
            <a:r>
              <a:rPr lang="en-US" sz="1050" dirty="0"/>
              <a:t> and provide general assignment structure </a:t>
            </a:r>
            <a:r>
              <a:rPr lang="en-NZ" sz="1050" dirty="0"/>
              <a:t>support.</a:t>
            </a:r>
            <a:endParaRPr lang="en-NZ" sz="1050" dirty="0">
              <a:solidFill>
                <a:srgbClr val="FFC000"/>
              </a:solidFill>
            </a:endParaRPr>
          </a:p>
        </p:txBody>
      </p:sp>
      <p:sp>
        <p:nvSpPr>
          <p:cNvPr id="4" name="Title 1"/>
          <p:cNvSpPr>
            <a:spLocks noGrp="1"/>
          </p:cNvSpPr>
          <p:nvPr>
            <p:ph type="title"/>
          </p:nvPr>
        </p:nvSpPr>
        <p:spPr>
          <a:xfrm>
            <a:off x="384793" y="847725"/>
            <a:ext cx="3221472" cy="571500"/>
          </a:xfrm>
        </p:spPr>
        <p:txBody>
          <a:bodyPr>
            <a:noAutofit/>
          </a:bodyPr>
          <a:lstStyle/>
          <a:p>
            <a:br>
              <a:rPr lang="en-NZ" sz="1200" dirty="0"/>
            </a:br>
            <a:r>
              <a:rPr lang="en-NZ" sz="1600" b="1" dirty="0"/>
              <a:t>Need help? </a:t>
            </a:r>
            <a:br>
              <a:rPr lang="en-NZ" sz="1050" dirty="0"/>
            </a:br>
            <a:r>
              <a:rPr lang="en-NZ" sz="1050" dirty="0"/>
              <a:t>We have a range of free services to help you with your assignment writing and study skills</a:t>
            </a:r>
            <a:endParaRPr lang="en-NZ" sz="1200" dirty="0"/>
          </a:p>
        </p:txBody>
      </p:sp>
      <p:pic>
        <p:nvPicPr>
          <p:cNvPr id="8" name="Picture 7" descr="Centre for Learner Success logo">
            <a:extLst>
              <a:ext uri="{FF2B5EF4-FFF2-40B4-BE49-F238E27FC236}">
                <a16:creationId xmlns:a16="http://schemas.microsoft.com/office/drawing/2014/main" id="{2CCEC855-9C4C-4303-AD9E-B3D36D49738D}"/>
              </a:ext>
            </a:extLst>
          </p:cNvPr>
          <p:cNvPicPr>
            <a:picLocks noChangeAspect="1"/>
          </p:cNvPicPr>
          <p:nvPr/>
        </p:nvPicPr>
        <p:blipFill>
          <a:blip r:embed="rId15"/>
          <a:stretch>
            <a:fillRect/>
          </a:stretch>
        </p:blipFill>
        <p:spPr>
          <a:xfrm>
            <a:off x="1" y="5992152"/>
            <a:ext cx="1352128" cy="865848"/>
          </a:xfrm>
          <a:prstGeom prst="rect">
            <a:avLst/>
          </a:prstGeom>
        </p:spPr>
      </p:pic>
      <p:sp>
        <p:nvSpPr>
          <p:cNvPr id="6" name="Title 1">
            <a:extLst>
              <a:ext uri="{FF2B5EF4-FFF2-40B4-BE49-F238E27FC236}">
                <a16:creationId xmlns:a16="http://schemas.microsoft.com/office/drawing/2014/main" id="{5D95EAD1-D035-4EC2-A840-B890DE9C2612}"/>
              </a:ext>
            </a:extLst>
          </p:cNvPr>
          <p:cNvSpPr txBox="1">
            <a:spLocks/>
          </p:cNvSpPr>
          <p:nvPr/>
        </p:nvSpPr>
        <p:spPr>
          <a:xfrm>
            <a:off x="1619672" y="5908612"/>
            <a:ext cx="6172200" cy="628650"/>
          </a:xfrm>
          <a:prstGeom prst="rect">
            <a:avLst/>
          </a:prstGeom>
        </p:spPr>
        <p:txBody>
          <a:bodyPr vert="horz" lIns="68580" tIns="34290" rIns="68580" bIns="34290" rtlCol="0" anchor="ctr">
            <a:normAutofit fontScale="97500"/>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a:r>
              <a:rPr lang="en-NZ" sz="2700">
                <a:solidFill>
                  <a:srgbClr val="FFC000"/>
                </a:solidFill>
                <a:hlinkClick r:id="rId16"/>
              </a:rPr>
              <a:t>learnersuccess@massey</a:t>
            </a:r>
            <a:r>
              <a:rPr lang="en-NZ" sz="2700" dirty="0">
                <a:solidFill>
                  <a:srgbClr val="FFC000"/>
                </a:solidFill>
                <a:hlinkClick r:id="rId16"/>
              </a:rPr>
              <a:t>.ac.nz</a:t>
            </a:r>
            <a:r>
              <a:rPr lang="en-NZ" sz="2700" dirty="0">
                <a:solidFill>
                  <a:srgbClr val="FFC000"/>
                </a:solidFill>
              </a:rPr>
              <a:t>  </a:t>
            </a:r>
          </a:p>
        </p:txBody>
      </p:sp>
    </p:spTree>
    <p:custDataLst>
      <p:tags r:id="rId1"/>
    </p:custDataLst>
    <p:extLst>
      <p:ext uri="{BB962C8B-B14F-4D97-AF65-F5344CB8AC3E}">
        <p14:creationId xmlns:p14="http://schemas.microsoft.com/office/powerpoint/2010/main" val="188772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b="1" dirty="0">
                <a:solidFill>
                  <a:srgbClr val="FFC000"/>
                </a:solidFill>
                <a:latin typeface="Corbel" pitchFamily="34" charset="0"/>
              </a:rPr>
              <a:t>Preparation makes perfect</a:t>
            </a:r>
          </a:p>
        </p:txBody>
      </p:sp>
      <p:sp>
        <p:nvSpPr>
          <p:cNvPr id="7" name="Rectangle 6"/>
          <p:cNvSpPr/>
          <p:nvPr/>
        </p:nvSpPr>
        <p:spPr>
          <a:xfrm>
            <a:off x="1835696" y="1844824"/>
            <a:ext cx="5616624"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3200" b="1" dirty="0">
                <a:solidFill>
                  <a:schemeClr val="bg1"/>
                </a:solidFill>
                <a:latin typeface="Corbel" pitchFamily="34" charset="0"/>
              </a:rPr>
              <a:t>Step 1</a:t>
            </a:r>
            <a:r>
              <a:rPr lang="en-NZ" sz="3200" dirty="0">
                <a:solidFill>
                  <a:schemeClr val="bg1"/>
                </a:solidFill>
                <a:latin typeface="Corbel" pitchFamily="34" charset="0"/>
              </a:rPr>
              <a:t>: Plan your study time</a:t>
            </a:r>
            <a:endParaRPr lang="en-NZ" sz="3200" dirty="0">
              <a:solidFill>
                <a:schemeClr val="bg1"/>
              </a:solidFill>
            </a:endParaRPr>
          </a:p>
        </p:txBody>
      </p:sp>
      <p:sp>
        <p:nvSpPr>
          <p:cNvPr id="6" name="Content Placeholder 5">
            <a:extLst>
              <a:ext uri="{C183D7F6-B498-43B3-948B-1728B52AA6E4}">
                <adec:decorative xmlns:adec="http://schemas.microsoft.com/office/drawing/2017/decorative" val="1"/>
              </a:ext>
            </a:extLst>
          </p:cNvPr>
          <p:cNvSpPr>
            <a:spLocks noGrp="1"/>
          </p:cNvSpPr>
          <p:nvPr>
            <p:ph idx="1"/>
          </p:nvPr>
        </p:nvSpPr>
        <p:spPr/>
        <p:txBody>
          <a:bodyPr/>
          <a:lstStyle/>
          <a:p>
            <a:pPr marL="0" indent="0">
              <a:buNone/>
            </a:pPr>
            <a:r>
              <a:rPr lang="en-NZ" dirty="0"/>
              <a:t> </a:t>
            </a:r>
          </a:p>
        </p:txBody>
      </p:sp>
      <p:sp>
        <p:nvSpPr>
          <p:cNvPr id="10" name="Rectangle 9"/>
          <p:cNvSpPr/>
          <p:nvPr/>
        </p:nvSpPr>
        <p:spPr>
          <a:xfrm>
            <a:off x="1834374" y="2780928"/>
            <a:ext cx="5541987"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3200" b="1" dirty="0">
                <a:solidFill>
                  <a:schemeClr val="bg1"/>
                </a:solidFill>
                <a:latin typeface="Corbel" pitchFamily="34" charset="0"/>
              </a:rPr>
              <a:t>Step 2</a:t>
            </a:r>
            <a:r>
              <a:rPr lang="en-NZ" sz="3200" dirty="0">
                <a:solidFill>
                  <a:schemeClr val="bg1"/>
                </a:solidFill>
                <a:latin typeface="Corbel" pitchFamily="34" charset="0"/>
              </a:rPr>
              <a:t>: Collect information</a:t>
            </a:r>
          </a:p>
        </p:txBody>
      </p:sp>
      <p:sp>
        <p:nvSpPr>
          <p:cNvPr id="8" name="Rectangle 7">
            <a:extLst>
              <a:ext uri="{FF2B5EF4-FFF2-40B4-BE49-F238E27FC236}">
                <a16:creationId xmlns:a16="http://schemas.microsoft.com/office/drawing/2014/main" id="{BAA8CF69-77B0-457D-8E74-5E8FDE811649}"/>
              </a:ext>
            </a:extLst>
          </p:cNvPr>
          <p:cNvSpPr/>
          <p:nvPr/>
        </p:nvSpPr>
        <p:spPr>
          <a:xfrm>
            <a:off x="1835696" y="3717032"/>
            <a:ext cx="5541987"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3200" b="1" dirty="0">
                <a:solidFill>
                  <a:schemeClr val="bg1"/>
                </a:solidFill>
                <a:latin typeface="Corbel" pitchFamily="34" charset="0"/>
              </a:rPr>
              <a:t>Step 3</a:t>
            </a:r>
            <a:r>
              <a:rPr lang="en-NZ" sz="3200" dirty="0">
                <a:solidFill>
                  <a:schemeClr val="bg1"/>
                </a:solidFill>
                <a:latin typeface="Corbel" pitchFamily="34" charset="0"/>
              </a:rPr>
              <a:t>: Summarise information</a:t>
            </a:r>
          </a:p>
        </p:txBody>
      </p:sp>
      <p:sp>
        <p:nvSpPr>
          <p:cNvPr id="16" name="Rectangle 15"/>
          <p:cNvSpPr/>
          <p:nvPr/>
        </p:nvSpPr>
        <p:spPr>
          <a:xfrm>
            <a:off x="1838324" y="4653136"/>
            <a:ext cx="554198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3200" b="1" dirty="0">
                <a:solidFill>
                  <a:schemeClr val="bg1"/>
                </a:solidFill>
                <a:latin typeface="Corbel" pitchFamily="34" charset="0"/>
              </a:rPr>
              <a:t>Step 4</a:t>
            </a:r>
            <a:r>
              <a:rPr lang="en-NZ" sz="3200" dirty="0">
                <a:solidFill>
                  <a:schemeClr val="bg1"/>
                </a:solidFill>
                <a:latin typeface="Corbel" pitchFamily="34" charset="0"/>
              </a:rPr>
              <a:t>: Memorise and revise </a:t>
            </a:r>
          </a:p>
        </p:txBody>
      </p:sp>
    </p:spTree>
    <p:extLst>
      <p:ext uri="{BB962C8B-B14F-4D97-AF65-F5344CB8AC3E}">
        <p14:creationId xmlns:p14="http://schemas.microsoft.com/office/powerpoint/2010/main" val="284598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457200" lvl="1" indent="0">
              <a:buNone/>
            </a:pPr>
            <a:r>
              <a:rPr lang="en-NZ" sz="3200" dirty="0">
                <a:latin typeface="Corbel" panose="020B0503020204020204" pitchFamily="34" charset="0"/>
              </a:rPr>
              <a:t> </a:t>
            </a:r>
          </a:p>
        </p:txBody>
      </p:sp>
      <p:sp>
        <p:nvSpPr>
          <p:cNvPr id="4" name="Title 3">
            <a:extLst>
              <a:ext uri="{FF2B5EF4-FFF2-40B4-BE49-F238E27FC236}">
                <a16:creationId xmlns:a16="http://schemas.microsoft.com/office/drawing/2014/main" id="{7A7BA102-07F0-4C27-A50F-179EADAA1229}"/>
              </a:ext>
            </a:extLst>
          </p:cNvPr>
          <p:cNvSpPr txBox="1">
            <a:spLocks noGrp="1"/>
          </p:cNvSpPr>
          <p:nvPr>
            <p:ph type="title" idx="4294967295"/>
          </p:nvPr>
        </p:nvSpPr>
        <p:spPr>
          <a:xfrm>
            <a:off x="457200" y="1124744"/>
            <a:ext cx="8229600" cy="42165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4400" b="1" i="0" u="none" strike="noStrike" kern="1200" cap="none" spc="0" normalizeH="0" baseline="0" noProof="0" dirty="0">
                <a:ln>
                  <a:noFill/>
                </a:ln>
                <a:solidFill>
                  <a:srgbClr val="FFC000"/>
                </a:solidFill>
                <a:effectLst/>
                <a:uLnTx/>
                <a:uFillTx/>
                <a:latin typeface="Arial" charset="0"/>
                <a:ea typeface="+mn-ea"/>
                <a:cs typeface="Arial" charset="0"/>
              </a:rPr>
              <a:t>Step 1. Planning study time</a:t>
            </a:r>
            <a:endParaRPr kumimoji="0" lang="en-NZ" sz="4400" b="0" i="0" u="none" strike="noStrike" kern="1200" cap="none" spc="0" normalizeH="0" baseline="0" noProof="0" dirty="0">
              <a:ln>
                <a:noFill/>
              </a:ln>
              <a:solidFill>
                <a:srgbClr val="FFC000"/>
              </a:solidFill>
              <a:effectLst/>
              <a:uLnTx/>
              <a:uFillTx/>
              <a:latin typeface="Corbel" panose="020B0503020204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4000" b="0" i="0" u="none" strike="noStrike" kern="1200" cap="none" spc="0" normalizeH="0" baseline="0" noProof="0" dirty="0">
              <a:ln>
                <a:noFill/>
              </a:ln>
              <a:solidFill>
                <a:schemeClr val="bg1"/>
              </a:solidFill>
              <a:effectLst/>
              <a:uLnTx/>
              <a:uFillTx/>
              <a:latin typeface="Corbel" panose="020B050302020402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4000" b="0" i="0" u="none" strike="noStrike" kern="1200" cap="none" spc="0" normalizeH="0" baseline="0" noProof="0" dirty="0">
                <a:ln>
                  <a:noFill/>
                </a:ln>
                <a:solidFill>
                  <a:schemeClr val="bg1"/>
                </a:solidFill>
                <a:effectLst/>
                <a:uLnTx/>
                <a:uFillTx/>
                <a:latin typeface="Corbel" panose="020B0503020204020204" pitchFamily="34" charset="0"/>
                <a:ea typeface="+mn-ea"/>
                <a:cs typeface="Arial" charset="0"/>
              </a:rPr>
              <a:t>Get organised and plan your study time:</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NZ" sz="4000" b="0" i="0" u="none" strike="noStrike" kern="1200" cap="none" spc="0" normalizeH="0" baseline="0" noProof="0" dirty="0">
                <a:ln>
                  <a:noFill/>
                </a:ln>
                <a:solidFill>
                  <a:schemeClr val="bg1"/>
                </a:solidFill>
                <a:effectLst/>
                <a:uLnTx/>
                <a:uFillTx/>
                <a:latin typeface="Corbel" panose="020B0503020204020204" pitchFamily="34" charset="0"/>
                <a:ea typeface="+mn-ea"/>
                <a:cs typeface="Arial" charset="0"/>
              </a:rPr>
              <a:t>Use a wall planner</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NZ" sz="4000" b="0" i="0" u="none" strike="noStrike" kern="1200" cap="none" spc="0" normalizeH="0" baseline="0" noProof="0" dirty="0">
                <a:ln>
                  <a:noFill/>
                </a:ln>
                <a:solidFill>
                  <a:schemeClr val="bg1"/>
                </a:solidFill>
                <a:effectLst/>
                <a:uLnTx/>
                <a:uFillTx/>
                <a:latin typeface="Corbel" panose="020B0503020204020204" pitchFamily="34" charset="0"/>
                <a:ea typeface="+mn-ea"/>
                <a:cs typeface="Arial" charset="0"/>
              </a:rPr>
              <a:t>Use a timetable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12542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b="1" dirty="0">
                <a:solidFill>
                  <a:srgbClr val="FFC000"/>
                </a:solidFill>
                <a:latin typeface="+mn-lt"/>
              </a:rPr>
              <a:t>Step 1. Planning study time</a:t>
            </a:r>
          </a:p>
        </p:txBody>
      </p:sp>
      <p:sp>
        <p:nvSpPr>
          <p:cNvPr id="3" name="Content Placeholder 2"/>
          <p:cNvSpPr>
            <a:spLocks noGrp="1"/>
          </p:cNvSpPr>
          <p:nvPr>
            <p:ph idx="1"/>
          </p:nvPr>
        </p:nvSpPr>
        <p:spPr>
          <a:xfrm>
            <a:off x="457200" y="1417638"/>
            <a:ext cx="8229600" cy="4525963"/>
          </a:xfrm>
        </p:spPr>
        <p:txBody>
          <a:bodyPr/>
          <a:lstStyle/>
          <a:p>
            <a:pPr>
              <a:buNone/>
            </a:pPr>
            <a:r>
              <a:rPr lang="en-NZ" sz="3600" dirty="0">
                <a:latin typeface="Corbel" pitchFamily="34" charset="0"/>
              </a:rPr>
              <a:t>Get organised and plan your study time:</a:t>
            </a:r>
          </a:p>
          <a:p>
            <a:pPr marL="360000" indent="-360000"/>
            <a:r>
              <a:rPr lang="en-NZ" sz="3600" dirty="0">
                <a:latin typeface="Corbel" pitchFamily="34" charset="0"/>
              </a:rPr>
              <a:t>Write down exam dates (wall planner)</a:t>
            </a:r>
          </a:p>
          <a:p>
            <a:pPr marL="360000" indent="-360000"/>
            <a:r>
              <a:rPr lang="en-NZ" sz="3600" dirty="0">
                <a:latin typeface="Corbel" pitchFamily="34" charset="0"/>
              </a:rPr>
              <a:t>Decide on the amount of time needed to study for each exam</a:t>
            </a:r>
          </a:p>
          <a:p>
            <a:pPr marL="360000" indent="-360000"/>
            <a:r>
              <a:rPr lang="en-NZ" sz="3600" dirty="0">
                <a:latin typeface="Corbel" pitchFamily="34" charset="0"/>
              </a:rPr>
              <a:t>Think about where you will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b="1" dirty="0">
                <a:solidFill>
                  <a:srgbClr val="FFC000"/>
                </a:solidFill>
              </a:rPr>
              <a:t>Step 1. Planning </a:t>
            </a:r>
            <a:r>
              <a:rPr lang="en-NZ" sz="4000" b="1">
                <a:solidFill>
                  <a:srgbClr val="FFC000"/>
                </a:solidFill>
              </a:rPr>
              <a:t>study time </a:t>
            </a:r>
            <a:endParaRPr lang="en-NZ" sz="4000" dirty="0">
              <a:solidFill>
                <a:srgbClr val="FFC000"/>
              </a:solidFill>
            </a:endParaRPr>
          </a:p>
        </p:txBody>
      </p:sp>
      <p:sp>
        <p:nvSpPr>
          <p:cNvPr id="3" name="Content Placeholder 2"/>
          <p:cNvSpPr>
            <a:spLocks noGrp="1"/>
          </p:cNvSpPr>
          <p:nvPr>
            <p:ph idx="1"/>
          </p:nvPr>
        </p:nvSpPr>
        <p:spPr>
          <a:xfrm>
            <a:off x="457200" y="1196752"/>
            <a:ext cx="8229600" cy="4929411"/>
          </a:xfrm>
        </p:spPr>
        <p:txBody>
          <a:bodyPr/>
          <a:lstStyle/>
          <a:p>
            <a:pPr marL="0" indent="0">
              <a:buNone/>
            </a:pPr>
            <a:endParaRPr lang="en-NZ" sz="3600" dirty="0">
              <a:solidFill>
                <a:srgbClr val="FFC000"/>
              </a:solidFill>
              <a:latin typeface="Corbel" pitchFamily="34" charset="0"/>
            </a:endParaRPr>
          </a:p>
          <a:p>
            <a:pPr marL="0" indent="0">
              <a:buNone/>
            </a:pPr>
            <a:r>
              <a:rPr lang="en-NZ" sz="3600" dirty="0">
                <a:latin typeface="Corbel" pitchFamily="34" charset="0"/>
              </a:rPr>
              <a:t>Get organised and plan your study time:</a:t>
            </a:r>
          </a:p>
          <a:p>
            <a:r>
              <a:rPr lang="en-NZ" sz="3600" dirty="0">
                <a:latin typeface="Corbel" pitchFamily="34" charset="0"/>
              </a:rPr>
              <a:t>Block out study times  (timetable)</a:t>
            </a:r>
          </a:p>
          <a:p>
            <a:pPr lvl="1"/>
            <a:r>
              <a:rPr lang="en-NZ" sz="3600" dirty="0">
                <a:latin typeface="Corbel" pitchFamily="34" charset="0"/>
              </a:rPr>
              <a:t> Remember to factor in regular breaks</a:t>
            </a:r>
          </a:p>
          <a:p>
            <a:r>
              <a:rPr lang="en-NZ" sz="3600" dirty="0">
                <a:latin typeface="Corbel" pitchFamily="34" charset="0"/>
              </a:rPr>
              <a:t>Break each session into topics that you will study and practise</a:t>
            </a:r>
          </a:p>
          <a:p>
            <a:r>
              <a:rPr lang="en-NZ" sz="3600" dirty="0">
                <a:latin typeface="Corbel" pitchFamily="34" charset="0"/>
              </a:rPr>
              <a:t>Review study timetable every week</a:t>
            </a:r>
          </a:p>
          <a:p>
            <a:pPr marL="0" indent="0">
              <a:buNone/>
            </a:pPr>
            <a:endParaRPr lang="en-NZ" sz="3600" dirty="0">
              <a:solidFill>
                <a:srgbClr val="C00000"/>
              </a:solidFill>
              <a:latin typeface="Corbel" pitchFamily="34" charset="0"/>
            </a:endParaRPr>
          </a:p>
          <a:p>
            <a:endParaRPr lang="en-NZ" dirty="0"/>
          </a:p>
        </p:txBody>
      </p:sp>
    </p:spTree>
    <p:extLst>
      <p:ext uri="{BB962C8B-B14F-4D97-AF65-F5344CB8AC3E}">
        <p14:creationId xmlns:p14="http://schemas.microsoft.com/office/powerpoint/2010/main" val="343506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310199-7614-465F-B35B-D9FACF4311F3}"/>
              </a:ext>
            </a:extLst>
          </p:cNvPr>
          <p:cNvSpPr>
            <a:spLocks noGrp="1"/>
          </p:cNvSpPr>
          <p:nvPr>
            <p:ph type="title"/>
          </p:nvPr>
        </p:nvSpPr>
        <p:spPr>
          <a:xfrm>
            <a:off x="0" y="0"/>
            <a:ext cx="0" cy="0"/>
          </a:xfrm>
        </p:spPr>
        <p:txBody>
          <a:bodyPr anchor="b"/>
          <a:lstStyle/>
          <a:p>
            <a:r>
              <a:rPr lang="en-NZ" dirty="0"/>
              <a:t>Example timetable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357166"/>
            <a:ext cx="8229600" cy="5768997"/>
          </a:xfrm>
        </p:spPr>
        <p:txBody>
          <a:bodyPr/>
          <a:lstStyle/>
          <a:p>
            <a:pPr>
              <a:buNone/>
            </a:pPr>
            <a:endParaRPr lang="en-NZ" dirty="0"/>
          </a:p>
        </p:txBody>
      </p:sp>
      <p:pic>
        <p:nvPicPr>
          <p:cNvPr id="35" name="Picture 2">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a:xfrm>
            <a:off x="214282" y="714356"/>
            <a:ext cx="8669338" cy="4991100"/>
          </a:xfrm>
          <a:prstGeom prst="rect">
            <a:avLst/>
          </a:prstGeom>
          <a:noFill/>
        </p:spPr>
      </p:pic>
      <p:sp>
        <p:nvSpPr>
          <p:cNvPr id="2" name="Rectangle 1"/>
          <p:cNvSpPr/>
          <p:nvPr/>
        </p:nvSpPr>
        <p:spPr>
          <a:xfrm>
            <a:off x="1331640" y="2636912"/>
            <a:ext cx="1046212" cy="165618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rPr>
              <a:t>STUDY: (library) Gather previous exams</a:t>
            </a:r>
          </a:p>
          <a:p>
            <a:pPr algn="ctr"/>
            <a:r>
              <a:rPr lang="en-NZ" sz="1200" dirty="0">
                <a:solidFill>
                  <a:schemeClr val="tx1"/>
                </a:solidFill>
              </a:rPr>
              <a:t>Make flash cards for module one, 115.118</a:t>
            </a:r>
          </a:p>
        </p:txBody>
      </p:sp>
      <p:sp>
        <p:nvSpPr>
          <p:cNvPr id="9" name="Rectangle 8"/>
          <p:cNvSpPr/>
          <p:nvPr/>
        </p:nvSpPr>
        <p:spPr>
          <a:xfrm>
            <a:off x="2411760" y="1685042"/>
            <a:ext cx="104621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rPr>
              <a:t>STUDY: (home)</a:t>
            </a:r>
          </a:p>
          <a:p>
            <a:pPr algn="ctr"/>
            <a:r>
              <a:rPr lang="en-NZ" sz="1200" dirty="0">
                <a:solidFill>
                  <a:schemeClr val="tx1"/>
                </a:solidFill>
              </a:rPr>
              <a:t>Make flash cards for module two, 115.118</a:t>
            </a:r>
          </a:p>
        </p:txBody>
      </p:sp>
      <p:sp>
        <p:nvSpPr>
          <p:cNvPr id="45" name="Rectangle 44"/>
          <p:cNvSpPr/>
          <p:nvPr/>
        </p:nvSpPr>
        <p:spPr>
          <a:xfrm>
            <a:off x="2377852" y="3776665"/>
            <a:ext cx="1071570" cy="28575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Swimming</a:t>
            </a:r>
          </a:p>
        </p:txBody>
      </p:sp>
      <p:sp>
        <p:nvSpPr>
          <p:cNvPr id="11" name="Rectangle 10"/>
          <p:cNvSpPr/>
          <p:nvPr/>
        </p:nvSpPr>
        <p:spPr>
          <a:xfrm>
            <a:off x="3474656" y="1685042"/>
            <a:ext cx="1046212" cy="188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rPr>
              <a:t>STUDY: (library)</a:t>
            </a:r>
          </a:p>
          <a:p>
            <a:pPr algn="ctr"/>
            <a:r>
              <a:rPr lang="en-NZ" sz="1200" dirty="0">
                <a:solidFill>
                  <a:schemeClr val="tx1"/>
                </a:solidFill>
              </a:rPr>
              <a:t>Go through  172.108 exams and practice formulas</a:t>
            </a:r>
          </a:p>
          <a:p>
            <a:pPr algn="ctr"/>
            <a:r>
              <a:rPr lang="en-NZ" sz="1200" dirty="0">
                <a:solidFill>
                  <a:schemeClr val="tx1"/>
                </a:solidFill>
              </a:rPr>
              <a:t>Make flash cards for module one, 172.108</a:t>
            </a:r>
          </a:p>
        </p:txBody>
      </p:sp>
      <p:sp>
        <p:nvSpPr>
          <p:cNvPr id="39" name="Rectangle 38"/>
          <p:cNvSpPr/>
          <p:nvPr/>
        </p:nvSpPr>
        <p:spPr>
          <a:xfrm>
            <a:off x="4572000" y="1928802"/>
            <a:ext cx="1071570" cy="16430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Paid work</a:t>
            </a:r>
          </a:p>
        </p:txBody>
      </p:sp>
      <p:sp>
        <p:nvSpPr>
          <p:cNvPr id="40" name="Rectangle 39"/>
          <p:cNvSpPr/>
          <p:nvPr/>
        </p:nvSpPr>
        <p:spPr>
          <a:xfrm>
            <a:off x="5643570" y="1928802"/>
            <a:ext cx="1071570" cy="16430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Paid work</a:t>
            </a:r>
          </a:p>
        </p:txBody>
      </p:sp>
      <p:sp>
        <p:nvSpPr>
          <p:cNvPr id="42" name="Rectangle 41"/>
          <p:cNvSpPr/>
          <p:nvPr/>
        </p:nvSpPr>
        <p:spPr>
          <a:xfrm>
            <a:off x="6715140" y="3571876"/>
            <a:ext cx="1071570" cy="45891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Touch rugby</a:t>
            </a:r>
          </a:p>
        </p:txBody>
      </p:sp>
      <p:sp>
        <p:nvSpPr>
          <p:cNvPr id="4" name="Rectangle 3"/>
          <p:cNvSpPr/>
          <p:nvPr/>
        </p:nvSpPr>
        <p:spPr>
          <a:xfrm>
            <a:off x="7786710" y="4293096"/>
            <a:ext cx="107051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rPr>
              <a:t>STUDY: (home) Revise study schedule for next week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45" grpId="0" animBg="1"/>
      <p:bldP spid="11" grpId="0" animBg="1"/>
      <p:bldP spid="39" grpId="0" animBg="1"/>
      <p:bldP spid="40" grpId="0" animBg="1"/>
      <p:bldP spid="4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Prepare!</a:t>
            </a:r>
          </a:p>
        </p:txBody>
      </p:sp>
      <p:sp>
        <p:nvSpPr>
          <p:cNvPr id="3" name="Content Placeholder 2"/>
          <p:cNvSpPr>
            <a:spLocks noGrp="1"/>
          </p:cNvSpPr>
          <p:nvPr>
            <p:ph idx="1"/>
          </p:nvPr>
        </p:nvSpPr>
        <p:spPr/>
        <p:txBody>
          <a:bodyPr/>
          <a:lstStyle/>
          <a:p>
            <a:pPr marL="0" indent="0">
              <a:buNone/>
            </a:pPr>
            <a:r>
              <a:rPr lang="en-NZ" sz="800" dirty="0">
                <a:solidFill>
                  <a:schemeClr val="tx2"/>
                </a:solidFill>
              </a:rPr>
              <a:t> </a:t>
            </a:r>
          </a:p>
        </p:txBody>
      </p:sp>
      <p:sp>
        <p:nvSpPr>
          <p:cNvPr id="4" name="Oval Callout 3"/>
          <p:cNvSpPr/>
          <p:nvPr/>
        </p:nvSpPr>
        <p:spPr>
          <a:xfrm>
            <a:off x="683568" y="1714488"/>
            <a:ext cx="7531770" cy="1354472"/>
          </a:xfrm>
          <a:prstGeom prst="wedgeEllipseCallout">
            <a:avLst>
              <a:gd name="adj1" fmla="val -40637"/>
              <a:gd name="adj2" fmla="val 87384"/>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NZ" dirty="0">
                <a:solidFill>
                  <a:schemeClr val="tx1"/>
                </a:solidFill>
              </a:rPr>
              <a:t>Know when (and where) your exams are, and when and where you will study for them.</a:t>
            </a:r>
          </a:p>
        </p:txBody>
      </p:sp>
      <p:sp>
        <p:nvSpPr>
          <p:cNvPr id="5" name="Rectangular Callout 4"/>
          <p:cNvSpPr/>
          <p:nvPr/>
        </p:nvSpPr>
        <p:spPr>
          <a:xfrm>
            <a:off x="1142976" y="3929066"/>
            <a:ext cx="7072362" cy="1285884"/>
          </a:xfrm>
          <a:prstGeom prst="wedgeRectCallout">
            <a:avLst>
              <a:gd name="adj1" fmla="val 45833"/>
              <a:gd name="adj2" fmla="val 83981"/>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NZ" dirty="0">
                <a:solidFill>
                  <a:schemeClr val="tx1"/>
                </a:solidFill>
              </a:rPr>
              <a:t>Work early or work late – find the best place and time for you. While studying, remember to eat, sleep and get regular exercise.</a:t>
            </a:r>
          </a:p>
        </p:txBody>
      </p:sp>
      <p:sp>
        <p:nvSpPr>
          <p:cNvPr id="7" name="TextBox 6">
            <a:extLst>
              <a:ext uri="{FF2B5EF4-FFF2-40B4-BE49-F238E27FC236}">
                <a16:creationId xmlns:a16="http://schemas.microsoft.com/office/drawing/2014/main" id="{550330C8-39D8-484A-877D-9648C6A23555}"/>
              </a:ext>
              <a:ext uri="{C183D7F6-B498-43B3-948B-1728B52AA6E4}">
                <adec:decorative xmlns:adec="http://schemas.microsoft.com/office/drawing/2017/decorative" val="1"/>
              </a:ext>
            </a:extLst>
          </p:cNvPr>
          <p:cNvSpPr txBox="1"/>
          <p:nvPr/>
        </p:nvSpPr>
        <p:spPr>
          <a:xfrm>
            <a:off x="2219417" y="3235898"/>
            <a:ext cx="4616388" cy="461665"/>
          </a:xfrm>
          <a:prstGeom prst="rect">
            <a:avLst/>
          </a:prstGeom>
          <a:noFill/>
        </p:spPr>
        <p:txBody>
          <a:bodyPr wrap="square">
            <a:spAutoFit/>
          </a:bodyPr>
          <a:lstStyle/>
          <a:p>
            <a:endParaRPr lang="en-NZ"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20071&quot;&gt;&lt;property id=&quot;20148&quot; value=&quot;5&quot;/&gt;&lt;property id=&quot;20300&quot; value=&quot;Slide 2 - &amp;quot;Exam experiences&amp;quot;&quot;/&gt;&lt;property id=&quot;20307&quot; value=&quot;543&quot;/&gt;&lt;/object&gt;&lt;object type=&quot;3&quot; unique_id=&quot;20080&quot;&gt;&lt;property id=&quot;20148&quot; value=&quot;5&quot;/&gt;&lt;property id=&quot;20300&quot; value=&quot;Slide 16 - &amp;quot;Study Summaries&amp;quot;&quot;/&gt;&lt;property id=&quot;20307&quot; value=&quot;552&quot;/&gt;&lt;/object&gt;&lt;object type=&quot;3&quot; unique_id=&quot;20082&quot;&gt;&lt;property id=&quot;20148&quot; value=&quot;5&quot;/&gt;&lt;property id=&quot;20300&quot; value=&quot;Slide 18 - &amp;quot;Charts&amp;quot;&quot;/&gt;&lt;property id=&quot;20307&quot; value=&quot;554&quot;/&gt;&lt;/object&gt;&lt;object type=&quot;3&quot; unique_id=&quot;20083&quot;&gt;&lt;property id=&quot;20148&quot; value=&quot;5&quot;/&gt;&lt;property id=&quot;20300&quot; value=&quot;Slide 19&quot;/&gt;&lt;property id=&quot;20307&quot; value=&quot;555&quot;/&gt;&lt;/object&gt;&lt;object type=&quot;3&quot; unique_id=&quot;20085&quot;&gt;&lt;property id=&quot;20148&quot; value=&quot;5&quot;/&gt;&lt;property id=&quot;20300&quot; value=&quot;Slide 20&quot;/&gt;&lt;property id=&quot;20307&quot; value=&quot;557&quot;/&gt;&lt;/object&gt;&lt;object type=&quot;3&quot; unique_id=&quot;20086&quot;&gt;&lt;property id=&quot;20148&quot; value=&quot;5&quot;/&gt;&lt;property id=&quot;20300&quot; value=&quot;Slide 22 - &amp;quot;Flow Chart of Infection Cycle&amp;quot;&quot;/&gt;&lt;property id=&quot;20307&quot; value=&quot;558&quot;/&gt;&lt;/object&gt;&lt;object type=&quot;3&quot; unique_id=&quot;20112&quot;&gt;&lt;property id=&quot;20148&quot; value=&quot;5&quot;/&gt;&lt;property id=&quot;20300&quot; value=&quot;Slide 7 - &amp;quot;Step 1. Planning study time&amp;quot;&quot;/&gt;&lt;property id=&quot;20307&quot; value=&quot;586&quot;/&gt;&lt;/object&gt;&lt;object type=&quot;3&quot; unique_id=&quot;20113&quot;&gt;&lt;property id=&quot;20148&quot; value=&quot;5&quot;/&gt;&lt;property id=&quot;20300&quot; value=&quot;Slide 9&quot;/&gt;&lt;property id=&quot;20307&quot; value=&quot;588&quot;/&gt;&lt;/object&gt;&lt;object type=&quot;3&quot; unique_id=&quot;20120&quot;&gt;&lt;property id=&quot;20148&quot; value=&quot;5&quot;/&gt;&lt;property id=&quot;20300&quot; value=&quot;Slide 26 - &amp;quot;Talk out loud&amp;quot;&quot;/&gt;&lt;property id=&quot;20307&quot; value=&quot;601&quot;/&gt;&lt;/object&gt;&lt;object type=&quot;3&quot; unique_id=&quot;21681&quot;&gt;&lt;property id=&quot;20148&quot; value=&quot;5&quot;/&gt;&lt;property id=&quot;20300&quot; value=&quot;Slide 25 - &amp;quot;Acronyms and Acrostics&amp;quot;&quot;/&gt;&lt;property id=&quot;20307&quot; value=&quot;606&quot;/&gt;&lt;/object&gt;&lt;object type=&quot;3&quot; unique_id=&quot;22180&quot;&gt;&lt;property id=&quot;20148&quot; value=&quot;5&quot;/&gt;&lt;property id=&quot;20300&quot; value=&quot;Slide 28 - &amp;quot;Roman Room&amp;quot;&quot;/&gt;&lt;property id=&quot;20307&quot; value=&quot;607&quot;/&gt;&lt;/object&gt;&lt;object type=&quot;3&quot; unique_id=&quot;23406&quot;&gt;&lt;property id=&quot;20148&quot; value=&quot;5&quot;/&gt;&lt;property id=&quot;20300&quot; value=&quot;Slide 10&quot;/&gt;&lt;property id=&quot;20307&quot; value=&quot;611&quot;/&gt;&lt;/object&gt;&lt;object type=&quot;3&quot; unique_id=&quot;24302&quot;&gt;&lt;property id=&quot;20148&quot; value=&quot;5&quot;/&gt;&lt;property id=&quot;20300&quot; value=&quot;Slide 31&quot;/&gt;&lt;property id=&quot;20307&quot; value=&quot;614&quot;/&gt;&lt;/object&gt;&lt;object type=&quot;3&quot; unique_id=&quot;24303&quot;&gt;&lt;property id=&quot;20148&quot; value=&quot;5&quot;/&gt;&lt;property id=&quot;20300&quot; value=&quot;Slide 1&quot;/&gt;&lt;property id=&quot;20307&quot; value=&quot;623&quot;/&gt;&lt;/object&gt;&lt;object type=&quot;3&quot; unique_id=&quot;24304&quot;&gt;&lt;property id=&quot;20148&quot; value=&quot;5&quot;/&gt;&lt;property id=&quot;20300&quot; value=&quot;Slide 3 - &amp;quot;The purpose of an exam&amp;quot;&quot;/&gt;&lt;property id=&quot;20307&quot; value=&quot;619&quot;/&gt;&lt;/object&gt;&lt;object type=&quot;3&quot; unique_id=&quot;24305&quot;&gt;&lt;property id=&quot;20148&quot; value=&quot;5&quot;/&gt;&lt;property id=&quot;20300&quot; value=&quot;Slide 24 - &amp;quot;Two memory special effects&amp;quot;&quot;/&gt;&lt;property id=&quot;20307&quot; value=&quot;615&quot;/&gt;&lt;/object&gt;&lt;object type=&quot;3&quot; unique_id=&quot;24307&quot;&gt;&lt;property id=&quot;20148&quot; value=&quot;5&quot;/&gt;&lt;property id=&quot;20300&quot; value=&quot;Slide 17&quot;/&gt;&lt;property id=&quot;20307&quot; value=&quot;621&quot;/&gt;&lt;/object&gt;&lt;object type=&quot;3&quot; unique_id=&quot;24308&quot;&gt;&lt;property id=&quot;20148&quot; value=&quot;5&quot;/&gt;&lt;property id=&quot;20300&quot; value=&quot;Slide 21&quot;/&gt;&lt;property id=&quot;20307&quot; value=&quot;622&quot;/&gt;&lt;/object&gt;&lt;object type=&quot;3&quot; unique_id=&quot;24309&quot;&gt;&lt;property id=&quot;20148&quot; value=&quot;5&quot;/&gt;&lt;property id=&quot;20300&quot; value=&quot;Slide 29 - &amp;quot;How would you try to remember this list?&amp;quot;&quot;/&gt;&lt;property id=&quot;20307&quot; value=&quot;616&quot;/&gt;&lt;/object&gt;&lt;object type=&quot;3&quot; unique_id=&quot;24310&quot;&gt;&lt;property id=&quot;20148&quot; value=&quot;5&quot;/&gt;&lt;property id=&quot;20300&quot; value=&quot;Slide 30&quot;/&gt;&lt;property id=&quot;20307&quot; value=&quot;618&quot;/&gt;&lt;/object&gt;&lt;object type=&quot;3&quot; unique_id=&quot;57973&quot;&gt;&lt;property id=&quot;20148&quot; value=&quot;5&quot;/&gt;&lt;property id=&quot;20300&quot; value=&quot;Slide 4 - &amp;quot;Preparation makes perfect&amp;quot;&quot;/&gt;&lt;property id=&quot;20307&quot; value=&quot;624&quot;/&gt;&lt;/object&gt;&lt;object type=&quot;3&quot; unique_id=&quot;58403&quot;&gt;&lt;property id=&quot;20148&quot; value=&quot;5&quot;/&gt;&lt;property id=&quot;20300&quot; value=&quot;Slide 11 - &amp;quot;Step 2. Collect information&amp;quot;&quot;/&gt;&lt;property id=&quot;20307&quot; value=&quot;626&quot;/&gt;&lt;/object&gt;&lt;object type=&quot;3&quot; unique_id=&quot;58584&quot;&gt;&lt;property id=&quot;20148&quot; value=&quot;5&quot;/&gt;&lt;property id=&quot;20300&quot; value=&quot;Slide 12 - &amp;quot;Previous exams&amp;quot;&quot;/&gt;&lt;property id=&quot;20307&quot; value=&quot;627&quot;/&gt;&lt;/object&gt;&lt;object type=&quot;3&quot; unique_id=&quot;58586&quot;&gt;&lt;property id=&quot;20148&quot; value=&quot;5&quot;/&gt;&lt;property id=&quot;20300&quot; value=&quot;Slide 14 - &amp;quot;Re-cap&amp;quot;&quot;/&gt;&lt;property id=&quot;20307&quot; value=&quot;629&quot;/&gt;&lt;/object&gt;&lt;object type=&quot;3&quot; unique_id=&quot;58780&quot;&gt;&lt;property id=&quot;20148&quot; value=&quot;5&quot;/&gt;&lt;property id=&quot;20300&quot; value=&quot;Slide 15 - &amp;quot;Step 3. Summarise information&amp;quot;&quot;/&gt;&lt;property id=&quot;20307&quot; value=&quot;630&quot;/&gt;&lt;/object&gt;&lt;object type=&quot;3&quot; unique_id=&quot;59161&quot;&gt;&lt;property id=&quot;20148&quot; value=&quot;5&quot;/&gt;&lt;property id=&quot;20300&quot; value=&quot;Slide 23 - &amp;quot;Step 4. Memorise and revise&amp;quot;&quot;/&gt;&lt;property id=&quot;20307&quot; value=&quot;631&quot;/&gt;&lt;/object&gt;&lt;object type=&quot;3&quot; unique_id=&quot;59402&quot;&gt;&lt;property id=&quot;20148&quot; value=&quot;5&quot;/&gt;&lt;property id=&quot;20300&quot; value=&quot;Slide 5 - &amp;quot;Step 1. Planning study time&amp;quot;&quot;/&gt;&lt;property id=&quot;20307&quot; value=&quot;633&quot;/&gt;&lt;/object&gt;&lt;object type=&quot;3&quot; unique_id=&quot;59403&quot;&gt;&lt;property id=&quot;20148&quot; value=&quot;5&quot;/&gt;&lt;property id=&quot;20300&quot; value=&quot;Slide 6 - &amp;quot;Example timetable&amp;quot;&quot;/&gt;&lt;property id=&quot;20307&quot; value=&quot;632&quot;/&gt;&lt;/object&gt;&lt;object type=&quot;3&quot; unique_id=&quot;59497&quot;&gt;&lt;property id=&quot;20148&quot; value=&quot;5&quot;/&gt;&lt;property id=&quot;20300&quot; value=&quot;Slide 13 - &amp;quot;Previous exams: Time allocation&amp;quot;&quot;/&gt;&lt;property id=&quot;20307&quot; value=&quot;634&quot;/&gt;&lt;/object&gt;&lt;object type=&quot;3&quot; unique_id=&quot;59626&quot;&gt;&lt;property id=&quot;20148&quot; value=&quot;5&quot;/&gt;&lt;property id=&quot;20300&quot; value=&quot;Slide 27 - &amp;quot;Rhymes and sayings&amp;quot;&quot;/&gt;&lt;property id=&quot;20307&quot; value=&quot;635&quot;/&gt;&lt;/object&gt;&lt;object type=&quot;3&quot; unique_id=&quot;59947&quot;&gt;&lt;property id=&quot;20148&quot; value=&quot;5&quot;/&gt;&lt;property id=&quot;20300&quot; value=&quot;Slide 8 - &amp;quot;Step 1. Planning study time&amp;quot;&quot;/&gt;&lt;property id=&quot;20307&quot; value=&quot;63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7" ma:contentTypeDescription="Create a new document." ma:contentTypeScope="" ma:versionID="73c06e7eefb9a856999725a90d9dd5ea">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f34a231befe3b058671e76f4e839f7b3"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TaxCatchAll xmlns="dc379fb1-e443-490d-83c3-5a162dd70eeb" xsi:nil="true"/>
    <lcf76f155ced4ddcb4097134ff3c332f xmlns="7f35d26a-4140-43ec-9fda-33ed6b790e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D5EFCC-FE97-4007-AF3B-4909023985BC}">
  <ds:schemaRefs>
    <ds:schemaRef ds:uri="http://schemas.microsoft.com/sharepoint/v3/contenttype/forms"/>
  </ds:schemaRefs>
</ds:datastoreItem>
</file>

<file path=customXml/itemProps2.xml><?xml version="1.0" encoding="utf-8"?>
<ds:datastoreItem xmlns:ds="http://schemas.openxmlformats.org/officeDocument/2006/customXml" ds:itemID="{CB3D0953-7320-4F25-BB6B-522A4799CA86}"/>
</file>

<file path=customXml/itemProps3.xml><?xml version="1.0" encoding="utf-8"?>
<ds:datastoreItem xmlns:ds="http://schemas.openxmlformats.org/officeDocument/2006/customXml" ds:itemID="{644DA462-944A-41C3-92F9-E709C94BD123}">
  <ds:schemaRefs>
    <ds:schemaRef ds:uri="http://schemas.microsoft.com/office/2006/metadata/properties"/>
    <ds:schemaRef ds:uri="http://schemas.microsoft.com/office/infopath/2007/PartnerControls"/>
    <ds:schemaRef ds:uri="7f35d26a-4140-43ec-9fda-33ed6b790edf"/>
  </ds:schemaRefs>
</ds:datastoreItem>
</file>

<file path=docProps/app.xml><?xml version="1.0" encoding="utf-8"?>
<Properties xmlns="http://schemas.openxmlformats.org/officeDocument/2006/extended-properties" xmlns:vt="http://schemas.openxmlformats.org/officeDocument/2006/docPropsVTypes">
  <TotalTime>15575</TotalTime>
  <Words>2045</Words>
  <Application>Microsoft Office PowerPoint</Application>
  <PresentationFormat>On-screen Show (4:3)</PresentationFormat>
  <Paragraphs>368</Paragraphs>
  <Slides>30</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 Univers 57 Condensed</vt:lpstr>
      <vt:lpstr>Calibri</vt:lpstr>
      <vt:lpstr>Corbel</vt:lpstr>
      <vt:lpstr>Impact</vt:lpstr>
      <vt:lpstr>Jokerman</vt:lpstr>
      <vt:lpstr>Palatino Linotype</vt:lpstr>
      <vt:lpstr>Wingdings</vt:lpstr>
      <vt:lpstr>Template</vt:lpstr>
      <vt:lpstr>All blue style 3</vt:lpstr>
      <vt:lpstr>Exams How to prepare for an exam  </vt:lpstr>
      <vt:lpstr>Exam experiences</vt:lpstr>
      <vt:lpstr>The purpose of an exam</vt:lpstr>
      <vt:lpstr>Preparation makes perfect</vt:lpstr>
      <vt:lpstr>Step 1. Planning study time  Get organised and plan your study time: Use a wall planner Use a timetable </vt:lpstr>
      <vt:lpstr>Step 1. Planning study time</vt:lpstr>
      <vt:lpstr>Step 1. Planning study time </vt:lpstr>
      <vt:lpstr>Example timetable</vt:lpstr>
      <vt:lpstr>Prepare!</vt:lpstr>
      <vt:lpstr>Step 2. Collect information</vt:lpstr>
      <vt:lpstr>Previous exams</vt:lpstr>
      <vt:lpstr>Previous exams: Time allocation</vt:lpstr>
      <vt:lpstr>Re-cap</vt:lpstr>
      <vt:lpstr>Step 3. Summarise information</vt:lpstr>
      <vt:lpstr>Study Summaries</vt:lpstr>
      <vt:lpstr>Outline Summary/linear notes</vt:lpstr>
      <vt:lpstr>Charts</vt:lpstr>
      <vt:lpstr>Example of a Study Matrix Displays the similarities and differences amongst bacteria </vt:lpstr>
      <vt:lpstr>Example: Diagram/mind map</vt:lpstr>
      <vt:lpstr>Mind map!</vt:lpstr>
      <vt:lpstr>Flow Chart of Infection Cycle</vt:lpstr>
      <vt:lpstr>Step 4. Memorise and revise</vt:lpstr>
      <vt:lpstr>Two memory special effects</vt:lpstr>
      <vt:lpstr>Acronyms and Acrostics</vt:lpstr>
      <vt:lpstr>Talk out loud</vt:lpstr>
      <vt:lpstr>Rhymes and sayings</vt:lpstr>
      <vt:lpstr>Roman Room</vt:lpstr>
      <vt:lpstr>How would you try to remember this list?</vt:lpstr>
      <vt:lpstr>Summary</vt:lpstr>
      <vt:lpstr> Need help?  We have a range of free services to help you with your assignment writing and study skills</vt:lpstr>
    </vt:vector>
  </TitlesOfParts>
  <Company>Information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Extramural @ Massey 2007</dc:title>
  <dc:creator>jdeanefr</dc:creator>
  <cp:lastModifiedBy>Sally Coughlan</cp:lastModifiedBy>
  <cp:revision>893</cp:revision>
  <cp:lastPrinted>2014-10-09T01:24:28Z</cp:lastPrinted>
  <dcterms:created xsi:type="dcterms:W3CDTF">2007-02-09T01:29:45Z</dcterms:created>
  <dcterms:modified xsi:type="dcterms:W3CDTF">2022-01-26T21:23:12Z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0x0101008C07AA112A82F64F9B26E027F0CF1D98</vt:lpwstr>
  </property>
  <property fmtid="{D5CDD505-2E9C-101B-9397-08002B2CF9AE}" pid="3" name="MSIP_Label_d4450850-6bb7-472e-8954-8a40628b485d_Enabled">
    <vt:lpwstr>true</vt:lpwstr>
  </property>
  <property fmtid="{D5CDD505-2E9C-101B-9397-08002B2CF9AE}" pid="4" name="MSIP_Label_d4450850-6bb7-472e-8954-8a40628b485d_SetDate">
    <vt:lpwstr>2021-11-29T19:11:22Z</vt:lpwstr>
  </property>
  <property fmtid="{D5CDD505-2E9C-101B-9397-08002B2CF9AE}" pid="5" name="MSIP_Label_d4450850-6bb7-472e-8954-8a40628b485d_Method">
    <vt:lpwstr>Privileged</vt:lpwstr>
  </property>
  <property fmtid="{D5CDD505-2E9C-101B-9397-08002B2CF9AE}" pid="6" name="MSIP_Label_d4450850-6bb7-472e-8954-8a40628b485d_Name">
    <vt:lpwstr>In confidence</vt:lpwstr>
  </property>
  <property fmtid="{D5CDD505-2E9C-101B-9397-08002B2CF9AE}" pid="7" name="MSIP_Label_d4450850-6bb7-472e-8954-8a40628b485d_SiteId">
    <vt:lpwstr>388728e1-bbd0-4378-98dc-f8682e644300</vt:lpwstr>
  </property>
  <property fmtid="{D5CDD505-2E9C-101B-9397-08002B2CF9AE}" pid="8" name="MSIP_Label_d4450850-6bb7-472e-8954-8a40628b485d_ActionId">
    <vt:lpwstr>94930848-b394-4339-b3ba-d2e1a5c94985</vt:lpwstr>
  </property>
  <property fmtid="{D5CDD505-2E9C-101B-9397-08002B2CF9AE}" pid="9" name="MSIP_Label_d4450850-6bb7-472e-8954-8a40628b485d_ContentBits">
    <vt:lpwstr>2</vt:lpwstr>
  </property>
  <property fmtid="{D5CDD505-2E9C-101B-9397-08002B2CF9AE}" pid="10" name="ClassificationContentMarkingFooterLocations">
    <vt:lpwstr>LOOSE:3\Level:3\2_Office Theme:6\Office Theme:3\1_Office Theme:3\2_Presentation1:3\5_Default Design:3\2_Capsules:3\3_Radial:3\4_WATERCOL:3\5_WATERCOL:3\4_Profile:3\5_Profile:3\Template:4\Massey:4\All blue style 2:3\All blue style 3:3\1_Official Template 2:3\1_All blue style 2:3\1_All blue style 3:3\Blue/White style 1:3\Blue/White style 2:3\Blue/White style 3:3\Background image style 1:3\Background image style 2:3\Background image style 3:3\Background image style 4:3\Background image style 5:3</vt:lpwstr>
  </property>
  <property fmtid="{D5CDD505-2E9C-101B-9397-08002B2CF9AE}" pid="11" name="ClassificationContentMarkingFooterText">
    <vt:lpwstr>IN CONFIDENCE</vt:lpwstr>
  </property>
</Properties>
</file>