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4"/>
    <p:sldMasterId id="2147483930" r:id="rId5"/>
    <p:sldMasterId id="2147483661" r:id="rId6"/>
    <p:sldMasterId id="2147483679" r:id="rId7"/>
    <p:sldMasterId id="2147483703" r:id="rId8"/>
    <p:sldMasterId id="2147483689" r:id="rId9"/>
    <p:sldMasterId id="2147483669" r:id="rId10"/>
    <p:sldMasterId id="2147483926" r:id="rId11"/>
    <p:sldMasterId id="2147483928" r:id="rId12"/>
    <p:sldMasterId id="2147483701" r:id="rId13"/>
    <p:sldMasterId id="2147483889" r:id="rId14"/>
  </p:sldMasterIdLst>
  <p:notesMasterIdLst>
    <p:notesMasterId r:id="rId39"/>
  </p:notesMasterIdLst>
  <p:sldIdLst>
    <p:sldId id="256" r:id="rId15"/>
    <p:sldId id="260" r:id="rId16"/>
    <p:sldId id="270" r:id="rId17"/>
    <p:sldId id="275" r:id="rId18"/>
    <p:sldId id="276" r:id="rId19"/>
    <p:sldId id="278" r:id="rId20"/>
    <p:sldId id="279" r:id="rId21"/>
    <p:sldId id="277" r:id="rId22"/>
    <p:sldId id="294" r:id="rId23"/>
    <p:sldId id="259" r:id="rId24"/>
    <p:sldId id="280" r:id="rId25"/>
    <p:sldId id="287" r:id="rId26"/>
    <p:sldId id="288" r:id="rId27"/>
    <p:sldId id="289" r:id="rId28"/>
    <p:sldId id="291" r:id="rId29"/>
    <p:sldId id="293" r:id="rId30"/>
    <p:sldId id="281" r:id="rId31"/>
    <p:sldId id="282" r:id="rId32"/>
    <p:sldId id="283" r:id="rId33"/>
    <p:sldId id="284" r:id="rId34"/>
    <p:sldId id="285" r:id="rId35"/>
    <p:sldId id="286" r:id="rId36"/>
    <p:sldId id="290" r:id="rId37"/>
    <p:sldId id="340" r:id="rId3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66"/>
    <a:srgbClr val="000099"/>
    <a:srgbClr val="0431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5" autoAdjust="0"/>
  </p:normalViewPr>
  <p:slideViewPr>
    <p:cSldViewPr snapToGrid="0">
      <p:cViewPr varScale="1">
        <p:scale>
          <a:sx n="162" d="100"/>
          <a:sy n="162" d="100"/>
        </p:scale>
        <p:origin x="144" y="114"/>
      </p:cViewPr>
      <p:guideLst>
        <p:guide orient="horz" pos="1620"/>
        <p:guide pos="2880"/>
      </p:guideLst>
    </p:cSldViewPr>
  </p:slideViewPr>
  <p:outlineViewPr>
    <p:cViewPr>
      <p:scale>
        <a:sx n="33" d="100"/>
        <a:sy n="33" d="100"/>
      </p:scale>
      <p:origin x="0" y="-285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7CF95401-C8FE-804B-83E2-5318579333E7}" type="datetimeFigureOut">
              <a:rPr lang="en-GB"/>
              <a:pPr>
                <a:defRPr/>
              </a:pPr>
              <a:t>24/11/2021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502AEA54-8D33-0647-AC74-F38758DA81CD}" type="slidenum">
              <a:rPr lang="en-GB"/>
              <a:pPr>
                <a:defRPr/>
              </a:pPr>
              <a:t>‹#›</a:t>
            </a:fld>
            <a:endParaRPr lang="en-GB"/>
          </a:p>
        </p:txBody>
      </p:sp>
    </p:spTree>
    <p:extLst>
      <p:ext uri="{BB962C8B-B14F-4D97-AF65-F5344CB8AC3E}">
        <p14:creationId xmlns:p14="http://schemas.microsoft.com/office/powerpoint/2010/main" val="342241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3</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23</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a:defRPr/>
            </a:pPr>
            <a:fld id="{502AEA54-8D33-0647-AC74-F38758DA81CD}" type="slidenum">
              <a:rPr lang="en-GB" smtClean="0"/>
              <a:pPr>
                <a:defRPr/>
              </a:pPr>
              <a:t>24</a:t>
            </a:fld>
            <a:endParaRPr lang="en-GB"/>
          </a:p>
        </p:txBody>
      </p:sp>
    </p:spTree>
    <p:extLst>
      <p:ext uri="{BB962C8B-B14F-4D97-AF65-F5344CB8AC3E}">
        <p14:creationId xmlns:p14="http://schemas.microsoft.com/office/powerpoint/2010/main" val="347892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4</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5</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6</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What are some things</a:t>
            </a:r>
            <a:r>
              <a:rPr lang="en-NZ" baseline="0"/>
              <a:t> you can put on your ‘to do’ list?</a:t>
            </a:r>
          </a:p>
          <a:p>
            <a:endParaRPr lang="en-NZ"/>
          </a:p>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11</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12</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17</a:t>
            </a:fld>
            <a:endParaRPr lang="en-GB"/>
          </a:p>
        </p:txBody>
      </p:sp>
    </p:spTree>
    <p:extLst>
      <p:ext uri="{BB962C8B-B14F-4D97-AF65-F5344CB8AC3E}">
        <p14:creationId xmlns:p14="http://schemas.microsoft.com/office/powerpoint/2010/main" val="235924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pPr>
              <a:defRPr/>
            </a:pPr>
            <a:fld id="{502AEA54-8D33-0647-AC74-F38758DA81CD}" type="slidenum">
              <a:rPr lang="en-GB" smtClean="0"/>
              <a:pPr>
                <a:defRPr/>
              </a:pPr>
              <a:t>20</a:t>
            </a:fld>
            <a:endParaRPr lang="en-GB"/>
          </a:p>
        </p:txBody>
      </p:sp>
    </p:spTree>
    <p:extLst>
      <p:ext uri="{BB962C8B-B14F-4D97-AF65-F5344CB8AC3E}">
        <p14:creationId xmlns:p14="http://schemas.microsoft.com/office/powerpoint/2010/main" val="2359243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11/24/2021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9"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283961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200150"/>
            <a:ext cx="8382000" cy="3314701"/>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Tree>
    <p:extLst>
      <p:ext uri="{BB962C8B-B14F-4D97-AF65-F5344CB8AC3E}">
        <p14:creationId xmlns:p14="http://schemas.microsoft.com/office/powerpoint/2010/main" val="307380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16422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24552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9914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11/24/2021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418136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11/24/2021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11/24/2021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91313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338937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55994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4"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33983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11" name="Title Placeholder 1"/>
          <p:cNvSpPr>
            <a:spLocks noGrp="1"/>
          </p:cNvSpPr>
          <p:nvPr>
            <p:ph type="title" hasCustomPrompt="1"/>
          </p:nvPr>
        </p:nvSpPr>
        <p:spPr>
          <a:xfrm>
            <a:off x="228600" y="571500"/>
            <a:ext cx="35052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415304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AU"/>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543A17F2-DABC-9348-AE89-53A8810353E0}" type="datetimeFigureOut">
              <a:rPr lang="en-US" smtClean="0"/>
              <a:t>11/24/2021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D13A35F1-69E1-224F-A9BD-435B1B5F14B1}" type="slidenum">
              <a:rPr lang="en-US" smtClean="0"/>
              <a:t>‹#›</a:t>
            </a:fld>
            <a:endParaRPr lang="en-US"/>
          </a:p>
        </p:txBody>
      </p:sp>
    </p:spTree>
    <p:extLst>
      <p:ext uri="{BB962C8B-B14F-4D97-AF65-F5344CB8AC3E}">
        <p14:creationId xmlns:p14="http://schemas.microsoft.com/office/powerpoint/2010/main" val="222248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411046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ext Placeholder 4"/>
          <p:cNvSpPr>
            <a:spLocks noGrp="1"/>
          </p:cNvSpPr>
          <p:nvPr>
            <p:ph type="body" sz="quarter" idx="10" hasCustomPrompt="1"/>
          </p:nvPr>
        </p:nvSpPr>
        <p:spPr>
          <a:xfrm>
            <a:off x="1066800" y="742950"/>
            <a:ext cx="6858000" cy="628650"/>
          </a:xfrm>
          <a:prstGeom prst="rect">
            <a:avLst/>
          </a:prstGeom>
        </p:spPr>
        <p:txBody>
          <a:bodyPr vert="horz"/>
          <a:lstStyle>
            <a:lvl1pPr marL="0" indent="0" algn="ctr">
              <a:buNone/>
              <a:defRPr>
                <a:solidFill>
                  <a:srgbClr val="FFFFFF"/>
                </a:solidFill>
              </a:defRPr>
            </a:lvl1pPr>
          </a:lstStyle>
          <a:p>
            <a:pPr lvl="0"/>
            <a:r>
              <a:rPr lang="en-US"/>
              <a:t>Click to add Title</a:t>
            </a:r>
          </a:p>
        </p:txBody>
      </p:sp>
    </p:spTree>
    <p:extLst>
      <p:ext uri="{BB962C8B-B14F-4D97-AF65-F5344CB8AC3E}">
        <p14:creationId xmlns:p14="http://schemas.microsoft.com/office/powerpoint/2010/main" val="72377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1" y="1485901"/>
            <a:ext cx="8229599" cy="30289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AU"/>
              <a:t>Click to enter text</a:t>
            </a:r>
          </a:p>
          <a:p>
            <a:pPr lvl="1"/>
            <a:r>
              <a:rPr lang="en-AU"/>
              <a:t>Second level</a:t>
            </a:r>
          </a:p>
          <a:p>
            <a:pPr lvl="2"/>
            <a:r>
              <a:rPr lang="en-AU"/>
              <a:t>Third level</a:t>
            </a:r>
          </a:p>
          <a:p>
            <a:pPr lvl="3"/>
            <a:r>
              <a:rPr lang="en-AU"/>
              <a:t>Fourth level</a:t>
            </a:r>
          </a:p>
          <a:p>
            <a:pPr lvl="4"/>
            <a:r>
              <a:rPr lang="en-AU"/>
              <a:t>Fifth level</a:t>
            </a:r>
            <a:endParaRPr lang="en-GB"/>
          </a:p>
        </p:txBody>
      </p:sp>
      <p:sp>
        <p:nvSpPr>
          <p:cNvPr id="5" name="Title Placeholder 1"/>
          <p:cNvSpPr>
            <a:spLocks noGrp="1"/>
          </p:cNvSpPr>
          <p:nvPr>
            <p:ph type="title" hasCustomPrompt="1"/>
          </p:nvPr>
        </p:nvSpPr>
        <p:spPr>
          <a:xfrm>
            <a:off x="5943600" y="987028"/>
            <a:ext cx="2971800" cy="594122"/>
          </a:xfrm>
          <a:prstGeom prst="rect">
            <a:avLst/>
          </a:prstGeom>
        </p:spPr>
        <p:txBody>
          <a:bodyPr vert="horz" lIns="91440" tIns="45720" rIns="91440" bIns="45720" rtlCol="0" anchor="ctr">
            <a:normAutofit/>
          </a:bodyPr>
          <a:lstStyle/>
          <a:p>
            <a:r>
              <a:rPr lang="en-US"/>
              <a:t>CLICK TO EDIT TITLE</a:t>
            </a:r>
          </a:p>
        </p:txBody>
      </p:sp>
    </p:spTree>
    <p:extLst>
      <p:ext uri="{BB962C8B-B14F-4D97-AF65-F5344CB8AC3E}">
        <p14:creationId xmlns:p14="http://schemas.microsoft.com/office/powerpoint/2010/main" val="11988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theme" Target="../theme/theme11.xml"/><Relationship Id="rId4"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jpg"/><Relationship Id="rId5"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pic>
        <p:nvPicPr>
          <p:cNvPr id="15" name="Picture 9" descr="MUN38896 MasseyLogoUniNZ_CMYKrev.ai"/>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925" r:id="rId1"/>
    <p:sldLayoutId id="2147483935" r:id="rId2"/>
    <p:sldLayoutId id="21474839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MYK_WB_LEFT.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32" r:id="rId2"/>
    <p:sldLayoutId id="2147483933" r:id="rId3"/>
    <p:sldLayoutId id="214748393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9" descr="MUN38896 MasseyLogoUniNZ_CMYKrev.ai"/>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93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5" name="Picture 9" descr="MUN38896 MasseyLogoUniNZ_CMYKrev.ai"/>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493525" y="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lash.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 id="2147483938" r:id="rId2"/>
    <p:sldLayoutId id="2147483939" r:id="rId3"/>
    <p:sldLayoutId id="214748394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Slash.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4" r:id="rId1"/>
    <p:sldLayoutId id="214748393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2000">
          <a:solidFill>
            <a:schemeClr val="tx1"/>
          </a:solidFill>
          <a:latin typeface="Arial" charset="0"/>
          <a:ea typeface="ＭＳ Ｐゴシック" charset="0"/>
          <a:cs typeface="Arial" charset="0"/>
        </a:defRPr>
      </a:lvl2pPr>
      <a:lvl3pPr algn="ctr" rtl="0" eaLnBrk="0" fontAlgn="base" hangingPunct="0">
        <a:spcBef>
          <a:spcPct val="0"/>
        </a:spcBef>
        <a:spcAft>
          <a:spcPct val="0"/>
        </a:spcAft>
        <a:defRPr sz="2000">
          <a:solidFill>
            <a:schemeClr val="tx1"/>
          </a:solidFill>
          <a:latin typeface="Arial" charset="0"/>
          <a:ea typeface="ＭＳ Ｐゴシック" charset="0"/>
          <a:cs typeface="Arial" charset="0"/>
        </a:defRPr>
      </a:lvl3pPr>
      <a:lvl4pPr algn="ctr" rtl="0" eaLnBrk="0" fontAlgn="base" hangingPunct="0">
        <a:spcBef>
          <a:spcPct val="0"/>
        </a:spcBef>
        <a:spcAft>
          <a:spcPct val="0"/>
        </a:spcAft>
        <a:defRPr sz="2000">
          <a:solidFill>
            <a:schemeClr val="tx1"/>
          </a:solidFill>
          <a:latin typeface="Arial" charset="0"/>
          <a:ea typeface="ＭＳ Ｐゴシック" charset="0"/>
          <a:cs typeface="Arial" charset="0"/>
        </a:defRPr>
      </a:lvl4pPr>
      <a:lvl5pPr algn="ctr" rtl="0" eaLnBrk="0" fontAlgn="base" hangingPunct="0">
        <a:spcBef>
          <a:spcPct val="0"/>
        </a:spcBef>
        <a:spcAft>
          <a:spcPct val="0"/>
        </a:spcAft>
        <a:defRPr sz="2000">
          <a:solidFill>
            <a:schemeClr val="tx1"/>
          </a:solidFill>
          <a:latin typeface="Arial" charset="0"/>
          <a:ea typeface="ＭＳ Ｐゴシック" charset="0"/>
          <a:cs typeface="Arial" charset="0"/>
        </a:defRPr>
      </a:lvl5pPr>
      <a:lvl6pPr marL="457200" algn="ctr" rtl="0" fontAlgn="base">
        <a:spcBef>
          <a:spcPct val="0"/>
        </a:spcBef>
        <a:spcAft>
          <a:spcPct val="0"/>
        </a:spcAft>
        <a:defRPr sz="2000">
          <a:solidFill>
            <a:schemeClr val="tx1"/>
          </a:solidFill>
          <a:latin typeface="Arial" charset="0"/>
          <a:ea typeface="ＭＳ Ｐゴシック" charset="0"/>
          <a:cs typeface="Arial" charset="0"/>
        </a:defRPr>
      </a:lvl6pPr>
      <a:lvl7pPr marL="914400" algn="ctr" rtl="0" fontAlgn="base">
        <a:spcBef>
          <a:spcPct val="0"/>
        </a:spcBef>
        <a:spcAft>
          <a:spcPct val="0"/>
        </a:spcAft>
        <a:defRPr sz="2000">
          <a:solidFill>
            <a:schemeClr val="tx1"/>
          </a:solidFill>
          <a:latin typeface="Arial" charset="0"/>
          <a:ea typeface="ＭＳ Ｐゴシック" charset="0"/>
          <a:cs typeface="Arial" charset="0"/>
        </a:defRPr>
      </a:lvl7pPr>
      <a:lvl8pPr marL="1371600" algn="ctr" rtl="0" fontAlgn="base">
        <a:spcBef>
          <a:spcPct val="0"/>
        </a:spcBef>
        <a:spcAft>
          <a:spcPct val="0"/>
        </a:spcAft>
        <a:defRPr sz="2000">
          <a:solidFill>
            <a:schemeClr val="tx1"/>
          </a:solidFill>
          <a:latin typeface="Arial" charset="0"/>
          <a:ea typeface="ＭＳ Ｐゴシック" charset="0"/>
          <a:cs typeface="Arial" charset="0"/>
        </a:defRPr>
      </a:lvl8pPr>
      <a:lvl9pPr marL="1828800" algn="ctr" rtl="0" fontAlgn="base">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4" descr="New-NZ)Rev).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909265"/>
            <a:ext cx="3429000" cy="97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92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5"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438150"/>
            <a:ext cx="3429000" cy="9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74000" y="4400550"/>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MYK_WB_RIGHT.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315200" y="-95250"/>
            <a:ext cx="1981200" cy="985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92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owll.massey.ac.nz/about-OWLL/studyup.php" TargetMode="Externa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wll.massey.ac.nz/"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hyperlink" Target="http://owll.massey.ac.nz/about-OWLL/workshops.php" TargetMode="External"/><Relationship Id="rId13" Type="http://schemas.openxmlformats.org/officeDocument/2006/relationships/hyperlink" Target="https://www.massey.ac.nz/massey/maori/maori-student-centre/maori-student-centre_home.cfm" TargetMode="External"/><Relationship Id="rId3" Type="http://schemas.openxmlformats.org/officeDocument/2006/relationships/notesSlide" Target="../notesSlides/notesSlide11.xml"/><Relationship Id="rId7" Type="http://schemas.openxmlformats.org/officeDocument/2006/relationships/hyperlink" Target="https://stream.massey.ac.nz/course/view.php?id=22&amp;section=5" TargetMode="External"/><Relationship Id="rId12" Type="http://schemas.openxmlformats.org/officeDocument/2006/relationships/hyperlink" Target="https://stream.massey.ac.nz/course/view.php?id=22&amp;section=17"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https://www.massey.ac.nz/massey/student-life/services-and-resources/academic-skills-support/pre-reading/extramural-assignment-pre-reading-service.cfm" TargetMode="External"/><Relationship Id="rId11" Type="http://schemas.openxmlformats.org/officeDocument/2006/relationships/hyperlink" Target="https://www.massey.ac.nz/massey/student-life/services-and-resources/disability-services/disability-services_home.cfm" TargetMode="External"/><Relationship Id="rId5" Type="http://schemas.openxmlformats.org/officeDocument/2006/relationships/hyperlink" Target="http://www.massey.ac.nz/ctlcontacts" TargetMode="External"/><Relationship Id="rId10" Type="http://schemas.openxmlformats.org/officeDocument/2006/relationships/hyperlink" Target="http://owll.massey.ac.nz/index.php" TargetMode="External"/><Relationship Id="rId4" Type="http://schemas.openxmlformats.org/officeDocument/2006/relationships/hyperlink" Target="https://www.massey.ac.nz/ctlcontacts" TargetMode="External"/><Relationship Id="rId9" Type="http://schemas.openxmlformats.org/officeDocument/2006/relationships/hyperlink" Target="https://stream.massey.ac.nz/mod/forum/view.php?id=169" TargetMode="Externa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assey.ac.nz/massey/learning/distance-learning/workload-planning-tool.cf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AFD35-423D-4CAD-B7BA-E9147EC6CC13}"/>
              </a:ext>
            </a:extLst>
          </p:cNvPr>
          <p:cNvSpPr>
            <a:spLocks noGrp="1"/>
          </p:cNvSpPr>
          <p:nvPr>
            <p:ph type="title" idx="4294967295"/>
          </p:nvPr>
        </p:nvSpPr>
        <p:spPr>
          <a:xfrm>
            <a:off x="628650" y="1481000"/>
            <a:ext cx="7886700" cy="993775"/>
          </a:xfrm>
          <a:prstGeom prst="rect">
            <a:avLst/>
          </a:prstGeom>
        </p:spPr>
        <p:txBody>
          <a:bodyPr/>
          <a:lstStyle/>
          <a:p>
            <a:pPr algn="ctr"/>
            <a:r>
              <a:rPr lang="en-NZ" sz="3600" dirty="0"/>
              <a:t>How to Manage your Time</a:t>
            </a:r>
            <a:br>
              <a:rPr lang="en-NZ" dirty="0"/>
            </a:br>
            <a:endParaRPr lang="en-GB" dirty="0"/>
          </a:p>
        </p:txBody>
      </p:sp>
      <p:pic>
        <p:nvPicPr>
          <p:cNvPr id="4" name="Picture 3" descr="STUDYUP: KNOWLEDGE TO GO">
            <a:hlinkClick r:id="rId2"/>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95486"/>
            <a:ext cx="3096344" cy="1008112"/>
          </a:xfrm>
          <a:prstGeom prst="rect">
            <a:avLst/>
          </a:prstGeom>
          <a:noFill/>
          <a:ln>
            <a:noFill/>
          </a:ln>
        </p:spPr>
      </p:pic>
      <p:sp>
        <p:nvSpPr>
          <p:cNvPr id="2" name="Content Placeholder 1"/>
          <p:cNvSpPr>
            <a:spLocks noGrp="1"/>
          </p:cNvSpPr>
          <p:nvPr>
            <p:ph sz="quarter" idx="4"/>
          </p:nvPr>
        </p:nvSpPr>
        <p:spPr>
          <a:xfrm>
            <a:off x="518865" y="2566021"/>
            <a:ext cx="8229599" cy="725809"/>
          </a:xfrm>
        </p:spPr>
        <p:txBody>
          <a:bodyPr/>
          <a:lstStyle/>
          <a:p>
            <a:pPr marL="0" indent="0" algn="ctr">
              <a:buNone/>
            </a:pPr>
            <a:r>
              <a:rPr lang="en-US" sz="3200" i="1" dirty="0"/>
              <a:t>Time management skills</a:t>
            </a:r>
          </a:p>
        </p:txBody>
      </p:sp>
      <p:pic>
        <p:nvPicPr>
          <p:cNvPr id="10" name="Picture 9" descr="Centre for Learner Success logo">
            <a:extLst>
              <a:ext uri="{FF2B5EF4-FFF2-40B4-BE49-F238E27FC236}">
                <a16:creationId xmlns:a16="http://schemas.microsoft.com/office/drawing/2014/main" id="{F5BC316B-78AC-412C-B262-5470C16CDBAA}"/>
              </a:ext>
            </a:extLst>
          </p:cNvPr>
          <p:cNvPicPr>
            <a:picLocks noChangeAspect="1"/>
          </p:cNvPicPr>
          <p:nvPr/>
        </p:nvPicPr>
        <p:blipFill>
          <a:blip r:embed="rId4"/>
          <a:stretch>
            <a:fillRect/>
          </a:stretch>
        </p:blipFill>
        <p:spPr>
          <a:xfrm>
            <a:off x="0" y="4062386"/>
            <a:ext cx="1591467" cy="1019111"/>
          </a:xfrm>
          <a:prstGeom prst="rect">
            <a:avLst/>
          </a:prstGeom>
        </p:spPr>
      </p:pic>
    </p:spTree>
    <p:extLst>
      <p:ext uri="{BB962C8B-B14F-4D97-AF65-F5344CB8AC3E}">
        <p14:creationId xmlns:p14="http://schemas.microsoft.com/office/powerpoint/2010/main" val="35334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i="1">
                <a:solidFill>
                  <a:srgbClr val="043163"/>
                </a:solidFill>
              </a:rPr>
              <a:t>Two Tips</a:t>
            </a:r>
          </a:p>
        </p:txBody>
      </p:sp>
      <p:sp>
        <p:nvSpPr>
          <p:cNvPr id="2" name="Content Placeholder 1"/>
          <p:cNvSpPr>
            <a:spLocks noGrp="1"/>
          </p:cNvSpPr>
          <p:nvPr>
            <p:ph sz="quarter" idx="4"/>
          </p:nvPr>
        </p:nvSpPr>
        <p:spPr>
          <a:xfrm>
            <a:off x="899592" y="2139702"/>
            <a:ext cx="7560840" cy="1656184"/>
          </a:xfrm>
        </p:spPr>
        <p:txBody>
          <a:bodyPr/>
          <a:lstStyle/>
          <a:p>
            <a:pPr>
              <a:spcAft>
                <a:spcPts val="1200"/>
              </a:spcAft>
              <a:buSzPct val="75000"/>
            </a:pPr>
            <a:r>
              <a:rPr lang="en-US" sz="2200">
                <a:latin typeface="Arial" panose="020B0604020202020204" pitchFamily="34" charset="0"/>
                <a:cs typeface="Arial" panose="020B0604020202020204" pitchFamily="34" charset="0"/>
              </a:rPr>
              <a:t>Have breaks during your study (study for 50 minutes, 10-minute break)</a:t>
            </a:r>
          </a:p>
          <a:p>
            <a:pPr>
              <a:spcAft>
                <a:spcPts val="1200"/>
              </a:spcAft>
              <a:buSzPct val="75000"/>
            </a:pPr>
            <a:r>
              <a:rPr lang="en-US" sz="2200">
                <a:latin typeface="Arial" panose="020B0604020202020204" pitchFamily="34" charset="0"/>
                <a:cs typeface="Arial" panose="020B0604020202020204" pitchFamily="34" charset="0"/>
              </a:rPr>
              <a:t>Schedule your study time during your optimal time</a:t>
            </a:r>
          </a:p>
        </p:txBody>
      </p:sp>
    </p:spTree>
    <p:extLst>
      <p:ext uri="{BB962C8B-B14F-4D97-AF65-F5344CB8AC3E}">
        <p14:creationId xmlns:p14="http://schemas.microsoft.com/office/powerpoint/2010/main" val="73908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Three: </a:t>
            </a:r>
            <a:br>
              <a:rPr lang="en-NZ" b="1" dirty="0">
                <a:solidFill>
                  <a:srgbClr val="043163"/>
                </a:solidFill>
              </a:rPr>
            </a:br>
            <a:r>
              <a:rPr lang="en-NZ" b="1" dirty="0">
                <a:solidFill>
                  <a:srgbClr val="043163"/>
                </a:solidFill>
              </a:rPr>
              <a:t>Write a ‘To Do’ List</a:t>
            </a:r>
          </a:p>
        </p:txBody>
      </p:sp>
      <p:sp>
        <p:nvSpPr>
          <p:cNvPr id="7" name="Content Placeholder 2"/>
          <p:cNvSpPr>
            <a:spLocks noGrp="1"/>
          </p:cNvSpPr>
          <p:nvPr>
            <p:ph idx="1"/>
          </p:nvPr>
        </p:nvSpPr>
        <p:spPr>
          <a:xfrm>
            <a:off x="395536" y="1700808"/>
            <a:ext cx="8208912" cy="3247206"/>
          </a:xfrm>
        </p:spPr>
        <p:txBody>
          <a:bodyPr/>
          <a:lstStyle/>
          <a:p>
            <a:pPr>
              <a:buSzPct val="75000"/>
            </a:pPr>
            <a:r>
              <a:rPr lang="en-NZ" sz="2000"/>
              <a:t>Check out stream, your study guide</a:t>
            </a:r>
          </a:p>
          <a:p>
            <a:pPr>
              <a:buSzPct val="75000"/>
            </a:pPr>
            <a:r>
              <a:rPr lang="en-NZ" sz="2000"/>
              <a:t>Go to lectures and tutorials</a:t>
            </a:r>
          </a:p>
          <a:p>
            <a:pPr>
              <a:buSzPct val="75000"/>
            </a:pPr>
            <a:r>
              <a:rPr lang="en-NZ" sz="2000"/>
              <a:t>Read lecture notes</a:t>
            </a:r>
          </a:p>
          <a:p>
            <a:pPr>
              <a:buSzPct val="75000"/>
            </a:pPr>
            <a:r>
              <a:rPr lang="en-NZ" sz="2000"/>
              <a:t>Read and take notes (textbook reading, and/or journal articles)</a:t>
            </a:r>
          </a:p>
          <a:p>
            <a:pPr>
              <a:buSzPct val="75000"/>
            </a:pPr>
            <a:r>
              <a:rPr lang="en-NZ" sz="2000"/>
              <a:t>Do online quizzes </a:t>
            </a:r>
          </a:p>
          <a:p>
            <a:pPr>
              <a:buSzPct val="75000"/>
            </a:pPr>
            <a:r>
              <a:rPr lang="en-NZ" sz="2000"/>
              <a:t>Do research for your assignment/s</a:t>
            </a:r>
          </a:p>
          <a:p>
            <a:pPr marL="457200" lvl="1" indent="0">
              <a:buNone/>
            </a:pPr>
            <a:endParaRPr lang="en-NZ" sz="2000"/>
          </a:p>
          <a:p>
            <a:pPr marL="457200" lvl="1" indent="0">
              <a:buNone/>
            </a:pPr>
            <a:r>
              <a:rPr lang="en-NZ" sz="2000">
                <a:solidFill>
                  <a:srgbClr val="FFC000"/>
                </a:solidFill>
              </a:rPr>
              <a:t>The assignment planning calculator is a useful tool.</a:t>
            </a:r>
          </a:p>
          <a:p>
            <a:pPr marL="400050" lvl="1" indent="0">
              <a:buNone/>
            </a:pPr>
            <a:endParaRPr lang="en-NZ" sz="2000"/>
          </a:p>
        </p:txBody>
      </p:sp>
      <p:sp>
        <p:nvSpPr>
          <p:cNvPr id="2" name="Rounded Rectangle 1" descr="The assignment planner is a useful tool"/>
          <p:cNvSpPr/>
          <p:nvPr/>
        </p:nvSpPr>
        <p:spPr>
          <a:xfrm>
            <a:off x="827584" y="4299942"/>
            <a:ext cx="5976664" cy="360040"/>
          </a:xfrm>
          <a:prstGeom prst="round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698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500"/>
                                        <p:tgtEl>
                                          <p:spTgt spid="7">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179512" y="411510"/>
            <a:ext cx="3240360" cy="648072"/>
          </a:xfrm>
        </p:spPr>
        <p:txBody>
          <a:bodyPr>
            <a:noAutofit/>
          </a:bodyPr>
          <a:lstStyle/>
          <a:p>
            <a:pPr algn="l"/>
            <a:r>
              <a:rPr lang="en-NZ" sz="2400" b="1" i="1">
                <a:solidFill>
                  <a:srgbClr val="043163"/>
                </a:solidFill>
              </a:rPr>
              <a:t>Time management tool</a:t>
            </a:r>
          </a:p>
        </p:txBody>
      </p:sp>
      <p:sp>
        <p:nvSpPr>
          <p:cNvPr id="10" name="Content Placeholder 2"/>
          <p:cNvSpPr>
            <a:spLocks noGrp="1"/>
          </p:cNvSpPr>
          <p:nvPr>
            <p:ph idx="1"/>
          </p:nvPr>
        </p:nvSpPr>
        <p:spPr>
          <a:xfrm>
            <a:off x="457200" y="1960240"/>
            <a:ext cx="8229600" cy="1612776"/>
          </a:xfrm>
        </p:spPr>
        <p:txBody>
          <a:bodyPr/>
          <a:lstStyle/>
          <a:p>
            <a:pPr algn="ctr">
              <a:spcAft>
                <a:spcPts val="1200"/>
              </a:spcAft>
              <a:buNone/>
            </a:pPr>
            <a:r>
              <a:rPr lang="en-US" sz="2800">
                <a:latin typeface="Arial" pitchFamily="34" charset="0"/>
                <a:cs typeface="Arial" pitchFamily="34" charset="0"/>
              </a:rPr>
              <a:t>Assignment planning calculator on OWLL </a:t>
            </a:r>
          </a:p>
          <a:p>
            <a:pPr lvl="1" algn="ctr">
              <a:spcAft>
                <a:spcPts val="1200"/>
              </a:spcAft>
              <a:buNone/>
            </a:pPr>
            <a:r>
              <a:rPr lang="en-US" sz="2400">
                <a:latin typeface="Arial" pitchFamily="34" charset="0"/>
                <a:cs typeface="Arial" pitchFamily="34" charset="0"/>
                <a:hlinkClick r:id="rId3"/>
              </a:rPr>
              <a:t>http://owll.massey.ac.nz</a:t>
            </a:r>
            <a:endParaRPr lang="en-US" sz="2400">
              <a:latin typeface="Arial" pitchFamily="34" charset="0"/>
              <a:cs typeface="Arial" pitchFamily="34" charset="0"/>
            </a:endParaRPr>
          </a:p>
          <a:p>
            <a:pPr algn="ctr"/>
            <a:endParaRPr lang="en-NZ" sz="2800">
              <a:latin typeface="Arial" pitchFamily="34" charset="0"/>
              <a:cs typeface="Arial" pitchFamily="34" charset="0"/>
            </a:endParaRPr>
          </a:p>
        </p:txBody>
      </p:sp>
    </p:spTree>
    <p:extLst>
      <p:ext uri="{BB962C8B-B14F-4D97-AF65-F5344CB8AC3E}">
        <p14:creationId xmlns:p14="http://schemas.microsoft.com/office/powerpoint/2010/main" val="113491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0152" y="1041524"/>
            <a:ext cx="2971800" cy="594122"/>
          </a:xfrm>
        </p:spPr>
        <p:txBody>
          <a:bodyPr>
            <a:noAutofit/>
          </a:bodyPr>
          <a:lstStyle/>
          <a:p>
            <a:r>
              <a:rPr lang="en-US" b="1" i="1" dirty="0">
                <a:solidFill>
                  <a:srgbClr val="043163"/>
                </a:solidFill>
              </a:rPr>
              <a:t>Assignment planning calculator</a:t>
            </a:r>
          </a:p>
        </p:txBody>
      </p:sp>
      <p:pic>
        <p:nvPicPr>
          <p:cNvPr id="6" name="Picture 2" descr="Screenshot image of Assignment Planner tool in OWLL."/>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1030538" y="1851671"/>
            <a:ext cx="613375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432697">
            <a:off x="3422787" y="3164941"/>
            <a:ext cx="609600" cy="3045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7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0152" y="1041524"/>
            <a:ext cx="2971800" cy="594122"/>
          </a:xfrm>
        </p:spPr>
        <p:txBody>
          <a:bodyPr>
            <a:noAutofit/>
          </a:bodyPr>
          <a:lstStyle/>
          <a:p>
            <a:r>
              <a:rPr lang="en-US" b="1" i="1" dirty="0">
                <a:solidFill>
                  <a:srgbClr val="043163"/>
                </a:solidFill>
              </a:rPr>
              <a:t>The assignment planning calculator</a:t>
            </a:r>
          </a:p>
        </p:txBody>
      </p:sp>
      <p:sp>
        <p:nvSpPr>
          <p:cNvPr id="8" name="Content Placeholder 2"/>
          <p:cNvSpPr>
            <a:spLocks noGrp="1"/>
          </p:cNvSpPr>
          <p:nvPr>
            <p:ph idx="4294967295"/>
          </p:nvPr>
        </p:nvSpPr>
        <p:spPr>
          <a:xfrm>
            <a:off x="1321296" y="1895078"/>
            <a:ext cx="6419056" cy="2692896"/>
          </a:xfrm>
          <a:prstGeom prst="rect">
            <a:avLst/>
          </a:prstGeom>
        </p:spPr>
        <p:txBody>
          <a:bodyPr/>
          <a:lstStyle/>
          <a:p>
            <a:pPr>
              <a:buSzPct val="75000"/>
            </a:pPr>
            <a:r>
              <a:rPr lang="en-NZ" sz="2400">
                <a:solidFill>
                  <a:schemeClr val="bg1"/>
                </a:solidFill>
                <a:latin typeface="Arial" pitchFamily="34" charset="0"/>
                <a:cs typeface="Arial" pitchFamily="34" charset="0"/>
              </a:rPr>
              <a:t>Initial planning</a:t>
            </a:r>
          </a:p>
          <a:p>
            <a:pPr>
              <a:buSzPct val="75000"/>
            </a:pPr>
            <a:r>
              <a:rPr lang="en-NZ" sz="2400">
                <a:solidFill>
                  <a:schemeClr val="bg1"/>
                </a:solidFill>
                <a:latin typeface="Arial" pitchFamily="34" charset="0"/>
                <a:cs typeface="Arial" pitchFamily="34" charset="0"/>
              </a:rPr>
              <a:t>Researching</a:t>
            </a:r>
          </a:p>
          <a:p>
            <a:pPr>
              <a:buSzPct val="75000"/>
            </a:pPr>
            <a:r>
              <a:rPr lang="en-NZ" sz="2400">
                <a:solidFill>
                  <a:schemeClr val="bg1"/>
                </a:solidFill>
                <a:latin typeface="Arial" pitchFamily="34" charset="0"/>
                <a:cs typeface="Arial" pitchFamily="34" charset="0"/>
              </a:rPr>
              <a:t>Writing</a:t>
            </a:r>
          </a:p>
          <a:p>
            <a:pPr>
              <a:buSzPct val="75000"/>
            </a:pPr>
            <a:r>
              <a:rPr lang="en-NZ" sz="2400">
                <a:solidFill>
                  <a:schemeClr val="bg1"/>
                </a:solidFill>
                <a:latin typeface="Arial" pitchFamily="34" charset="0"/>
                <a:cs typeface="Arial" pitchFamily="34" charset="0"/>
              </a:rPr>
              <a:t>Reviewing and revising</a:t>
            </a:r>
          </a:p>
          <a:p>
            <a:pPr>
              <a:buSzPct val="75000"/>
            </a:pPr>
            <a:r>
              <a:rPr lang="en-NZ" sz="2400">
                <a:solidFill>
                  <a:schemeClr val="bg1"/>
                </a:solidFill>
                <a:latin typeface="Arial" pitchFamily="34" charset="0"/>
                <a:cs typeface="Arial" pitchFamily="34" charset="0"/>
              </a:rPr>
              <a:t>After the assignment</a:t>
            </a:r>
          </a:p>
          <a:p>
            <a:pPr marL="0" indent="0">
              <a:buNone/>
            </a:pPr>
            <a:endParaRPr lang="en-NZ" sz="24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6281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5992688" y="1113532"/>
            <a:ext cx="2971800" cy="59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Plan Your Week &amp; Day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5850209"/>
              </p:ext>
            </p:extLst>
          </p:nvPr>
        </p:nvGraphicFramePr>
        <p:xfrm>
          <a:off x="323528" y="1815666"/>
          <a:ext cx="8712967" cy="3240359"/>
        </p:xfrm>
        <a:graphic>
          <a:graphicData uri="http://schemas.openxmlformats.org/drawingml/2006/table">
            <a:tbl>
              <a:tblPr firstRow="1" bandRow="1">
                <a:tableStyleId>{5C22544A-7EE6-4342-B048-85BDC9FD1C3A}</a:tableStyleId>
              </a:tblPr>
              <a:tblGrid>
                <a:gridCol w="1714029">
                  <a:extLst>
                    <a:ext uri="{9D8B030D-6E8A-4147-A177-3AD203B41FA5}">
                      <a16:colId xmlns:a16="http://schemas.microsoft.com/office/drawing/2014/main" val="20000"/>
                    </a:ext>
                  </a:extLst>
                </a:gridCol>
                <a:gridCol w="5111127">
                  <a:extLst>
                    <a:ext uri="{9D8B030D-6E8A-4147-A177-3AD203B41FA5}">
                      <a16:colId xmlns:a16="http://schemas.microsoft.com/office/drawing/2014/main" val="20001"/>
                    </a:ext>
                  </a:extLst>
                </a:gridCol>
                <a:gridCol w="1887811">
                  <a:extLst>
                    <a:ext uri="{9D8B030D-6E8A-4147-A177-3AD203B41FA5}">
                      <a16:colId xmlns:a16="http://schemas.microsoft.com/office/drawing/2014/main" val="20002"/>
                    </a:ext>
                  </a:extLst>
                </a:gridCol>
              </a:tblGrid>
              <a:tr h="348518">
                <a:tc>
                  <a:txBody>
                    <a:bodyPr/>
                    <a:lstStyle/>
                    <a:p>
                      <a:r>
                        <a:rPr lang="en-NZ" sz="1400"/>
                        <a:t>Day</a:t>
                      </a:r>
                    </a:p>
                  </a:txBody>
                  <a:tcPr/>
                </a:tc>
                <a:tc>
                  <a:txBody>
                    <a:bodyPr/>
                    <a:lstStyle/>
                    <a:p>
                      <a:r>
                        <a:rPr lang="en-NZ" sz="1600"/>
                        <a:t>Week : 6 – 10 March</a:t>
                      </a:r>
                    </a:p>
                  </a:txBody>
                  <a:tcPr/>
                </a:tc>
                <a:tc>
                  <a:txBody>
                    <a:bodyPr/>
                    <a:lstStyle/>
                    <a:p>
                      <a:r>
                        <a:rPr lang="en-NZ" sz="1400"/>
                        <a:t>Done</a:t>
                      </a:r>
                    </a:p>
                  </a:txBody>
                  <a:tcPr/>
                </a:tc>
                <a:extLst>
                  <a:ext uri="{0D108BD9-81ED-4DB2-BD59-A6C34878D82A}">
                    <a16:rowId xmlns:a16="http://schemas.microsoft.com/office/drawing/2014/main" val="10000"/>
                  </a:ext>
                </a:extLst>
              </a:tr>
              <a:tr h="549695">
                <a:tc>
                  <a:txBody>
                    <a:bodyPr/>
                    <a:lstStyle/>
                    <a:p>
                      <a:r>
                        <a:rPr lang="en-NZ" sz="1400"/>
                        <a:t>6 Mar (Mon)</a:t>
                      </a:r>
                    </a:p>
                  </a:txBody>
                  <a:tcPr/>
                </a:tc>
                <a:tc>
                  <a:txBody>
                    <a:bodyPr/>
                    <a:lstStyle/>
                    <a:p>
                      <a:r>
                        <a:rPr lang="en-NZ" sz="1400"/>
                        <a:t>175.733 : Read</a:t>
                      </a:r>
                      <a:r>
                        <a:rPr lang="en-NZ" sz="1400" baseline="0"/>
                        <a:t> Chapter 3 (Issues in Health Promotion)</a:t>
                      </a:r>
                    </a:p>
                    <a:p>
                      <a:pPr marL="742950" lvl="1" indent="-285750">
                        <a:buFont typeface="Wingdings" panose="05000000000000000000" pitchFamily="2" charset="2"/>
                        <a:buChar char="Ø"/>
                      </a:pPr>
                      <a:r>
                        <a:rPr lang="en-NZ" sz="1400" baseline="0"/>
                        <a:t>Note-taking</a:t>
                      </a:r>
                    </a:p>
                  </a:txBody>
                  <a:tcPr/>
                </a:tc>
                <a:tc>
                  <a:txBody>
                    <a:bodyPr/>
                    <a:lstStyle/>
                    <a:p>
                      <a:endParaRPr lang="en-NZ" sz="1400">
                        <a:solidFill>
                          <a:srgbClr val="C00000"/>
                        </a:solidFill>
                      </a:endParaRPr>
                    </a:p>
                  </a:txBody>
                  <a:tcPr/>
                </a:tc>
                <a:extLst>
                  <a:ext uri="{0D108BD9-81ED-4DB2-BD59-A6C34878D82A}">
                    <a16:rowId xmlns:a16="http://schemas.microsoft.com/office/drawing/2014/main" val="10001"/>
                  </a:ext>
                </a:extLst>
              </a:tr>
              <a:tr h="598810">
                <a:tc>
                  <a:txBody>
                    <a:bodyPr/>
                    <a:lstStyle/>
                    <a:p>
                      <a:r>
                        <a:rPr lang="en-NZ" sz="1400"/>
                        <a:t>7 Mar</a:t>
                      </a:r>
                      <a:r>
                        <a:rPr lang="en-NZ" sz="1400" baseline="0"/>
                        <a:t> (Tues)</a:t>
                      </a:r>
                      <a:endParaRPr lang="en-NZ" sz="1400"/>
                    </a:p>
                  </a:txBody>
                  <a:tcPr/>
                </a:tc>
                <a:tc>
                  <a:txBody>
                    <a:bodyPr/>
                    <a:lstStyle/>
                    <a:p>
                      <a:r>
                        <a:rPr lang="en-NZ" sz="1400">
                          <a:solidFill>
                            <a:srgbClr val="000099"/>
                          </a:solidFill>
                        </a:rPr>
                        <a:t>175.720 :  Read article on women’s rights</a:t>
                      </a:r>
                    </a:p>
                    <a:p>
                      <a:pPr marL="285750" indent="-285750">
                        <a:buFont typeface="Arial" panose="020B0604020202020204" pitchFamily="34" charset="0"/>
                        <a:buChar char="•"/>
                      </a:pPr>
                      <a:r>
                        <a:rPr lang="en-NZ" sz="1400">
                          <a:solidFill>
                            <a:srgbClr val="000099"/>
                          </a:solidFill>
                        </a:rPr>
                        <a:t>Write</a:t>
                      </a:r>
                      <a:r>
                        <a:rPr lang="en-NZ" sz="1400" baseline="0">
                          <a:solidFill>
                            <a:srgbClr val="000099"/>
                          </a:solidFill>
                        </a:rPr>
                        <a:t> reflection/reaction  in journal</a:t>
                      </a:r>
                      <a:endParaRPr lang="en-NZ" sz="1400">
                        <a:solidFill>
                          <a:srgbClr val="000099"/>
                        </a:solidFill>
                      </a:endParaRPr>
                    </a:p>
                  </a:txBody>
                  <a:tcPr/>
                </a:tc>
                <a:tc>
                  <a:txBody>
                    <a:bodyPr/>
                    <a:lstStyle/>
                    <a:p>
                      <a:endParaRPr lang="en-NZ" sz="1400"/>
                    </a:p>
                  </a:txBody>
                  <a:tcPr/>
                </a:tc>
                <a:extLst>
                  <a:ext uri="{0D108BD9-81ED-4DB2-BD59-A6C34878D82A}">
                    <a16:rowId xmlns:a16="http://schemas.microsoft.com/office/drawing/2014/main" val="10002"/>
                  </a:ext>
                </a:extLst>
              </a:tr>
              <a:tr h="449107">
                <a:tc>
                  <a:txBody>
                    <a:bodyPr/>
                    <a:lstStyle/>
                    <a:p>
                      <a:r>
                        <a:rPr lang="en-NZ" sz="1400"/>
                        <a:t>8 Mar (Wed)</a:t>
                      </a:r>
                    </a:p>
                  </a:txBody>
                  <a:tcPr/>
                </a:tc>
                <a:tc>
                  <a:txBody>
                    <a:bodyPr/>
                    <a:lstStyle/>
                    <a:p>
                      <a:r>
                        <a:rPr lang="en-NZ" sz="1400" i="1">
                          <a:solidFill>
                            <a:srgbClr val="C00000"/>
                          </a:solidFill>
                        </a:rPr>
                        <a:t>*Attend </a:t>
                      </a:r>
                      <a:r>
                        <a:rPr lang="en-NZ" sz="1400" i="1" err="1">
                          <a:solidFill>
                            <a:srgbClr val="C00000"/>
                          </a:solidFill>
                        </a:rPr>
                        <a:t>StudyUp</a:t>
                      </a:r>
                      <a:r>
                        <a:rPr lang="en-NZ" sz="1400" i="1">
                          <a:solidFill>
                            <a:srgbClr val="C00000"/>
                          </a:solidFill>
                        </a:rPr>
                        <a:t> online session: Avoiding plagiarism </a:t>
                      </a:r>
                      <a:r>
                        <a:rPr lang="en-NZ" sz="1400" i="0">
                          <a:solidFill>
                            <a:srgbClr val="C00000"/>
                          </a:solidFill>
                        </a:rPr>
                        <a:t>[12</a:t>
                      </a:r>
                      <a:r>
                        <a:rPr lang="en-NZ" sz="1400" i="0" baseline="0">
                          <a:solidFill>
                            <a:srgbClr val="C00000"/>
                          </a:solidFill>
                        </a:rPr>
                        <a:t> pm]</a:t>
                      </a:r>
                      <a:endParaRPr lang="en-NZ" sz="1400" i="1">
                        <a:solidFill>
                          <a:srgbClr val="C00000"/>
                        </a:solidFill>
                      </a:endParaRPr>
                    </a:p>
                  </a:txBody>
                  <a:tcPr/>
                </a:tc>
                <a:tc>
                  <a:txBody>
                    <a:bodyPr/>
                    <a:lstStyle/>
                    <a:p>
                      <a:endParaRPr lang="en-NZ" sz="1400"/>
                    </a:p>
                  </a:txBody>
                  <a:tcPr/>
                </a:tc>
                <a:extLst>
                  <a:ext uri="{0D108BD9-81ED-4DB2-BD59-A6C34878D82A}">
                    <a16:rowId xmlns:a16="http://schemas.microsoft.com/office/drawing/2014/main" val="10003"/>
                  </a:ext>
                </a:extLst>
              </a:tr>
              <a:tr h="538619">
                <a:tc>
                  <a:txBody>
                    <a:bodyPr/>
                    <a:lstStyle/>
                    <a:p>
                      <a:r>
                        <a:rPr lang="en-NZ" sz="1400"/>
                        <a:t>9 Mar (Thurs)</a:t>
                      </a:r>
                    </a:p>
                  </a:txBody>
                  <a:tcPr/>
                </a:tc>
                <a:tc>
                  <a:txBody>
                    <a:bodyPr/>
                    <a:lstStyle/>
                    <a:p>
                      <a:r>
                        <a:rPr lang="en-NZ" sz="1400">
                          <a:solidFill>
                            <a:srgbClr val="660066"/>
                          </a:solidFill>
                        </a:rPr>
                        <a:t>175.743 : Read article on introduction to</a:t>
                      </a:r>
                      <a:r>
                        <a:rPr lang="en-NZ" sz="1400" baseline="0">
                          <a:solidFill>
                            <a:srgbClr val="660066"/>
                          </a:solidFill>
                        </a:rPr>
                        <a:t> health psychology</a:t>
                      </a:r>
                    </a:p>
                    <a:p>
                      <a:pPr marL="285750" indent="-285750">
                        <a:buFont typeface="Arial" panose="020B0604020202020204" pitchFamily="34" charset="0"/>
                        <a:buChar char="•"/>
                      </a:pPr>
                      <a:r>
                        <a:rPr lang="en-NZ" sz="1400" baseline="0">
                          <a:solidFill>
                            <a:srgbClr val="660066"/>
                          </a:solidFill>
                        </a:rPr>
                        <a:t>Write reflection/reaction in journal</a:t>
                      </a:r>
                      <a:endParaRPr lang="en-NZ" sz="1400">
                        <a:solidFill>
                          <a:srgbClr val="660066"/>
                        </a:solidFill>
                      </a:endParaRPr>
                    </a:p>
                  </a:txBody>
                  <a:tcPr/>
                </a:tc>
                <a:tc>
                  <a:txBody>
                    <a:bodyPr/>
                    <a:lstStyle/>
                    <a:p>
                      <a:endParaRPr lang="en-NZ" sz="1400"/>
                    </a:p>
                  </a:txBody>
                  <a:tcPr/>
                </a:tc>
                <a:extLst>
                  <a:ext uri="{0D108BD9-81ED-4DB2-BD59-A6C34878D82A}">
                    <a16:rowId xmlns:a16="http://schemas.microsoft.com/office/drawing/2014/main" val="10004"/>
                  </a:ext>
                </a:extLst>
              </a:tr>
              <a:tr h="377805">
                <a:tc>
                  <a:txBody>
                    <a:bodyPr/>
                    <a:lstStyle/>
                    <a:p>
                      <a:r>
                        <a:rPr lang="en-NZ" sz="1400"/>
                        <a:t>10 Mar (Fri)</a:t>
                      </a:r>
                    </a:p>
                  </a:txBody>
                  <a:tcPr/>
                </a:tc>
                <a:tc>
                  <a:txBody>
                    <a:bodyPr/>
                    <a:lstStyle/>
                    <a:p>
                      <a:endParaRPr lang="en-NZ" sz="1600"/>
                    </a:p>
                  </a:txBody>
                  <a:tcPr/>
                </a:tc>
                <a:tc>
                  <a:txBody>
                    <a:bodyPr/>
                    <a:lstStyle/>
                    <a:p>
                      <a:endParaRPr lang="en-NZ" sz="1400"/>
                    </a:p>
                  </a:txBody>
                  <a:tcPr/>
                </a:tc>
                <a:extLst>
                  <a:ext uri="{0D108BD9-81ED-4DB2-BD59-A6C34878D82A}">
                    <a16:rowId xmlns:a16="http://schemas.microsoft.com/office/drawing/2014/main" val="10005"/>
                  </a:ext>
                </a:extLst>
              </a:tr>
              <a:tr h="377805">
                <a:tc>
                  <a:txBody>
                    <a:bodyPr/>
                    <a:lstStyle/>
                    <a:p>
                      <a:r>
                        <a:rPr lang="en-NZ" sz="1400"/>
                        <a:t>11/12 Mar (Sat/Sun)</a:t>
                      </a:r>
                    </a:p>
                  </a:txBody>
                  <a:tcPr/>
                </a:tc>
                <a:tc>
                  <a:txBody>
                    <a:bodyPr/>
                    <a:lstStyle/>
                    <a:p>
                      <a:r>
                        <a:rPr lang="en-NZ" sz="1400"/>
                        <a:t>*Revise notes for 175.733 (Chapter 3)</a:t>
                      </a:r>
                    </a:p>
                  </a:txBody>
                  <a:tcPr/>
                </a:tc>
                <a:tc>
                  <a:txBody>
                    <a:bodyPr/>
                    <a:lstStyle/>
                    <a:p>
                      <a:endParaRPr lang="en-NZ" sz="1400" dirty="0"/>
                    </a:p>
                  </a:txBody>
                  <a:tcPr/>
                </a:tc>
                <a:extLst>
                  <a:ext uri="{0D108BD9-81ED-4DB2-BD59-A6C34878D82A}">
                    <a16:rowId xmlns:a16="http://schemas.microsoft.com/office/drawing/2014/main" val="10006"/>
                  </a:ext>
                </a:extLst>
              </a:tr>
            </a:tbl>
          </a:graphicData>
        </a:graphic>
      </p:graphicFrame>
      <p:sp>
        <p:nvSpPr>
          <p:cNvPr id="8" name="Left Brace 7">
            <a:extLst>
              <a:ext uri="{C183D7F6-B498-43B3-948B-1728B52AA6E4}">
                <adec:decorative xmlns:adec="http://schemas.microsoft.com/office/drawing/2017/decorative" val="1"/>
              </a:ext>
            </a:extLst>
          </p:cNvPr>
          <p:cNvSpPr/>
          <p:nvPr/>
        </p:nvSpPr>
        <p:spPr>
          <a:xfrm>
            <a:off x="1763688" y="2396700"/>
            <a:ext cx="216024" cy="208823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9" name="Right Brace 8">
            <a:extLst>
              <a:ext uri="{C183D7F6-B498-43B3-948B-1728B52AA6E4}">
                <adec:decorative xmlns:adec="http://schemas.microsoft.com/office/drawing/2017/decorative" val="1"/>
              </a:ext>
            </a:extLst>
          </p:cNvPr>
          <p:cNvSpPr/>
          <p:nvPr/>
        </p:nvSpPr>
        <p:spPr>
          <a:xfrm>
            <a:off x="6660232" y="2864752"/>
            <a:ext cx="117727" cy="576064"/>
          </a:xfrm>
          <a:prstGeom prst="rightBrace">
            <a:avLst/>
          </a:prstGeom>
          <a:ln>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
        <p:nvSpPr>
          <p:cNvPr id="10" name="Right Brace 9">
            <a:extLst>
              <a:ext uri="{C183D7F6-B498-43B3-948B-1728B52AA6E4}">
                <adec:decorative xmlns:adec="http://schemas.microsoft.com/office/drawing/2017/decorative" val="1"/>
              </a:ext>
            </a:extLst>
          </p:cNvPr>
          <p:cNvSpPr/>
          <p:nvPr/>
        </p:nvSpPr>
        <p:spPr>
          <a:xfrm>
            <a:off x="6700235" y="4029861"/>
            <a:ext cx="155448" cy="525760"/>
          </a:xfrm>
          <a:prstGeom prst="rightBrace">
            <a:avLst/>
          </a:prstGeom>
          <a:ln>
            <a:solidFill>
              <a:srgbClr val="66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223453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3375249"/>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465998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6260" y="2864752"/>
            <a:ext cx="274355" cy="2652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21981" y="4322764"/>
            <a:ext cx="274355" cy="265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0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00"/>
                                        <p:tgtEl>
                                          <p:spTgt spid="1027"/>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par>
                          <p:cTn id="40" fill="hold">
                            <p:stCondLst>
                              <p:cond delay="2000"/>
                            </p:stCondLst>
                            <p:childTnLst>
                              <p:par>
                                <p:cTn id="41" presetID="22" presetClass="entr" presetSubtype="4"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noGrp="1"/>
          </p:cNvSpPr>
          <p:nvPr>
            <p:ph type="title" idx="4294967295"/>
          </p:nvPr>
        </p:nvSpPr>
        <p:spPr>
          <a:xfrm>
            <a:off x="5992688" y="1113532"/>
            <a:ext cx="2971800" cy="59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Give it a go</a:t>
            </a:r>
          </a:p>
        </p:txBody>
      </p:sp>
      <p:sp>
        <p:nvSpPr>
          <p:cNvPr id="7" name="Content Placeholder 2"/>
          <p:cNvSpPr txBox="1">
            <a:spLocks/>
          </p:cNvSpPr>
          <p:nvPr/>
        </p:nvSpPr>
        <p:spPr>
          <a:xfrm>
            <a:off x="251520" y="1347614"/>
            <a:ext cx="4752528" cy="51090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75000"/>
              <a:buNone/>
            </a:pPr>
            <a:r>
              <a:rPr lang="en-NZ" sz="2400">
                <a:solidFill>
                  <a:schemeClr val="bg1"/>
                </a:solidFill>
                <a:latin typeface="Arial" pitchFamily="34" charset="0"/>
                <a:cs typeface="Arial" pitchFamily="34" charset="0"/>
              </a:rPr>
              <a:t>Plan Your Week  &amp; Day</a:t>
            </a:r>
          </a:p>
        </p:txBody>
      </p:sp>
      <p:graphicFrame>
        <p:nvGraphicFramePr>
          <p:cNvPr id="6" name="Content Placeholder 5">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575685922"/>
              </p:ext>
            </p:extLst>
          </p:nvPr>
        </p:nvGraphicFramePr>
        <p:xfrm>
          <a:off x="179508" y="1851670"/>
          <a:ext cx="8856987" cy="3201548"/>
        </p:xfrm>
        <a:graphic>
          <a:graphicData uri="http://schemas.openxmlformats.org/drawingml/2006/table">
            <a:tbl>
              <a:tblPr firstRow="1" bandRow="1">
                <a:tableStyleId>{5C22544A-7EE6-4342-B048-85BDC9FD1C3A}</a:tableStyleId>
              </a:tblPr>
              <a:tblGrid>
                <a:gridCol w="1887557">
                  <a:extLst>
                    <a:ext uri="{9D8B030D-6E8A-4147-A177-3AD203B41FA5}">
                      <a16:colId xmlns:a16="http://schemas.microsoft.com/office/drawing/2014/main" val="20000"/>
                    </a:ext>
                  </a:extLst>
                </a:gridCol>
                <a:gridCol w="5807859">
                  <a:extLst>
                    <a:ext uri="{9D8B030D-6E8A-4147-A177-3AD203B41FA5}">
                      <a16:colId xmlns:a16="http://schemas.microsoft.com/office/drawing/2014/main" val="20001"/>
                    </a:ext>
                  </a:extLst>
                </a:gridCol>
                <a:gridCol w="1161571">
                  <a:extLst>
                    <a:ext uri="{9D8B030D-6E8A-4147-A177-3AD203B41FA5}">
                      <a16:colId xmlns:a16="http://schemas.microsoft.com/office/drawing/2014/main" val="20002"/>
                    </a:ext>
                  </a:extLst>
                </a:gridCol>
              </a:tblGrid>
              <a:tr h="457364">
                <a:tc>
                  <a:txBody>
                    <a:bodyPr/>
                    <a:lstStyle/>
                    <a:p>
                      <a:r>
                        <a:rPr lang="en-NZ" sz="1600"/>
                        <a:t>Day</a:t>
                      </a:r>
                    </a:p>
                  </a:txBody>
                  <a:tcPr/>
                </a:tc>
                <a:tc>
                  <a:txBody>
                    <a:bodyPr/>
                    <a:lstStyle/>
                    <a:p>
                      <a:r>
                        <a:rPr lang="en-NZ"/>
                        <a:t>Week : 6 – 10 March</a:t>
                      </a:r>
                    </a:p>
                  </a:txBody>
                  <a:tcPr/>
                </a:tc>
                <a:tc>
                  <a:txBody>
                    <a:bodyPr/>
                    <a:lstStyle/>
                    <a:p>
                      <a:r>
                        <a:rPr lang="en-NZ"/>
                        <a:t>Done</a:t>
                      </a:r>
                    </a:p>
                  </a:txBody>
                  <a:tcPr/>
                </a:tc>
                <a:extLst>
                  <a:ext uri="{0D108BD9-81ED-4DB2-BD59-A6C34878D82A}">
                    <a16:rowId xmlns:a16="http://schemas.microsoft.com/office/drawing/2014/main" val="10000"/>
                  </a:ext>
                </a:extLst>
              </a:tr>
              <a:tr h="457364">
                <a:tc>
                  <a:txBody>
                    <a:bodyPr/>
                    <a:lstStyle/>
                    <a:p>
                      <a:r>
                        <a:rPr lang="en-NZ" sz="1600"/>
                        <a:t>6 Mar (Mon)</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1"/>
                  </a:ext>
                </a:extLst>
              </a:tr>
              <a:tr h="457364">
                <a:tc>
                  <a:txBody>
                    <a:bodyPr/>
                    <a:lstStyle/>
                    <a:p>
                      <a:r>
                        <a:rPr lang="en-NZ" sz="1600"/>
                        <a:t>7 Mar</a:t>
                      </a:r>
                      <a:r>
                        <a:rPr lang="en-NZ" sz="1600" baseline="0"/>
                        <a:t> (Tues)</a:t>
                      </a:r>
                      <a:endParaRPr lang="en-NZ" sz="1600"/>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2"/>
                  </a:ext>
                </a:extLst>
              </a:tr>
              <a:tr h="457364">
                <a:tc>
                  <a:txBody>
                    <a:bodyPr/>
                    <a:lstStyle/>
                    <a:p>
                      <a:r>
                        <a:rPr lang="en-NZ" sz="1600"/>
                        <a:t>8 Mar (Wed)</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3"/>
                  </a:ext>
                </a:extLst>
              </a:tr>
              <a:tr h="457364">
                <a:tc>
                  <a:txBody>
                    <a:bodyPr/>
                    <a:lstStyle/>
                    <a:p>
                      <a:r>
                        <a:rPr lang="en-NZ" sz="1600"/>
                        <a:t>9 Mar (Thurs)</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4"/>
                  </a:ext>
                </a:extLst>
              </a:tr>
              <a:tr h="457364">
                <a:tc>
                  <a:txBody>
                    <a:bodyPr/>
                    <a:lstStyle/>
                    <a:p>
                      <a:r>
                        <a:rPr lang="en-NZ" sz="1600"/>
                        <a:t>10 Mar (Fri)</a:t>
                      </a:r>
                    </a:p>
                  </a:txBody>
                  <a:tcPr/>
                </a:tc>
                <a:tc>
                  <a:txBody>
                    <a:bodyPr/>
                    <a:lstStyle/>
                    <a:p>
                      <a:endParaRPr lang="en-NZ"/>
                    </a:p>
                  </a:txBody>
                  <a:tcPr/>
                </a:tc>
                <a:tc>
                  <a:txBody>
                    <a:bodyPr/>
                    <a:lstStyle/>
                    <a:p>
                      <a:endParaRPr lang="en-NZ"/>
                    </a:p>
                  </a:txBody>
                  <a:tcPr/>
                </a:tc>
                <a:extLst>
                  <a:ext uri="{0D108BD9-81ED-4DB2-BD59-A6C34878D82A}">
                    <a16:rowId xmlns:a16="http://schemas.microsoft.com/office/drawing/2014/main" val="10005"/>
                  </a:ext>
                </a:extLst>
              </a:tr>
              <a:tr h="457364">
                <a:tc>
                  <a:txBody>
                    <a:bodyPr/>
                    <a:lstStyle/>
                    <a:p>
                      <a:r>
                        <a:rPr lang="en-NZ" sz="1600"/>
                        <a:t>11/12 Mar (Sat/Sun)</a:t>
                      </a:r>
                    </a:p>
                  </a:txBody>
                  <a:tcPr/>
                </a:tc>
                <a:tc>
                  <a:txBody>
                    <a:bodyPr/>
                    <a:lstStyle/>
                    <a:p>
                      <a:endParaRPr lang="en-NZ"/>
                    </a:p>
                  </a:txBody>
                  <a:tcPr/>
                </a:tc>
                <a:tc>
                  <a:txBody>
                    <a:bodyPr/>
                    <a:lstStyle/>
                    <a:p>
                      <a:endParaRPr lang="en-NZ"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692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4: </a:t>
            </a:r>
            <a:br>
              <a:rPr lang="en-NZ" b="1" dirty="0">
                <a:solidFill>
                  <a:srgbClr val="043163"/>
                </a:solidFill>
              </a:rPr>
            </a:br>
            <a:r>
              <a:rPr lang="en-NZ" b="1" dirty="0">
                <a:solidFill>
                  <a:srgbClr val="043163"/>
                </a:solidFill>
              </a:rPr>
              <a:t>Prioritise your Tasks</a:t>
            </a:r>
          </a:p>
        </p:txBody>
      </p:sp>
      <p:sp>
        <p:nvSpPr>
          <p:cNvPr id="7" name="Content Placeholder 2"/>
          <p:cNvSpPr>
            <a:spLocks noGrp="1"/>
          </p:cNvSpPr>
          <p:nvPr>
            <p:ph idx="1"/>
          </p:nvPr>
        </p:nvSpPr>
        <p:spPr>
          <a:xfrm>
            <a:off x="323528" y="1916832"/>
            <a:ext cx="8352928" cy="1374998"/>
          </a:xfrm>
        </p:spPr>
        <p:txBody>
          <a:bodyPr/>
          <a:lstStyle/>
          <a:p>
            <a:pPr>
              <a:buSzPct val="75000"/>
            </a:pPr>
            <a:r>
              <a:rPr lang="en-NZ" sz="2400">
                <a:latin typeface="Arial" pitchFamily="34" charset="0"/>
                <a:cs typeface="Arial" pitchFamily="34" charset="0"/>
              </a:rPr>
              <a:t>How do you know how long something is going to take?</a:t>
            </a:r>
          </a:p>
          <a:p>
            <a:pPr>
              <a:buSzPct val="75000"/>
            </a:pPr>
            <a:r>
              <a:rPr lang="en-NZ" sz="2400">
                <a:latin typeface="Arial" pitchFamily="34" charset="0"/>
                <a:cs typeface="Arial" pitchFamily="34" charset="0"/>
              </a:rPr>
              <a:t>How do you decide what to do first?</a:t>
            </a: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p:txBody>
      </p:sp>
    </p:spTree>
    <p:extLst>
      <p:ext uri="{BB962C8B-B14F-4D97-AF65-F5344CB8AC3E}">
        <p14:creationId xmlns:p14="http://schemas.microsoft.com/office/powerpoint/2010/main" val="323865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987574"/>
            <a:ext cx="2971800" cy="594122"/>
          </a:xfrm>
        </p:spPr>
        <p:txBody>
          <a:bodyPr>
            <a:noAutofit/>
          </a:bodyPr>
          <a:lstStyle/>
          <a:p>
            <a:r>
              <a:rPr lang="en-US" sz="2400" b="1" i="1">
                <a:solidFill>
                  <a:srgbClr val="043163"/>
                </a:solidFill>
              </a:rPr>
              <a:t>How long will tasks take?</a:t>
            </a:r>
          </a:p>
        </p:txBody>
      </p:sp>
      <p:sp>
        <p:nvSpPr>
          <p:cNvPr id="2" name="Content Placeholder 1"/>
          <p:cNvSpPr>
            <a:spLocks noGrp="1"/>
          </p:cNvSpPr>
          <p:nvPr>
            <p:ph sz="quarter" idx="4"/>
          </p:nvPr>
        </p:nvSpPr>
        <p:spPr>
          <a:xfrm>
            <a:off x="611561" y="1851670"/>
            <a:ext cx="7848872"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Sometimes you don’t: use the time and a half rule</a:t>
            </a:r>
          </a:p>
          <a:p>
            <a:pPr>
              <a:spcAft>
                <a:spcPts val="1200"/>
              </a:spcAft>
              <a:buSzPct val="75000"/>
            </a:pPr>
            <a:r>
              <a:rPr lang="en-US" sz="2200">
                <a:latin typeface="Arial" panose="020B0604020202020204" pitchFamily="34" charset="0"/>
                <a:cs typeface="Arial" panose="020B0604020202020204" pitchFamily="34" charset="0"/>
              </a:rPr>
              <a:t>Is it a task that I need to do (read a chapter of my textbook)? OR</a:t>
            </a:r>
          </a:p>
          <a:p>
            <a:pPr>
              <a:spcAft>
                <a:spcPts val="1200"/>
              </a:spcAft>
              <a:buSzPct val="75000"/>
            </a:pPr>
            <a:r>
              <a:rPr lang="en-US" sz="2200">
                <a:latin typeface="Arial" panose="020B0604020202020204" pitchFamily="34" charset="0"/>
                <a:cs typeface="Arial" panose="020B0604020202020204" pitchFamily="34" charset="0"/>
              </a:rPr>
              <a:t>Is there a time limit? Do I only have an hour to do some reading?</a:t>
            </a:r>
          </a:p>
        </p:txBody>
      </p:sp>
    </p:spTree>
    <p:extLst>
      <p:ext uri="{BB962C8B-B14F-4D97-AF65-F5344CB8AC3E}">
        <p14:creationId xmlns:p14="http://schemas.microsoft.com/office/powerpoint/2010/main" val="78090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0" y="987574"/>
            <a:ext cx="2971800" cy="594122"/>
          </a:xfrm>
        </p:spPr>
        <p:txBody>
          <a:bodyPr>
            <a:noAutofit/>
          </a:bodyPr>
          <a:lstStyle/>
          <a:p>
            <a:r>
              <a:rPr lang="en-US" sz="2400" b="1" i="1">
                <a:solidFill>
                  <a:srgbClr val="043163"/>
                </a:solidFill>
              </a:rPr>
              <a:t>Which to do first?</a:t>
            </a:r>
          </a:p>
        </p:txBody>
      </p:sp>
      <p:sp>
        <p:nvSpPr>
          <p:cNvPr id="2" name="Content Placeholder 1"/>
          <p:cNvSpPr>
            <a:spLocks noGrp="1"/>
          </p:cNvSpPr>
          <p:nvPr>
            <p:ph sz="quarter" idx="4"/>
          </p:nvPr>
        </p:nvSpPr>
        <p:spPr>
          <a:xfrm>
            <a:off x="611561" y="1923678"/>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Look at your wall planner: when are your assignments due?</a:t>
            </a:r>
          </a:p>
          <a:p>
            <a:pPr>
              <a:spcAft>
                <a:spcPts val="1200"/>
              </a:spcAft>
              <a:buSzPct val="75000"/>
            </a:pPr>
            <a:r>
              <a:rPr lang="en-US" sz="2200">
                <a:latin typeface="Arial" panose="020B0604020202020204" pitchFamily="34" charset="0"/>
                <a:cs typeface="Arial" panose="020B0604020202020204" pitchFamily="34" charset="0"/>
              </a:rPr>
              <a:t>When are your lectures (what should you read beforehand)?</a:t>
            </a:r>
          </a:p>
          <a:p>
            <a:pPr>
              <a:spcAft>
                <a:spcPts val="1200"/>
              </a:spcAft>
              <a:buSzPct val="75000"/>
            </a:pPr>
            <a:r>
              <a:rPr lang="en-US" sz="2200" err="1">
                <a:latin typeface="Arial" panose="020B0604020202020204" pitchFamily="34" charset="0"/>
                <a:cs typeface="Arial" panose="020B0604020202020204" pitchFamily="34" charset="0"/>
              </a:rPr>
              <a:t>Prioritise</a:t>
            </a:r>
            <a:r>
              <a:rPr lang="en-US" sz="2200">
                <a:latin typeface="Arial" panose="020B0604020202020204" pitchFamily="34" charset="0"/>
                <a:cs typeface="Arial" panose="020B0604020202020204" pitchFamily="34" charset="0"/>
              </a:rPr>
              <a:t> tasks with deadlines</a:t>
            </a:r>
          </a:p>
          <a:p>
            <a:pPr>
              <a:spcAft>
                <a:spcPts val="1200"/>
              </a:spcAft>
              <a:buSzPct val="75000"/>
            </a:pPr>
            <a:r>
              <a:rPr lang="en-US" sz="2200">
                <a:latin typeface="Arial" panose="020B0604020202020204" pitchFamily="34" charset="0"/>
                <a:cs typeface="Arial" panose="020B0604020202020204" pitchFamily="34" charset="0"/>
              </a:rPr>
              <a:t>Sometimes it doesn’t matter what you do first</a:t>
            </a:r>
          </a:p>
        </p:txBody>
      </p:sp>
    </p:spTree>
    <p:extLst>
      <p:ext uri="{BB962C8B-B14F-4D97-AF65-F5344CB8AC3E}">
        <p14:creationId xmlns:p14="http://schemas.microsoft.com/office/powerpoint/2010/main" val="26070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0696" y="555526"/>
            <a:ext cx="3505200" cy="594122"/>
          </a:xfrm>
        </p:spPr>
        <p:txBody>
          <a:bodyPr>
            <a:normAutofit/>
          </a:bodyPr>
          <a:lstStyle/>
          <a:p>
            <a:r>
              <a:rPr lang="en-US" sz="2800" b="1" dirty="0">
                <a:solidFill>
                  <a:srgbClr val="043163"/>
                </a:solidFill>
              </a:rPr>
              <a:t>Learning Outcome</a:t>
            </a:r>
          </a:p>
        </p:txBody>
      </p:sp>
      <p:sp>
        <p:nvSpPr>
          <p:cNvPr id="2" name="Content Placeholder 1"/>
          <p:cNvSpPr>
            <a:spLocks noGrp="1"/>
          </p:cNvSpPr>
          <p:nvPr>
            <p:ph sz="quarter" idx="4"/>
          </p:nvPr>
        </p:nvSpPr>
        <p:spPr>
          <a:xfrm>
            <a:off x="662881" y="2067694"/>
            <a:ext cx="8229599" cy="1229865"/>
          </a:xfrm>
        </p:spPr>
        <p:txBody>
          <a:bodyPr/>
          <a:lstStyle/>
          <a:p>
            <a:pPr marL="0" indent="0">
              <a:buNone/>
            </a:pPr>
            <a:r>
              <a:rPr lang="en-US" sz="2800"/>
              <a:t>Apply timetabling and </a:t>
            </a:r>
            <a:r>
              <a:rPr lang="en-US" sz="2800" err="1"/>
              <a:t>prioritising</a:t>
            </a:r>
            <a:r>
              <a:rPr lang="en-US" sz="2800"/>
              <a:t> skills to get started with studying at university level</a:t>
            </a:r>
          </a:p>
        </p:txBody>
      </p:sp>
    </p:spTree>
    <p:extLst>
      <p:ext uri="{BB962C8B-B14F-4D97-AF65-F5344CB8AC3E}">
        <p14:creationId xmlns:p14="http://schemas.microsoft.com/office/powerpoint/2010/main" val="249856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79512" y="483518"/>
            <a:ext cx="3240360" cy="648072"/>
          </a:xfrm>
        </p:spPr>
        <p:txBody>
          <a:bodyPr>
            <a:noAutofit/>
          </a:bodyPr>
          <a:lstStyle/>
          <a:p>
            <a:pPr algn="l"/>
            <a:r>
              <a:rPr lang="en-NZ" b="1" dirty="0">
                <a:solidFill>
                  <a:srgbClr val="043163"/>
                </a:solidFill>
              </a:rPr>
              <a:t>Step 5: Taking back Control </a:t>
            </a:r>
          </a:p>
        </p:txBody>
      </p:sp>
      <p:sp>
        <p:nvSpPr>
          <p:cNvPr id="7" name="Content Placeholder 2"/>
          <p:cNvSpPr>
            <a:spLocks noGrp="1"/>
          </p:cNvSpPr>
          <p:nvPr>
            <p:ph idx="1"/>
          </p:nvPr>
        </p:nvSpPr>
        <p:spPr>
          <a:xfrm>
            <a:off x="323528" y="1916832"/>
            <a:ext cx="8352928" cy="1374998"/>
          </a:xfrm>
        </p:spPr>
        <p:txBody>
          <a:bodyPr/>
          <a:lstStyle/>
          <a:p>
            <a:pPr>
              <a:buSzPct val="75000"/>
            </a:pPr>
            <a:r>
              <a:rPr lang="en-NZ" sz="2400">
                <a:latin typeface="Arial" pitchFamily="34" charset="0"/>
                <a:cs typeface="Arial" pitchFamily="34" charset="0"/>
              </a:rPr>
              <a:t>Sometimes things go wrong and it’s our fault</a:t>
            </a:r>
          </a:p>
          <a:p>
            <a:pPr>
              <a:buSzPct val="75000"/>
            </a:pPr>
            <a:r>
              <a:rPr lang="en-NZ" sz="2400"/>
              <a:t>Sometimes “life gets in the way”</a:t>
            </a:r>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a:p>
            <a:endParaRPr lang="en-NZ" sz="2400">
              <a:latin typeface="Arial" pitchFamily="34" charset="0"/>
              <a:cs typeface="Arial" pitchFamily="34" charset="0"/>
            </a:endParaRPr>
          </a:p>
        </p:txBody>
      </p:sp>
    </p:spTree>
    <p:extLst>
      <p:ext uri="{BB962C8B-B14F-4D97-AF65-F5344CB8AC3E}">
        <p14:creationId xmlns:p14="http://schemas.microsoft.com/office/powerpoint/2010/main" val="19315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1" y="1923678"/>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Break assignments into small, manageable tasks</a:t>
            </a:r>
          </a:p>
          <a:p>
            <a:pPr>
              <a:spcAft>
                <a:spcPts val="1200"/>
              </a:spcAft>
              <a:buSzPct val="75000"/>
            </a:pPr>
            <a:r>
              <a:rPr lang="en-US" sz="2200">
                <a:latin typeface="Arial" panose="020B0604020202020204" pitchFamily="34" charset="0"/>
                <a:cs typeface="Arial" panose="020B0604020202020204" pitchFamily="34" charset="0"/>
              </a:rPr>
              <a:t>Make checking Facebook/sending texts, etc., </a:t>
            </a:r>
            <a:r>
              <a:rPr lang="en-US" sz="2200">
                <a:solidFill>
                  <a:srgbClr val="FFC000"/>
                </a:solidFill>
                <a:latin typeface="Arial" panose="020B0604020202020204" pitchFamily="34" charset="0"/>
                <a:cs typeface="Arial" panose="020B0604020202020204" pitchFamily="34" charset="0"/>
              </a:rPr>
              <a:t>a reward</a:t>
            </a:r>
            <a:endParaRPr lang="en-US" sz="2200">
              <a:latin typeface="Arial" panose="020B0604020202020204" pitchFamily="34" charset="0"/>
              <a:cs typeface="Arial" panose="020B0604020202020204" pitchFamily="34" charset="0"/>
            </a:endParaRPr>
          </a:p>
          <a:p>
            <a:pPr>
              <a:spcAft>
                <a:spcPts val="1200"/>
              </a:spcAft>
              <a:buSzPct val="75000"/>
            </a:pPr>
            <a:r>
              <a:rPr lang="en-US" sz="2200">
                <a:latin typeface="Arial" panose="020B0604020202020204" pitchFamily="34" charset="0"/>
                <a:cs typeface="Arial" panose="020B0604020202020204" pitchFamily="34" charset="0"/>
              </a:rPr>
              <a:t>Turn off automatic notifications (email, etc.)</a:t>
            </a:r>
          </a:p>
          <a:p>
            <a:pPr>
              <a:spcAft>
                <a:spcPts val="1200"/>
              </a:spcAft>
              <a:buSzPct val="75000"/>
            </a:pPr>
            <a:r>
              <a:rPr lang="en-US" sz="2200">
                <a:latin typeface="Arial" panose="020B0604020202020204" pitchFamily="34" charset="0"/>
                <a:cs typeface="Arial" panose="020B0604020202020204" pitchFamily="34" charset="0"/>
              </a:rPr>
              <a:t>Remind yourself of the end goals: long- and short-term</a:t>
            </a:r>
          </a:p>
          <a:p>
            <a:pPr>
              <a:spcAft>
                <a:spcPts val="1200"/>
              </a:spcAft>
              <a:buSzPct val="75000"/>
            </a:pPr>
            <a:r>
              <a:rPr lang="en-US" sz="2200">
                <a:latin typeface="Arial" panose="020B0604020202020204" pitchFamily="34" charset="0"/>
                <a:cs typeface="Arial" panose="020B0604020202020204" pitchFamily="34" charset="0"/>
              </a:rPr>
              <a:t>Follow the DIN approach : Do It Now!</a:t>
            </a:r>
          </a:p>
        </p:txBody>
      </p:sp>
      <p:sp>
        <p:nvSpPr>
          <p:cNvPr id="3" name="Title 2"/>
          <p:cNvSpPr>
            <a:spLocks noGrp="1"/>
          </p:cNvSpPr>
          <p:nvPr>
            <p:ph type="title"/>
          </p:nvPr>
        </p:nvSpPr>
        <p:spPr/>
        <p:txBody>
          <a:bodyPr>
            <a:noAutofit/>
          </a:bodyPr>
          <a:lstStyle/>
          <a:p>
            <a:r>
              <a:rPr lang="en-US" b="1" i="1">
                <a:solidFill>
                  <a:srgbClr val="043163"/>
                </a:solidFill>
              </a:rPr>
              <a:t>Avoid procrastinating &amp; distractions</a:t>
            </a:r>
          </a:p>
        </p:txBody>
      </p:sp>
    </p:spTree>
    <p:extLst>
      <p:ext uri="{BB962C8B-B14F-4D97-AF65-F5344CB8AC3E}">
        <p14:creationId xmlns:p14="http://schemas.microsoft.com/office/powerpoint/2010/main" val="119826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11561" y="1923679"/>
            <a:ext cx="8136903" cy="2736303"/>
          </a:xfrm>
        </p:spPr>
        <p:txBody>
          <a:bodyPr/>
          <a:lstStyle/>
          <a:p>
            <a:pPr>
              <a:spcAft>
                <a:spcPts val="1200"/>
              </a:spcAft>
              <a:buSzPct val="75000"/>
            </a:pPr>
            <a:r>
              <a:rPr lang="en-US" sz="2200">
                <a:latin typeface="Arial" panose="020B0604020202020204" pitchFamily="34" charset="0"/>
                <a:cs typeface="Arial" panose="020B0604020202020204" pitchFamily="34" charset="0"/>
              </a:rPr>
              <a:t>Is there available time in the evenings or mornings?</a:t>
            </a:r>
          </a:p>
          <a:p>
            <a:pPr>
              <a:spcAft>
                <a:spcPts val="1200"/>
              </a:spcAft>
              <a:buSzPct val="75000"/>
            </a:pPr>
            <a:r>
              <a:rPr lang="en-US" sz="2200">
                <a:latin typeface="Arial" panose="020B0604020202020204" pitchFamily="34" charset="0"/>
                <a:cs typeface="Arial" panose="020B0604020202020204" pitchFamily="34" charset="0"/>
              </a:rPr>
              <a:t>Are there existing commitments you can put on hold?</a:t>
            </a:r>
          </a:p>
          <a:p>
            <a:pPr>
              <a:spcAft>
                <a:spcPts val="1200"/>
              </a:spcAft>
              <a:buSzPct val="75000"/>
            </a:pPr>
            <a:r>
              <a:rPr lang="en-US" sz="2200">
                <a:latin typeface="Arial" panose="020B0604020202020204" pitchFamily="34" charset="0"/>
                <a:cs typeface="Arial" panose="020B0604020202020204" pitchFamily="34" charset="0"/>
              </a:rPr>
              <a:t>If you have kids, can someone babysit for you at the weekend?</a:t>
            </a:r>
          </a:p>
          <a:p>
            <a:pPr marL="0" indent="0" algn="ctr">
              <a:spcAft>
                <a:spcPts val="1200"/>
              </a:spcAft>
              <a:buSzPct val="75000"/>
              <a:buNone/>
            </a:pPr>
            <a:r>
              <a:rPr lang="en-US" sz="2200">
                <a:solidFill>
                  <a:srgbClr val="FFC000"/>
                </a:solidFill>
                <a:latin typeface="Arial" panose="020B0604020202020204" pitchFamily="34" charset="0"/>
                <a:cs typeface="Arial" panose="020B0604020202020204" pitchFamily="34" charset="0"/>
              </a:rPr>
              <a:t>Set your time for study and stick to it: no distractions</a:t>
            </a:r>
          </a:p>
        </p:txBody>
      </p:sp>
      <p:sp>
        <p:nvSpPr>
          <p:cNvPr id="3" name="Title 2"/>
          <p:cNvSpPr>
            <a:spLocks noGrp="1"/>
          </p:cNvSpPr>
          <p:nvPr>
            <p:ph type="title"/>
          </p:nvPr>
        </p:nvSpPr>
        <p:spPr/>
        <p:txBody>
          <a:bodyPr>
            <a:noAutofit/>
          </a:bodyPr>
          <a:lstStyle/>
          <a:p>
            <a:r>
              <a:rPr lang="en-US" b="1" i="1" dirty="0">
                <a:solidFill>
                  <a:srgbClr val="043163"/>
                </a:solidFill>
              </a:rPr>
              <a:t>Life getting in the way</a:t>
            </a:r>
          </a:p>
        </p:txBody>
      </p:sp>
      <p:sp>
        <p:nvSpPr>
          <p:cNvPr id="4" name="Rounded Rectangle 3" descr="Set your time for study and stick to it: no distractions&#10;"/>
          <p:cNvSpPr/>
          <p:nvPr/>
        </p:nvSpPr>
        <p:spPr>
          <a:xfrm>
            <a:off x="1331640" y="3939902"/>
            <a:ext cx="6696744" cy="43204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82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218010" y="627534"/>
            <a:ext cx="3356129"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Summary</a:t>
            </a:r>
          </a:p>
        </p:txBody>
      </p:sp>
      <p:sp>
        <p:nvSpPr>
          <p:cNvPr id="8" name="Content Placeholder 2"/>
          <p:cNvSpPr>
            <a:spLocks noGrp="1"/>
          </p:cNvSpPr>
          <p:nvPr>
            <p:ph idx="1"/>
          </p:nvPr>
        </p:nvSpPr>
        <p:spPr>
          <a:xfrm>
            <a:off x="683568" y="1707654"/>
            <a:ext cx="6717432" cy="2555726"/>
          </a:xfrm>
        </p:spPr>
        <p:txBody>
          <a:bodyPr/>
          <a:lstStyle/>
          <a:p>
            <a:pPr marL="514350" indent="-514350">
              <a:buNone/>
            </a:pPr>
            <a:r>
              <a:rPr lang="en-NZ" sz="2400">
                <a:solidFill>
                  <a:schemeClr val="bg1"/>
                </a:solidFill>
                <a:latin typeface="Arial" pitchFamily="34" charset="0"/>
                <a:cs typeface="Arial" pitchFamily="34" charset="0"/>
              </a:rPr>
              <a:t>1. Get a wall planner</a:t>
            </a:r>
          </a:p>
          <a:p>
            <a:pPr marL="514350" indent="-514350">
              <a:buNone/>
            </a:pPr>
            <a:r>
              <a:rPr lang="en-NZ" sz="2400">
                <a:solidFill>
                  <a:schemeClr val="bg1"/>
                </a:solidFill>
                <a:latin typeface="Arial" pitchFamily="34" charset="0"/>
                <a:cs typeface="Arial" pitchFamily="34" charset="0"/>
              </a:rPr>
              <a:t>2. Fill in a timetable</a:t>
            </a:r>
          </a:p>
          <a:p>
            <a:pPr marL="514350" indent="-514350">
              <a:buNone/>
            </a:pPr>
            <a:r>
              <a:rPr lang="en-NZ" sz="2400">
                <a:solidFill>
                  <a:schemeClr val="bg1"/>
                </a:solidFill>
                <a:latin typeface="Arial" pitchFamily="34" charset="0"/>
                <a:cs typeface="Arial" pitchFamily="34" charset="0"/>
              </a:rPr>
              <a:t>3. Write a “to do” list</a:t>
            </a:r>
          </a:p>
          <a:p>
            <a:pPr marL="514350" indent="-514350">
              <a:buNone/>
            </a:pPr>
            <a:r>
              <a:rPr lang="en-NZ" sz="2400">
                <a:solidFill>
                  <a:schemeClr val="bg1"/>
                </a:solidFill>
                <a:latin typeface="Arial" pitchFamily="34" charset="0"/>
                <a:cs typeface="Arial" pitchFamily="34" charset="0"/>
              </a:rPr>
              <a:t>4. Prioritise your tasks</a:t>
            </a:r>
          </a:p>
          <a:p>
            <a:pPr marL="514350" indent="-514350">
              <a:buNone/>
            </a:pPr>
            <a:r>
              <a:rPr lang="en-NZ" sz="2400">
                <a:solidFill>
                  <a:schemeClr val="bg1"/>
                </a:solidFill>
                <a:latin typeface="Arial" pitchFamily="34" charset="0"/>
                <a:cs typeface="Arial" pitchFamily="34" charset="0"/>
              </a:rPr>
              <a:t>5. Taking back control (when things go wrong)</a:t>
            </a:r>
          </a:p>
        </p:txBody>
      </p:sp>
    </p:spTree>
    <p:extLst>
      <p:ext uri="{BB962C8B-B14F-4D97-AF65-F5344CB8AC3E}">
        <p14:creationId xmlns:p14="http://schemas.microsoft.com/office/powerpoint/2010/main" val="387024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5498" y="484272"/>
            <a:ext cx="3221472" cy="571500"/>
          </a:xfrm>
        </p:spPr>
        <p:txBody>
          <a:bodyPr>
            <a:noAutofit/>
          </a:bodyPr>
          <a:lstStyle/>
          <a:p>
            <a:br>
              <a:rPr lang="en-NZ" sz="1200" dirty="0"/>
            </a:br>
            <a:r>
              <a:rPr lang="en-NZ" sz="1600" b="1" dirty="0"/>
              <a:t>Need help? </a:t>
            </a:r>
            <a:br>
              <a:rPr lang="en-NZ" sz="1050" dirty="0"/>
            </a:br>
            <a:r>
              <a:rPr lang="en-NZ" sz="1050" dirty="0"/>
              <a:t>We have a range of free services to help you with your assignment writing and study skills</a:t>
            </a:r>
            <a:endParaRPr lang="en-NZ" sz="1200" dirty="0"/>
          </a:p>
        </p:txBody>
      </p:sp>
      <p:sp>
        <p:nvSpPr>
          <p:cNvPr id="5" name="Content Placeholder 2"/>
          <p:cNvSpPr>
            <a:spLocks noGrp="1"/>
          </p:cNvSpPr>
          <p:nvPr>
            <p:ph sz="quarter" idx="4"/>
          </p:nvPr>
        </p:nvSpPr>
        <p:spPr>
          <a:xfrm>
            <a:off x="385011" y="1376412"/>
            <a:ext cx="8171848" cy="3138437"/>
          </a:xfrm>
          <a:prstGeom prst="rect">
            <a:avLst/>
          </a:prstGeom>
        </p:spPr>
        <p:txBody>
          <a:bodyPr>
            <a:noAutofit/>
          </a:bodyPr>
          <a:lstStyle/>
          <a:p>
            <a:r>
              <a:rPr lang="en-US" sz="975" dirty="0">
                <a:hlinkClick r:id="rId4"/>
              </a:rPr>
              <a:t>Individual Support</a:t>
            </a:r>
            <a:r>
              <a:rPr lang="en-US" sz="975" dirty="0"/>
              <a:t>: Want to discuss your assignment before you hand it in? Want to discuss study skills (e.g. how to manage time)? Book an appointment at </a:t>
            </a:r>
            <a:r>
              <a:rPr lang="en-NZ" sz="975" dirty="0">
                <a:hlinkClick r:id="rId5"/>
              </a:rPr>
              <a:t>massey.ac.nz/ctlcontacts</a:t>
            </a:r>
            <a:r>
              <a:rPr lang="en-NZ" sz="975" dirty="0"/>
              <a:t> </a:t>
            </a:r>
            <a:r>
              <a:rPr lang="en-US" sz="975" dirty="0"/>
              <a:t>or </a:t>
            </a:r>
            <a:r>
              <a:rPr lang="en-NZ" sz="975" dirty="0"/>
              <a:t>drop in. </a:t>
            </a:r>
          </a:p>
          <a:p>
            <a:r>
              <a:rPr lang="en-US" sz="975" dirty="0">
                <a:hlinkClick r:id="rId6"/>
              </a:rPr>
              <a:t>Pre-Reading Service</a:t>
            </a:r>
            <a:r>
              <a:rPr lang="en-US" sz="975" dirty="0"/>
              <a:t>: 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r>
              <a:rPr lang="en-US" sz="975" dirty="0">
                <a:hlinkClick r:id="rId7"/>
              </a:rPr>
              <a:t>Workshops</a:t>
            </a:r>
            <a:r>
              <a:rPr lang="en-US" sz="975" dirty="0"/>
              <a:t>: Seminars and workshops are run on campus and online, which can help you with writing and study skills, such as essay writing, referencing, and writing research proposals. See here for </a:t>
            </a:r>
            <a:r>
              <a:rPr lang="en-US" sz="975" dirty="0" err="1"/>
              <a:t>programmes</a:t>
            </a:r>
            <a:r>
              <a:rPr lang="en-US" sz="975" dirty="0"/>
              <a:t> and registration details. See </a:t>
            </a:r>
            <a:r>
              <a:rPr lang="en-NZ" sz="975" dirty="0">
                <a:hlinkClick r:id="rId8"/>
              </a:rPr>
              <a:t>http://owll.massey.ac.nz/about-OWLL/workshops.php</a:t>
            </a:r>
            <a:endParaRPr lang="en-NZ" sz="975" dirty="0"/>
          </a:p>
          <a:p>
            <a:r>
              <a:rPr lang="en-US" sz="975" dirty="0">
                <a:hlinkClick r:id="rId9"/>
              </a:rPr>
              <a:t>Academic Q+A</a:t>
            </a:r>
            <a:r>
              <a:rPr lang="en-US" sz="975" dirty="0"/>
              <a:t> </a:t>
            </a:r>
            <a:r>
              <a:rPr lang="en-US" sz="975" dirty="0">
                <a:hlinkClick r:id="rId9"/>
              </a:rPr>
              <a:t>forum</a:t>
            </a:r>
            <a:r>
              <a:rPr lang="en-US" sz="975" dirty="0">
                <a:solidFill>
                  <a:srgbClr val="043163"/>
                </a:solidFill>
              </a:rPr>
              <a:t>: </a:t>
            </a:r>
            <a:r>
              <a:rPr lang="en-US" sz="975" dirty="0"/>
              <a:t>Ask our consultants a question about academic writing and/or study </a:t>
            </a:r>
            <a:r>
              <a:rPr lang="en-NZ" sz="975" dirty="0"/>
              <a:t>skills. </a:t>
            </a:r>
            <a:r>
              <a:rPr lang="en-US" sz="975" dirty="0"/>
              <a:t>The Q &amp; A forum is a place for students to receive help with quick, study-related questions. You can access the forum through the Academic Writing and Learning Support site on your Stream homepage.</a:t>
            </a:r>
            <a:endParaRPr lang="en-NZ" sz="975" dirty="0"/>
          </a:p>
          <a:p>
            <a:r>
              <a:rPr lang="en-US" sz="975" dirty="0">
                <a:hlinkClick r:id="rId10"/>
              </a:rPr>
              <a:t>OWLL</a:t>
            </a:r>
            <a:r>
              <a:rPr lang="en-US" sz="975" dirty="0"/>
              <a:t>: Information about academic writing and study skills, including assignment planning, </a:t>
            </a:r>
            <a:r>
              <a:rPr lang="en-NZ" sz="975" dirty="0"/>
              <a:t>essays, reports, and referencing. Go to </a:t>
            </a:r>
            <a:r>
              <a:rPr lang="en-NZ" sz="975" dirty="0">
                <a:hlinkClick r:id="rId10"/>
              </a:rPr>
              <a:t>http://owll.massey.ac.nz/index.php</a:t>
            </a:r>
            <a:endParaRPr lang="en-NZ" sz="975" dirty="0"/>
          </a:p>
          <a:p>
            <a:r>
              <a:rPr lang="en-US" sz="975" dirty="0">
                <a:hlinkClick r:id="rId11"/>
              </a:rPr>
              <a:t>Disability Services</a:t>
            </a:r>
            <a:r>
              <a:rPr lang="en-US" sz="975" dirty="0"/>
              <a:t>: A range of services and support for students who have health and disability issues that are impacting their study.</a:t>
            </a:r>
          </a:p>
          <a:p>
            <a:r>
              <a:rPr lang="en-US" sz="975" dirty="0">
                <a:hlinkClick r:id="rId12"/>
              </a:rPr>
              <a:t>Pasifika@Massey</a:t>
            </a:r>
            <a:r>
              <a:rPr lang="en-US" sz="975" dirty="0"/>
              <a:t>: Whether studying as an internal or distance student, you can also access Learning support from the Pasifika Learning </a:t>
            </a:r>
            <a:r>
              <a:rPr lang="en-NZ" sz="975" dirty="0"/>
              <a:t>Advisors.</a:t>
            </a:r>
          </a:p>
          <a:p>
            <a:r>
              <a:rPr lang="fi-FI" sz="975" dirty="0">
                <a:hlinkClick r:id="rId13"/>
              </a:rPr>
              <a:t>Te Rau Tauawhi: </a:t>
            </a:r>
            <a:r>
              <a:rPr lang="fi-FI" sz="975" dirty="0"/>
              <a:t>Ko t</a:t>
            </a:r>
            <a:r>
              <a:rPr lang="fr-FR" sz="1000" dirty="0"/>
              <a:t>ā</a:t>
            </a:r>
            <a:r>
              <a:rPr lang="fi-FI" sz="975" dirty="0"/>
              <a:t> Te Rau Tauawhi he </a:t>
            </a:r>
            <a:r>
              <a:rPr lang="fr-FR" sz="1000" dirty="0"/>
              <a:t>ā</a:t>
            </a:r>
            <a:r>
              <a:rPr lang="fi-FI" sz="975" dirty="0"/>
              <a:t>whina i ng</a:t>
            </a:r>
            <a:r>
              <a:rPr lang="fr-FR" sz="1000" dirty="0"/>
              <a:t>ā</a:t>
            </a:r>
            <a:r>
              <a:rPr lang="fi-FI" sz="975" dirty="0"/>
              <a:t> tauira M</a:t>
            </a:r>
            <a:r>
              <a:rPr lang="fr-FR" sz="1000" dirty="0"/>
              <a:t>ā</a:t>
            </a:r>
            <a:r>
              <a:rPr lang="fi-FI" sz="975" dirty="0"/>
              <a:t>ori ki te tuku aromatawatai ki Te Reo M</a:t>
            </a:r>
            <a:r>
              <a:rPr lang="fr-FR" sz="1000" dirty="0"/>
              <a:t>ā</a:t>
            </a:r>
            <a:r>
              <a:rPr lang="fi-FI" sz="975" dirty="0"/>
              <a:t>ori, ki te tautoko hoki i </a:t>
            </a:r>
            <a:r>
              <a:rPr lang="en-US" sz="975" dirty="0"/>
              <a:t>ng</a:t>
            </a:r>
            <a:r>
              <a:rPr lang="fr-FR" sz="1000" dirty="0"/>
              <a:t>ā</a:t>
            </a:r>
            <a:r>
              <a:rPr lang="en-US" sz="975" dirty="0"/>
              <a:t> </a:t>
            </a:r>
            <a:r>
              <a:rPr lang="fr-FR" sz="1000" dirty="0"/>
              <a:t>ā</a:t>
            </a:r>
            <a:r>
              <a:rPr lang="en-US" sz="975" dirty="0" err="1"/>
              <a:t>huatanga</a:t>
            </a:r>
            <a:r>
              <a:rPr lang="en-US" sz="975" dirty="0"/>
              <a:t> </a:t>
            </a:r>
            <a:r>
              <a:rPr lang="en-US" sz="975" dirty="0" err="1"/>
              <a:t>whakarite</a:t>
            </a:r>
            <a:r>
              <a:rPr lang="en-US" sz="975" dirty="0"/>
              <a:t> </a:t>
            </a:r>
            <a:r>
              <a:rPr lang="en-US" sz="975" dirty="0" err="1"/>
              <a:t>tuhinga</a:t>
            </a:r>
            <a:r>
              <a:rPr lang="en-US" sz="975" dirty="0"/>
              <a:t>. The </a:t>
            </a:r>
            <a:r>
              <a:rPr lang="fr-FR" sz="975" dirty="0"/>
              <a:t>Te Rau </a:t>
            </a:r>
            <a:r>
              <a:rPr lang="fr-FR" sz="975" dirty="0" err="1"/>
              <a:t>Tauawhi</a:t>
            </a:r>
            <a:r>
              <a:rPr lang="fr-FR" sz="975" dirty="0"/>
              <a:t> </a:t>
            </a:r>
            <a:r>
              <a:rPr lang="fr-FR" sz="975" dirty="0" err="1"/>
              <a:t>M</a:t>
            </a:r>
            <a:r>
              <a:rPr lang="fr-FR" sz="1000" dirty="0" err="1"/>
              <a:t>ā</a:t>
            </a:r>
            <a:r>
              <a:rPr lang="fr-FR" sz="975" dirty="0" err="1"/>
              <a:t>ori</a:t>
            </a:r>
            <a:r>
              <a:rPr lang="fr-FR" sz="975" dirty="0"/>
              <a:t> Student Centre can </a:t>
            </a:r>
            <a:r>
              <a:rPr lang="en-US" sz="975" dirty="0"/>
              <a:t>help you to submit your assignment in Te </a:t>
            </a:r>
            <a:r>
              <a:rPr lang="en-US" sz="975" dirty="0" err="1"/>
              <a:t>Reo</a:t>
            </a:r>
            <a:r>
              <a:rPr lang="en-US" sz="975" dirty="0"/>
              <a:t> M</a:t>
            </a:r>
            <a:r>
              <a:rPr lang="fr-FR" sz="1000" dirty="0"/>
              <a:t>ā</a:t>
            </a:r>
            <a:r>
              <a:rPr lang="en-US" sz="975" dirty="0" err="1"/>
              <a:t>ori</a:t>
            </a:r>
            <a:r>
              <a:rPr lang="en-US" sz="975" dirty="0"/>
              <a:t> and provide general assignment structure </a:t>
            </a:r>
            <a:r>
              <a:rPr lang="en-NZ" sz="975" dirty="0"/>
              <a:t>support.</a:t>
            </a:r>
            <a:endParaRPr lang="en-NZ" sz="975" dirty="0">
              <a:solidFill>
                <a:srgbClr val="FFC000"/>
              </a:solidFill>
            </a:endParaRPr>
          </a:p>
        </p:txBody>
      </p:sp>
      <p:sp>
        <p:nvSpPr>
          <p:cNvPr id="6" name="Title 1">
            <a:extLst>
              <a:ext uri="{FF2B5EF4-FFF2-40B4-BE49-F238E27FC236}">
                <a16:creationId xmlns:a16="http://schemas.microsoft.com/office/drawing/2014/main" id="{5D95EAD1-D035-4EC2-A840-B890DE9C2612}"/>
              </a:ext>
              <a:ext uri="{C183D7F6-B498-43B3-948B-1728B52AA6E4}">
                <adec:decorative xmlns:adec="http://schemas.microsoft.com/office/drawing/2017/decorative" val="1"/>
              </a:ext>
            </a:extLst>
          </p:cNvPr>
          <p:cNvSpPr txBox="1">
            <a:spLocks/>
          </p:cNvSpPr>
          <p:nvPr/>
        </p:nvSpPr>
        <p:spPr>
          <a:xfrm>
            <a:off x="1589404" y="4524375"/>
            <a:ext cx="6172200" cy="628650"/>
          </a:xfrm>
          <a:prstGeom prst="rect">
            <a:avLst/>
          </a:prstGeom>
        </p:spPr>
        <p:txBody>
          <a:bodyPr vert="horz" lIns="68580" tIns="34290" rIns="68580" bIns="34290" rtlCol="0" anchor="ctr">
            <a:normAutofit fontScale="97500"/>
          </a:bodyPr>
          <a:lst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a:lstStyle>
          <a:p>
            <a:pPr algn="ctr"/>
            <a:r>
              <a:rPr lang="en-NZ" sz="2700" dirty="0">
                <a:solidFill>
                  <a:srgbClr val="FFC000"/>
                </a:solidFill>
              </a:rPr>
              <a:t>learnersuccess@massey.ac.nz  </a:t>
            </a:r>
          </a:p>
        </p:txBody>
      </p:sp>
      <p:pic>
        <p:nvPicPr>
          <p:cNvPr id="7" name="Picture 6" descr="Centre for Learner Success logo">
            <a:extLst>
              <a:ext uri="{FF2B5EF4-FFF2-40B4-BE49-F238E27FC236}">
                <a16:creationId xmlns:a16="http://schemas.microsoft.com/office/drawing/2014/main" id="{92E2152E-8B7B-40D7-AF84-DBF2AB9142DD}"/>
              </a:ext>
            </a:extLst>
          </p:cNvPr>
          <p:cNvPicPr>
            <a:picLocks noChangeAspect="1"/>
          </p:cNvPicPr>
          <p:nvPr/>
        </p:nvPicPr>
        <p:blipFill>
          <a:blip r:embed="rId14"/>
          <a:stretch>
            <a:fillRect/>
          </a:stretch>
        </p:blipFill>
        <p:spPr>
          <a:xfrm>
            <a:off x="82174" y="4416705"/>
            <a:ext cx="1009934" cy="646721"/>
          </a:xfrm>
          <a:prstGeom prst="rect">
            <a:avLst/>
          </a:prstGeom>
        </p:spPr>
      </p:pic>
    </p:spTree>
    <p:custDataLst>
      <p:tags r:id="rId1"/>
    </p:custDataLst>
    <p:extLst>
      <p:ext uri="{BB962C8B-B14F-4D97-AF65-F5344CB8AC3E}">
        <p14:creationId xmlns:p14="http://schemas.microsoft.com/office/powerpoint/2010/main" val="18877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7" name="Title 6"/>
          <p:cNvSpPr txBox="1">
            <a:spLocks noGrp="1"/>
          </p:cNvSpPr>
          <p:nvPr>
            <p:ph type="title" idx="4294967295"/>
          </p:nvPr>
        </p:nvSpPr>
        <p:spPr>
          <a:xfrm>
            <a:off x="239002" y="843558"/>
            <a:ext cx="33561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Five steps to better time management at university</a:t>
            </a:r>
          </a:p>
        </p:txBody>
      </p:sp>
      <p:sp>
        <p:nvSpPr>
          <p:cNvPr id="8" name="Content Placeholder 2"/>
          <p:cNvSpPr>
            <a:spLocks noGrp="1"/>
          </p:cNvSpPr>
          <p:nvPr>
            <p:ph idx="1"/>
          </p:nvPr>
        </p:nvSpPr>
        <p:spPr>
          <a:xfrm>
            <a:off x="755576" y="1888232"/>
            <a:ext cx="6717432" cy="2555726"/>
          </a:xfrm>
        </p:spPr>
        <p:txBody>
          <a:bodyPr/>
          <a:lstStyle/>
          <a:p>
            <a:pPr marL="514350" indent="-514350">
              <a:buNone/>
            </a:pPr>
            <a:r>
              <a:rPr lang="en-NZ" sz="2400">
                <a:solidFill>
                  <a:schemeClr val="bg1"/>
                </a:solidFill>
                <a:latin typeface="Arial" pitchFamily="34" charset="0"/>
                <a:cs typeface="Arial" pitchFamily="34" charset="0"/>
              </a:rPr>
              <a:t>1. Get a wall planner</a:t>
            </a:r>
          </a:p>
          <a:p>
            <a:pPr marL="514350" indent="-514350">
              <a:buNone/>
            </a:pPr>
            <a:r>
              <a:rPr lang="en-NZ" sz="2400">
                <a:solidFill>
                  <a:schemeClr val="bg1"/>
                </a:solidFill>
                <a:latin typeface="Arial" pitchFamily="34" charset="0"/>
                <a:cs typeface="Arial" pitchFamily="34" charset="0"/>
              </a:rPr>
              <a:t>2. Fill in a timetable</a:t>
            </a:r>
          </a:p>
          <a:p>
            <a:pPr marL="514350" indent="-514350">
              <a:buNone/>
            </a:pPr>
            <a:r>
              <a:rPr lang="en-NZ" sz="2400">
                <a:solidFill>
                  <a:schemeClr val="bg1"/>
                </a:solidFill>
                <a:latin typeface="Arial" pitchFamily="34" charset="0"/>
                <a:cs typeface="Arial" pitchFamily="34" charset="0"/>
              </a:rPr>
              <a:t>3. Write a “to do” list</a:t>
            </a:r>
          </a:p>
          <a:p>
            <a:pPr marL="514350" indent="-514350">
              <a:buNone/>
            </a:pPr>
            <a:r>
              <a:rPr lang="en-NZ" sz="2400">
                <a:solidFill>
                  <a:schemeClr val="bg1"/>
                </a:solidFill>
                <a:latin typeface="Arial" pitchFamily="34" charset="0"/>
                <a:cs typeface="Arial" pitchFamily="34" charset="0"/>
              </a:rPr>
              <a:t>4. Prioritise your tasks</a:t>
            </a:r>
          </a:p>
          <a:p>
            <a:pPr marL="514350" indent="-514350">
              <a:buNone/>
            </a:pPr>
            <a:r>
              <a:rPr lang="en-NZ" sz="2400">
                <a:solidFill>
                  <a:schemeClr val="bg1"/>
                </a:solidFill>
                <a:latin typeface="Arial" pitchFamily="34" charset="0"/>
                <a:cs typeface="Arial" pitchFamily="34" charset="0"/>
              </a:rPr>
              <a:t>5. </a:t>
            </a:r>
            <a:r>
              <a:rPr lang="en-NZ" sz="2400"/>
              <a:t>Taking back control (when things go wrong)</a:t>
            </a:r>
            <a:endParaRPr lang="en-NZ" sz="240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360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7" name="Title 6"/>
          <p:cNvSpPr txBox="1">
            <a:spLocks noGrp="1"/>
          </p:cNvSpPr>
          <p:nvPr>
            <p:ph type="title" idx="4294967295"/>
          </p:nvPr>
        </p:nvSpPr>
        <p:spPr>
          <a:xfrm>
            <a:off x="239002" y="855752"/>
            <a:ext cx="33561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43163"/>
                </a:solidFill>
                <a:effectLst/>
                <a:uLnTx/>
                <a:uFillTx/>
                <a:latin typeface="Arial" charset="0"/>
                <a:ea typeface="ＭＳ Ｐゴシック" charset="0"/>
                <a:cs typeface="ＭＳ Ｐゴシック" charset="0"/>
              </a:rPr>
              <a:t>How much time is needed for study?</a:t>
            </a:r>
          </a:p>
        </p:txBody>
      </p:sp>
      <p:sp>
        <p:nvSpPr>
          <p:cNvPr id="9" name="Content Placeholder 2"/>
          <p:cNvSpPr>
            <a:spLocks noGrp="1"/>
          </p:cNvSpPr>
          <p:nvPr>
            <p:ph idx="1"/>
          </p:nvPr>
        </p:nvSpPr>
        <p:spPr>
          <a:xfrm>
            <a:off x="611560" y="2067694"/>
            <a:ext cx="7416824" cy="2160240"/>
          </a:xfrm>
        </p:spPr>
        <p:txBody>
          <a:bodyPr/>
          <a:lstStyle/>
          <a:p>
            <a:pPr>
              <a:buClr>
                <a:schemeClr val="bg1"/>
              </a:buClr>
              <a:buSzPct val="75000"/>
            </a:pPr>
            <a:r>
              <a:rPr lang="en-NZ" sz="2400">
                <a:solidFill>
                  <a:srgbClr val="FFC000"/>
                </a:solidFill>
                <a:latin typeface="Arial" pitchFamily="34" charset="0"/>
                <a:cs typeface="Arial" pitchFamily="34" charset="0"/>
              </a:rPr>
              <a:t>12-15 hours </a:t>
            </a:r>
            <a:r>
              <a:rPr lang="en-NZ" sz="2400">
                <a:solidFill>
                  <a:schemeClr val="bg1"/>
                </a:solidFill>
                <a:latin typeface="Arial" pitchFamily="34" charset="0"/>
                <a:cs typeface="Arial" pitchFamily="34" charset="0"/>
              </a:rPr>
              <a:t>per paper/week/semester (average)</a:t>
            </a:r>
          </a:p>
          <a:p>
            <a:pPr>
              <a:buSzPct val="75000"/>
            </a:pPr>
            <a:r>
              <a:rPr lang="en-NZ" sz="2400">
                <a:solidFill>
                  <a:schemeClr val="bg1"/>
                </a:solidFill>
                <a:latin typeface="Arial" pitchFamily="34" charset="0"/>
                <a:cs typeface="Arial" pitchFamily="34" charset="0"/>
              </a:rPr>
              <a:t>Think of it as a </a:t>
            </a:r>
            <a:r>
              <a:rPr lang="en-NZ" sz="2400">
                <a:solidFill>
                  <a:srgbClr val="FFC000"/>
                </a:solidFill>
                <a:latin typeface="Arial" pitchFamily="34" charset="0"/>
                <a:cs typeface="Arial" pitchFamily="34" charset="0"/>
              </a:rPr>
              <a:t>full time job</a:t>
            </a:r>
            <a:endParaRPr lang="en-NZ" sz="2400">
              <a:latin typeface="Arial" pitchFamily="34" charset="0"/>
              <a:cs typeface="Arial" pitchFamily="34" charset="0"/>
            </a:endParaRPr>
          </a:p>
          <a:p>
            <a:pPr>
              <a:buSzPct val="75000"/>
            </a:pPr>
            <a:r>
              <a:rPr lang="en-NZ" sz="2400"/>
              <a:t>Workload planning tool : </a:t>
            </a:r>
            <a:r>
              <a:rPr lang="en-NZ" sz="2400">
                <a:solidFill>
                  <a:srgbClr val="FFC000"/>
                </a:solidFill>
                <a:hlinkClick r:id="rId4"/>
              </a:rPr>
              <a:t>http://www.massey.ac.nz/massey/learning/distance-learning/workload-planning-tool.cfm</a:t>
            </a:r>
            <a:r>
              <a:rPr lang="en-NZ" sz="2400">
                <a:solidFill>
                  <a:srgbClr val="FFC000"/>
                </a:solidFill>
              </a:rPr>
              <a:t> </a:t>
            </a:r>
            <a:endParaRPr lang="en-NZ" sz="240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24180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1: </a:t>
            </a:r>
            <a:br>
              <a:rPr lang="en-NZ" b="1" dirty="0">
                <a:solidFill>
                  <a:srgbClr val="043163"/>
                </a:solidFill>
              </a:rPr>
            </a:br>
            <a:r>
              <a:rPr lang="en-NZ" b="1" dirty="0">
                <a:solidFill>
                  <a:srgbClr val="043163"/>
                </a:solidFill>
              </a:rPr>
              <a:t>Get a Wall Planner</a:t>
            </a:r>
          </a:p>
        </p:txBody>
      </p:sp>
      <p:sp>
        <p:nvSpPr>
          <p:cNvPr id="10" name="Content Placeholder 2"/>
          <p:cNvSpPr>
            <a:spLocks noGrp="1"/>
          </p:cNvSpPr>
          <p:nvPr>
            <p:ph idx="1"/>
          </p:nvPr>
        </p:nvSpPr>
        <p:spPr>
          <a:xfrm>
            <a:off x="405880" y="1923678"/>
            <a:ext cx="7406480" cy="1410741"/>
          </a:xfrm>
          <a:prstGeom prst="rect">
            <a:avLst/>
          </a:prstGeom>
        </p:spPr>
        <p:txBody>
          <a:bodyPr/>
          <a:lstStyle/>
          <a:p>
            <a:pPr>
              <a:buSzPct val="75000"/>
            </a:pPr>
            <a:r>
              <a:rPr lang="en-NZ" sz="2400">
                <a:solidFill>
                  <a:schemeClr val="bg1"/>
                </a:solidFill>
                <a:latin typeface="Arial" pitchFamily="34" charset="0"/>
                <a:cs typeface="Arial" pitchFamily="34" charset="0"/>
              </a:rPr>
              <a:t>Write down when your </a:t>
            </a:r>
            <a:r>
              <a:rPr lang="en-NZ" sz="2400">
                <a:solidFill>
                  <a:srgbClr val="FFC000"/>
                </a:solidFill>
                <a:latin typeface="Arial" pitchFamily="34" charset="0"/>
                <a:cs typeface="Arial" pitchFamily="34" charset="0"/>
              </a:rPr>
              <a:t>exams</a:t>
            </a:r>
            <a:r>
              <a:rPr lang="en-NZ" sz="2400">
                <a:solidFill>
                  <a:schemeClr val="bg1"/>
                </a:solidFill>
                <a:latin typeface="Arial" pitchFamily="34" charset="0"/>
                <a:cs typeface="Arial" pitchFamily="34" charset="0"/>
              </a:rPr>
              <a:t> are, and when </a:t>
            </a:r>
            <a:r>
              <a:rPr lang="en-NZ" sz="2400">
                <a:solidFill>
                  <a:srgbClr val="FFC000"/>
                </a:solidFill>
                <a:latin typeface="Arial" pitchFamily="34" charset="0"/>
                <a:cs typeface="Arial" pitchFamily="34" charset="0"/>
              </a:rPr>
              <a:t>assignments are due</a:t>
            </a:r>
          </a:p>
        </p:txBody>
      </p:sp>
    </p:spTree>
    <p:extLst>
      <p:ext uri="{BB962C8B-B14F-4D97-AF65-F5344CB8AC3E}">
        <p14:creationId xmlns:p14="http://schemas.microsoft.com/office/powerpoint/2010/main" val="14199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2971800" cy="648072"/>
          </a:xfrm>
        </p:spPr>
        <p:txBody>
          <a:bodyPr>
            <a:noAutofit/>
          </a:bodyPr>
          <a:lstStyle/>
          <a:p>
            <a:pPr algn="l"/>
            <a:r>
              <a:rPr lang="en-NZ" b="1" dirty="0">
                <a:solidFill>
                  <a:srgbClr val="043163"/>
                </a:solidFill>
              </a:rPr>
              <a:t>Step 2: </a:t>
            </a:r>
            <a:br>
              <a:rPr lang="en-NZ" b="1" dirty="0">
                <a:solidFill>
                  <a:srgbClr val="043163"/>
                </a:solidFill>
              </a:rPr>
            </a:br>
            <a:r>
              <a:rPr lang="en-NZ" b="1" dirty="0">
                <a:solidFill>
                  <a:srgbClr val="043163"/>
                </a:solidFill>
              </a:rPr>
              <a:t>Fill in a Timetable</a:t>
            </a:r>
          </a:p>
        </p:txBody>
      </p:sp>
      <p:pic>
        <p:nvPicPr>
          <p:cNvPr id="7" name="Picture 2" descr="Image of a weekly timetable planner featuring columns of days and rows of hourly timeslots through those days. The idea is you identify slots of time through the week where you will be studyin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a:stretch>
            <a:fillRect/>
          </a:stretch>
        </p:blipFill>
        <p:spPr bwMode="auto">
          <a:xfrm>
            <a:off x="899592" y="1639517"/>
            <a:ext cx="6552728" cy="34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2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59" y="884251"/>
            <a:ext cx="3585111" cy="765425"/>
          </a:xfrm>
          <a:prstGeom prst="rect">
            <a:avLst/>
          </a:prstGeom>
        </p:spPr>
      </p:pic>
      <p:sp>
        <p:nvSpPr>
          <p:cNvPr id="8" name="Title 4"/>
          <p:cNvSpPr>
            <a:spLocks noGrp="1"/>
          </p:cNvSpPr>
          <p:nvPr>
            <p:ph type="title"/>
          </p:nvPr>
        </p:nvSpPr>
        <p:spPr>
          <a:xfrm>
            <a:off x="251520" y="843558"/>
            <a:ext cx="3085238" cy="648072"/>
          </a:xfrm>
        </p:spPr>
        <p:txBody>
          <a:bodyPr>
            <a:noAutofit/>
          </a:bodyPr>
          <a:lstStyle/>
          <a:p>
            <a:pPr algn="l"/>
            <a:r>
              <a:rPr lang="en-NZ" b="1" dirty="0">
                <a:solidFill>
                  <a:srgbClr val="043163"/>
                </a:solidFill>
              </a:rPr>
              <a:t>Step 3: </a:t>
            </a:r>
            <a:br>
              <a:rPr lang="en-NZ" b="1" dirty="0">
                <a:solidFill>
                  <a:srgbClr val="043163"/>
                </a:solidFill>
              </a:rPr>
            </a:br>
            <a:r>
              <a:rPr lang="en-NZ" b="1" dirty="0">
                <a:solidFill>
                  <a:srgbClr val="043163"/>
                </a:solidFill>
              </a:rPr>
              <a:t>Fill in a Timetable</a:t>
            </a:r>
          </a:p>
        </p:txBody>
      </p:sp>
      <p:sp>
        <p:nvSpPr>
          <p:cNvPr id="9" name="Content Placeholder 2"/>
          <p:cNvSpPr>
            <a:spLocks noGrp="1"/>
          </p:cNvSpPr>
          <p:nvPr>
            <p:ph idx="1"/>
          </p:nvPr>
        </p:nvSpPr>
        <p:spPr>
          <a:xfrm>
            <a:off x="395536" y="1484784"/>
            <a:ext cx="7776864" cy="3103190"/>
          </a:xfrm>
        </p:spPr>
        <p:txBody>
          <a:bodyPr/>
          <a:lstStyle/>
          <a:p>
            <a:pPr>
              <a:buSzPct val="75000"/>
            </a:pPr>
            <a:endParaRPr lang="en-NZ" sz="2400">
              <a:latin typeface="Arial" pitchFamily="34" charset="0"/>
              <a:cs typeface="Arial" pitchFamily="34" charset="0"/>
            </a:endParaRPr>
          </a:p>
          <a:p>
            <a:pPr>
              <a:buSzPct val="75000"/>
            </a:pPr>
            <a:r>
              <a:rPr lang="en-NZ" sz="2400">
                <a:latin typeface="Arial" pitchFamily="34" charset="0"/>
                <a:cs typeface="Arial" pitchFamily="34" charset="0"/>
              </a:rPr>
              <a:t>Block out your lecture times</a:t>
            </a:r>
          </a:p>
          <a:p>
            <a:pPr>
              <a:buSzPct val="75000"/>
            </a:pPr>
            <a:r>
              <a:rPr lang="en-NZ" sz="2400">
                <a:latin typeface="Arial" pitchFamily="34" charset="0"/>
                <a:cs typeface="Arial" pitchFamily="34" charset="0"/>
              </a:rPr>
              <a:t>Block out your tutorials</a:t>
            </a:r>
          </a:p>
          <a:p>
            <a:pPr>
              <a:buSzPct val="75000"/>
            </a:pPr>
            <a:r>
              <a:rPr lang="en-NZ" sz="2400">
                <a:solidFill>
                  <a:srgbClr val="FFC000"/>
                </a:solidFill>
                <a:latin typeface="Arial" pitchFamily="34" charset="0"/>
                <a:cs typeface="Arial" pitchFamily="34" charset="0"/>
              </a:rPr>
              <a:t>Block out existing commitments: anything you do on a regular basis</a:t>
            </a:r>
          </a:p>
          <a:p>
            <a:pPr>
              <a:buSzPct val="75000"/>
            </a:pPr>
            <a:r>
              <a:rPr lang="en-NZ" sz="2400">
                <a:latin typeface="Arial" pitchFamily="34" charset="0"/>
                <a:cs typeface="Arial" pitchFamily="34" charset="0"/>
              </a:rPr>
              <a:t>Block out your study time in the time you have left</a:t>
            </a:r>
          </a:p>
          <a:p>
            <a:pPr>
              <a:buSzPct val="75000"/>
            </a:pPr>
            <a:endParaRPr lang="en-NZ" sz="2400">
              <a:latin typeface="Arial" pitchFamily="34" charset="0"/>
              <a:cs typeface="Arial" pitchFamily="34" charset="0"/>
            </a:endParaRPr>
          </a:p>
        </p:txBody>
      </p:sp>
    </p:spTree>
    <p:extLst>
      <p:ext uri="{BB962C8B-B14F-4D97-AF65-F5344CB8AC3E}">
        <p14:creationId xmlns:p14="http://schemas.microsoft.com/office/powerpoint/2010/main" val="8069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Effect transition="in" filter="fade">
                                      <p:cBhvr>
                                        <p:cTn id="11" dur="500"/>
                                        <p:tgtEl>
                                          <p:spTgt spid="9">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2"/>
          <a:srcRect/>
          <a:stretch>
            <a:fillRect/>
          </a:stretch>
        </p:blipFill>
        <p:spPr>
          <a:xfrm>
            <a:off x="107504" y="51471"/>
            <a:ext cx="8946455" cy="4968552"/>
          </a:xfrm>
          <a:prstGeom prst="rect">
            <a:avLst/>
          </a:prstGeom>
          <a:noFill/>
        </p:spPr>
      </p:pic>
      <p:sp>
        <p:nvSpPr>
          <p:cNvPr id="7" name="Rectangle 6">
            <a:extLst>
              <a:ext uri="{C183D7F6-B498-43B3-948B-1728B52AA6E4}">
                <adec:decorative xmlns:adec="http://schemas.microsoft.com/office/drawing/2017/decorative" val="0"/>
              </a:ext>
            </a:extLst>
          </p:cNvPr>
          <p:cNvSpPr/>
          <p:nvPr/>
        </p:nvSpPr>
        <p:spPr>
          <a:xfrm>
            <a:off x="1259632" y="1491631"/>
            <a:ext cx="1080120" cy="64666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9" name="Rectangle 8">
            <a:extLst>
              <a:ext uri="{C183D7F6-B498-43B3-948B-1728B52AA6E4}">
                <adec:decorative xmlns:adec="http://schemas.microsoft.com/office/drawing/2017/decorative" val="0"/>
              </a:ext>
            </a:extLst>
          </p:cNvPr>
          <p:cNvSpPr/>
          <p:nvPr/>
        </p:nvSpPr>
        <p:spPr>
          <a:xfrm>
            <a:off x="1259632" y="2427734"/>
            <a:ext cx="1080120" cy="69827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8" name="Rectangle 7">
            <a:extLst>
              <a:ext uri="{C183D7F6-B498-43B3-948B-1728B52AA6E4}">
                <adec:decorative xmlns:adec="http://schemas.microsoft.com/office/drawing/2017/decorative" val="0"/>
              </a:ext>
            </a:extLst>
          </p:cNvPr>
          <p:cNvSpPr/>
          <p:nvPr/>
        </p:nvSpPr>
        <p:spPr>
          <a:xfrm>
            <a:off x="1254864" y="3630232"/>
            <a:ext cx="1084887" cy="67862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0" name="Rectangle 9"/>
          <p:cNvSpPr/>
          <p:nvPr/>
        </p:nvSpPr>
        <p:spPr>
          <a:xfrm>
            <a:off x="2339752" y="1239551"/>
            <a:ext cx="1080120" cy="6726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1" name="Rectangle 10"/>
          <p:cNvSpPr/>
          <p:nvPr/>
        </p:nvSpPr>
        <p:spPr>
          <a:xfrm>
            <a:off x="2339752" y="2175706"/>
            <a:ext cx="1080120" cy="50405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12" name="Rectangle 11"/>
          <p:cNvSpPr/>
          <p:nvPr/>
        </p:nvSpPr>
        <p:spPr>
          <a:xfrm>
            <a:off x="2339750" y="2679762"/>
            <a:ext cx="1080121" cy="4462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14" name="Rectangle 13"/>
          <p:cNvSpPr/>
          <p:nvPr/>
        </p:nvSpPr>
        <p:spPr>
          <a:xfrm>
            <a:off x="2339752" y="3392997"/>
            <a:ext cx="1080120" cy="23723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3" name="Rectangle 12"/>
          <p:cNvSpPr/>
          <p:nvPr/>
        </p:nvSpPr>
        <p:spPr>
          <a:xfrm>
            <a:off x="2339749" y="3630233"/>
            <a:ext cx="1080121" cy="41334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15" name="Rectangle 14"/>
          <p:cNvSpPr/>
          <p:nvPr/>
        </p:nvSpPr>
        <p:spPr>
          <a:xfrm>
            <a:off x="3526343" y="1010434"/>
            <a:ext cx="1008112" cy="4582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a:solidFill>
                  <a:srgbClr val="000099"/>
                </a:solidFill>
              </a:rPr>
              <a:t>Gym</a:t>
            </a:r>
          </a:p>
        </p:txBody>
      </p:sp>
      <p:sp>
        <p:nvSpPr>
          <p:cNvPr id="16" name="Rectangle 15"/>
          <p:cNvSpPr/>
          <p:nvPr/>
        </p:nvSpPr>
        <p:spPr>
          <a:xfrm>
            <a:off x="3526343" y="1716862"/>
            <a:ext cx="1008112" cy="42143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18" name="Rectangle 17"/>
          <p:cNvSpPr/>
          <p:nvPr/>
        </p:nvSpPr>
        <p:spPr>
          <a:xfrm>
            <a:off x="3526343" y="2417916"/>
            <a:ext cx="1008112"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9" name="Rectangle 18"/>
          <p:cNvSpPr/>
          <p:nvPr/>
        </p:nvSpPr>
        <p:spPr>
          <a:xfrm>
            <a:off x="3526343" y="2902886"/>
            <a:ext cx="1008112"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17" name="Rectangle 16"/>
          <p:cNvSpPr/>
          <p:nvPr/>
        </p:nvSpPr>
        <p:spPr>
          <a:xfrm>
            <a:off x="3498563" y="3630233"/>
            <a:ext cx="1035892" cy="662862"/>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1" name="Rectangle 20"/>
          <p:cNvSpPr/>
          <p:nvPr/>
        </p:nvSpPr>
        <p:spPr>
          <a:xfrm>
            <a:off x="4597102" y="1239551"/>
            <a:ext cx="1055017" cy="72008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0" name="Rectangle 19"/>
          <p:cNvSpPr/>
          <p:nvPr/>
        </p:nvSpPr>
        <p:spPr>
          <a:xfrm>
            <a:off x="4596709" y="2193956"/>
            <a:ext cx="1055409" cy="1436276"/>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23" name="Rectangle 22"/>
          <p:cNvSpPr/>
          <p:nvPr/>
        </p:nvSpPr>
        <p:spPr>
          <a:xfrm>
            <a:off x="5724128" y="1239550"/>
            <a:ext cx="1080120" cy="47731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25" name="Rectangle 24"/>
          <p:cNvSpPr/>
          <p:nvPr/>
        </p:nvSpPr>
        <p:spPr>
          <a:xfrm>
            <a:off x="5725038" y="1716250"/>
            <a:ext cx="1079209" cy="42204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4" name="Rectangle 23"/>
          <p:cNvSpPr/>
          <p:nvPr/>
        </p:nvSpPr>
        <p:spPr>
          <a:xfrm>
            <a:off x="5724128" y="2191825"/>
            <a:ext cx="1080119" cy="48793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800">
                <a:solidFill>
                  <a:srgbClr val="000099"/>
                </a:solidFill>
              </a:rPr>
              <a:t>Lecture</a:t>
            </a:r>
          </a:p>
        </p:txBody>
      </p:sp>
      <p:sp>
        <p:nvSpPr>
          <p:cNvPr id="28" name="Rectangle 27"/>
          <p:cNvSpPr/>
          <p:nvPr/>
        </p:nvSpPr>
        <p:spPr>
          <a:xfrm>
            <a:off x="5732319" y="3123535"/>
            <a:ext cx="1071928" cy="26184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26" name="Rectangle 25"/>
          <p:cNvSpPr/>
          <p:nvPr/>
        </p:nvSpPr>
        <p:spPr>
          <a:xfrm>
            <a:off x="5732565" y="3627130"/>
            <a:ext cx="1071681" cy="50405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9" name="Rectangle 28"/>
          <p:cNvSpPr/>
          <p:nvPr/>
        </p:nvSpPr>
        <p:spPr>
          <a:xfrm>
            <a:off x="6804248" y="1239552"/>
            <a:ext cx="1152128" cy="229116"/>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600" b="1"/>
              <a:t>Tutorial</a:t>
            </a:r>
          </a:p>
        </p:txBody>
      </p:sp>
      <p:sp>
        <p:nvSpPr>
          <p:cNvPr id="30" name="Rectangle 29"/>
          <p:cNvSpPr/>
          <p:nvPr/>
        </p:nvSpPr>
        <p:spPr>
          <a:xfrm>
            <a:off x="6804248" y="1500025"/>
            <a:ext cx="1152128" cy="405149"/>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22" name="Rectangle 21"/>
          <p:cNvSpPr/>
          <p:nvPr/>
        </p:nvSpPr>
        <p:spPr>
          <a:xfrm>
            <a:off x="6804248" y="2191995"/>
            <a:ext cx="1152128" cy="1387867"/>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31" name="Rectangle 30"/>
          <p:cNvSpPr/>
          <p:nvPr/>
        </p:nvSpPr>
        <p:spPr>
          <a:xfrm>
            <a:off x="7956376" y="1716862"/>
            <a:ext cx="1080120" cy="4214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a:solidFill>
                  <a:srgbClr val="000099"/>
                </a:solidFill>
              </a:rPr>
              <a:t>Gym</a:t>
            </a:r>
          </a:p>
        </p:txBody>
      </p:sp>
      <p:sp>
        <p:nvSpPr>
          <p:cNvPr id="27" name="Rectangle 26"/>
          <p:cNvSpPr/>
          <p:nvPr/>
        </p:nvSpPr>
        <p:spPr>
          <a:xfrm>
            <a:off x="7956376" y="2411852"/>
            <a:ext cx="1080120" cy="98114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2" name="Title 1">
            <a:extLst>
              <a:ext uri="{FF2B5EF4-FFF2-40B4-BE49-F238E27FC236}">
                <a16:creationId xmlns:a16="http://schemas.microsoft.com/office/drawing/2014/main" id="{973F43B5-D997-4DC5-B8D7-90ECE3F97C49}"/>
              </a:ext>
            </a:extLst>
          </p:cNvPr>
          <p:cNvSpPr>
            <a:spLocks noGrp="1"/>
          </p:cNvSpPr>
          <p:nvPr>
            <p:ph type="title" idx="4294967295"/>
          </p:nvPr>
        </p:nvSpPr>
        <p:spPr>
          <a:xfrm>
            <a:off x="628650" y="-993775"/>
            <a:ext cx="7886700" cy="993775"/>
          </a:xfrm>
          <a:prstGeom prst="rect">
            <a:avLst/>
          </a:prstGeom>
        </p:spPr>
        <p:txBody>
          <a:bodyPr anchor="b"/>
          <a:lstStyle/>
          <a:p>
            <a:r>
              <a:rPr lang="en-NZ" dirty="0">
                <a:ln w="0"/>
                <a:solidFill>
                  <a:schemeClr val="tx1"/>
                </a:solidFill>
                <a:effectLst>
                  <a:outerShdw blurRad="38100" dist="19050" dir="2700000" algn="tl" rotWithShape="0">
                    <a:schemeClr val="dk1">
                      <a:alpha val="40000"/>
                    </a:schemeClr>
                  </a:outerShdw>
                </a:effectLst>
              </a:rPr>
              <a:t>Example of a Study Timetable</a:t>
            </a: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2592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par>
                          <p:cTn id="81" fill="hold">
                            <p:stCondLst>
                              <p:cond delay="20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2500"/>
                            </p:stCondLst>
                            <p:childTnLst>
                              <p:par>
                                <p:cTn id="86" presetID="10"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par>
                          <p:cTn id="93" fill="hold">
                            <p:stCondLst>
                              <p:cond delay="3500"/>
                            </p:stCondLst>
                            <p:childTnLst>
                              <p:par>
                                <p:cTn id="94" presetID="10" presetClass="entr" presetSubtype="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500"/>
                                        <p:tgtEl>
                                          <p:spTgt spid="26"/>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500"/>
                                        <p:tgtEl>
                                          <p:spTgt spid="30"/>
                                        </p:tgtEl>
                                      </p:cBhvr>
                                    </p:animEffect>
                                  </p:childTnLst>
                                </p:cTn>
                              </p:par>
                            </p:childTnLst>
                          </p:cTn>
                        </p:par>
                        <p:par>
                          <p:cTn id="101" fill="hold">
                            <p:stCondLst>
                              <p:cond delay="4500"/>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P spid="12" grpId="0" animBg="1"/>
      <p:bldP spid="14" grpId="0" animBg="1"/>
      <p:bldP spid="13" grpId="0" animBg="1"/>
      <p:bldP spid="15" grpId="0" animBg="1"/>
      <p:bldP spid="16" grpId="0" animBg="1"/>
      <p:bldP spid="18" grpId="0" animBg="1"/>
      <p:bldP spid="19" grpId="0" animBg="1"/>
      <p:bldP spid="17" grpId="0" animBg="1"/>
      <p:bldP spid="21" grpId="0" animBg="1"/>
      <p:bldP spid="20" grpId="0" animBg="1"/>
      <p:bldP spid="23" grpId="0" animBg="1"/>
      <p:bldP spid="25" grpId="0" animBg="1"/>
      <p:bldP spid="24" grpId="0" animBg="1"/>
      <p:bldP spid="28" grpId="0" animBg="1"/>
      <p:bldP spid="26" grpId="0" animBg="1"/>
      <p:bldP spid="29" grpId="0" animBg="1"/>
      <p:bldP spid="30" grpId="0" animBg="1"/>
      <p:bldP spid="22" grpId="0" animBg="1"/>
      <p:bldP spid="31"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4">
            <a:extLst>
              <a:ext uri="{C183D7F6-B498-43B3-948B-1728B52AA6E4}">
                <adec:decorative xmlns:adec="http://schemas.microsoft.com/office/drawing/2017/decorative" val="0"/>
              </a:ext>
            </a:extLst>
          </p:cNvPr>
          <p:cNvSpPr txBox="1">
            <a:spLocks noGrp="1"/>
          </p:cNvSpPr>
          <p:nvPr>
            <p:ph type="title" idx="4294967295"/>
          </p:nvPr>
        </p:nvSpPr>
        <p:spPr>
          <a:xfrm>
            <a:off x="251520" y="519522"/>
            <a:ext cx="2971800" cy="6480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20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0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0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000">
                <a:solidFill>
                  <a:schemeClr val="bg1"/>
                </a:solidFill>
                <a:latin typeface="Arial" charset="0"/>
                <a:ea typeface="ＭＳ Ｐゴシック" charset="0"/>
                <a:cs typeface="Arial" charset="0"/>
              </a:defRPr>
            </a:lvl5pPr>
            <a:lvl6pPr marL="457200" algn="ctr" rtl="0" fontAlgn="base">
              <a:spcBef>
                <a:spcPct val="0"/>
              </a:spcBef>
              <a:spcAft>
                <a:spcPct val="0"/>
              </a:spcAft>
              <a:defRPr sz="2000">
                <a:solidFill>
                  <a:schemeClr val="bg1"/>
                </a:solidFill>
                <a:latin typeface="Arial" charset="0"/>
                <a:ea typeface="ＭＳ Ｐゴシック" charset="0"/>
                <a:cs typeface="Arial" charset="0"/>
              </a:defRPr>
            </a:lvl6pPr>
            <a:lvl7pPr marL="914400" algn="ctr" rtl="0" fontAlgn="base">
              <a:spcBef>
                <a:spcPct val="0"/>
              </a:spcBef>
              <a:spcAft>
                <a:spcPct val="0"/>
              </a:spcAft>
              <a:defRPr sz="2000">
                <a:solidFill>
                  <a:schemeClr val="bg1"/>
                </a:solidFill>
                <a:latin typeface="Arial" charset="0"/>
                <a:ea typeface="ＭＳ Ｐゴシック" charset="0"/>
                <a:cs typeface="Arial" charset="0"/>
              </a:defRPr>
            </a:lvl7pPr>
            <a:lvl8pPr marL="1371600" algn="ctr" rtl="0" fontAlgn="base">
              <a:spcBef>
                <a:spcPct val="0"/>
              </a:spcBef>
              <a:spcAft>
                <a:spcPct val="0"/>
              </a:spcAft>
              <a:defRPr sz="2000">
                <a:solidFill>
                  <a:schemeClr val="bg1"/>
                </a:solidFill>
                <a:latin typeface="Arial" charset="0"/>
                <a:ea typeface="ＭＳ Ｐゴシック" charset="0"/>
                <a:cs typeface="Arial" charset="0"/>
              </a:defRPr>
            </a:lvl8pPr>
            <a:lvl9pPr marL="1828800" algn="ctr" rtl="0" fontAlgn="base">
              <a:spcBef>
                <a:spcPct val="0"/>
              </a:spcBef>
              <a:spcAft>
                <a:spcPct val="0"/>
              </a:spcAft>
              <a:defRPr sz="2000">
                <a:solidFill>
                  <a:schemeClr val="bg1"/>
                </a:solidFill>
                <a:latin typeface="Arial" charset="0"/>
                <a:ea typeface="ＭＳ Ｐゴシック"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t>Is this a good timetable?</a:t>
            </a:r>
            <a:br>
              <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rPr>
            </a:br>
            <a:endParaRPr kumimoji="0" lang="en-NZ" sz="2000" b="1" i="1" u="none" strike="noStrike" kern="1200" cap="none" spc="0" normalizeH="0" baseline="0" noProof="0" dirty="0">
              <a:ln>
                <a:noFill/>
              </a:ln>
              <a:solidFill>
                <a:srgbClr val="043163"/>
              </a:solidFill>
              <a:effectLst/>
              <a:uLnTx/>
              <a:uFillTx/>
              <a:latin typeface="Arial" pitchFamily="34" charset="0"/>
              <a:ea typeface="ＭＳ Ｐゴシック" charset="0"/>
              <a:cs typeface="Arial" pitchFamily="34" charset="0"/>
            </a:endParaRPr>
          </a:p>
        </p:txBody>
      </p:sp>
      <p:pic>
        <p:nvPicPr>
          <p:cNvPr id="6" name="Picture 2" descr="Image of a timetable featuring slots of time through the week allocated for different activities both study related, i.e. times of lectures and slots related to non study activity, i.e. gym attendance and work hours.">
            <a:extLst>
              <a:ext uri="{C183D7F6-B498-43B3-948B-1728B52AA6E4}">
                <adec:decorative xmlns:adec="http://schemas.microsoft.com/office/drawing/2017/decorative" val="0"/>
              </a:ext>
            </a:extLst>
          </p:cNvPr>
          <p:cNvPicPr>
            <a:picLocks noGrp="1" noChangeAspect="1" noChangeArrowheads="1"/>
          </p:cNvPicPr>
          <p:nvPr>
            <p:ph sz="quarter" idx="4"/>
          </p:nvPr>
        </p:nvPicPr>
        <p:blipFill>
          <a:blip r:embed="rId2"/>
          <a:srcRect/>
          <a:stretch>
            <a:fillRect/>
          </a:stretch>
        </p:blipFill>
        <p:spPr>
          <a:xfrm>
            <a:off x="322483" y="1358415"/>
            <a:ext cx="7416825" cy="3744416"/>
          </a:xfrm>
          <a:prstGeom prst="rect">
            <a:avLst/>
          </a:prstGeom>
          <a:noFill/>
        </p:spPr>
      </p:pic>
      <p:sp>
        <p:nvSpPr>
          <p:cNvPr id="15" name="Rectangle 14">
            <a:extLst>
              <a:ext uri="{C183D7F6-B498-43B3-948B-1728B52AA6E4}">
                <adec:decorative xmlns:adec="http://schemas.microsoft.com/office/drawing/2017/decorative" val="1"/>
              </a:ext>
            </a:extLst>
          </p:cNvPr>
          <p:cNvSpPr/>
          <p:nvPr/>
        </p:nvSpPr>
        <p:spPr>
          <a:xfrm>
            <a:off x="1233364" y="2211711"/>
            <a:ext cx="938654" cy="360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800" dirty="0">
                <a:solidFill>
                  <a:srgbClr val="000099"/>
                </a:solidFill>
              </a:rPr>
              <a:t>Gym</a:t>
            </a:r>
          </a:p>
        </p:txBody>
      </p:sp>
      <p:sp>
        <p:nvSpPr>
          <p:cNvPr id="7" name="Rectangle 6">
            <a:extLst>
              <a:ext uri="{C183D7F6-B498-43B3-948B-1728B52AA6E4}">
                <adec:decorative xmlns:adec="http://schemas.microsoft.com/office/drawing/2017/decorative" val="1"/>
              </a:ext>
            </a:extLst>
          </p:cNvPr>
          <p:cNvSpPr/>
          <p:nvPr/>
        </p:nvSpPr>
        <p:spPr>
          <a:xfrm>
            <a:off x="1233364" y="2787772"/>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3" name="Rectangle 42">
            <a:extLst>
              <a:ext uri="{C183D7F6-B498-43B3-948B-1728B52AA6E4}">
                <adec:decorative xmlns:adec="http://schemas.microsoft.com/office/drawing/2017/decorative" val="1"/>
              </a:ext>
            </a:extLst>
          </p:cNvPr>
          <p:cNvSpPr/>
          <p:nvPr/>
        </p:nvSpPr>
        <p:spPr>
          <a:xfrm>
            <a:off x="1245484" y="3496808"/>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50" name="Rectangle 49">
            <a:extLst>
              <a:ext uri="{C183D7F6-B498-43B3-948B-1728B52AA6E4}">
                <adec:decorative xmlns:adec="http://schemas.microsoft.com/office/drawing/2017/decorative" val="1"/>
              </a:ext>
            </a:extLst>
          </p:cNvPr>
          <p:cNvSpPr/>
          <p:nvPr/>
        </p:nvSpPr>
        <p:spPr>
          <a:xfrm>
            <a:off x="1233364" y="4219753"/>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23" name="Rectangle 22">
            <a:extLst>
              <a:ext uri="{C183D7F6-B498-43B3-948B-1728B52AA6E4}">
                <adec:decorative xmlns:adec="http://schemas.microsoft.com/office/drawing/2017/decorative" val="1"/>
              </a:ext>
            </a:extLst>
          </p:cNvPr>
          <p:cNvSpPr/>
          <p:nvPr/>
        </p:nvSpPr>
        <p:spPr>
          <a:xfrm>
            <a:off x="2172018" y="2211710"/>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a:solidFill>
                  <a:srgbClr val="000099"/>
                </a:solidFill>
              </a:rPr>
              <a:t>Lecture</a:t>
            </a:r>
          </a:p>
          <a:p>
            <a:pPr algn="ctr"/>
            <a:r>
              <a:rPr lang="en-NZ" sz="1400">
                <a:solidFill>
                  <a:srgbClr val="000099"/>
                </a:solidFill>
              </a:rPr>
              <a:t>(115.111)</a:t>
            </a:r>
          </a:p>
        </p:txBody>
      </p:sp>
      <p:sp>
        <p:nvSpPr>
          <p:cNvPr id="20" name="Rectangle 19">
            <a:extLst>
              <a:ext uri="{C183D7F6-B498-43B3-948B-1728B52AA6E4}">
                <adec:decorative xmlns:adec="http://schemas.microsoft.com/office/drawing/2017/decorative" val="1"/>
              </a:ext>
            </a:extLst>
          </p:cNvPr>
          <p:cNvSpPr/>
          <p:nvPr/>
        </p:nvSpPr>
        <p:spPr>
          <a:xfrm>
            <a:off x="2172018" y="2931790"/>
            <a:ext cx="891921" cy="108012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51" name="Rectangle 50">
            <a:extLst>
              <a:ext uri="{C183D7F6-B498-43B3-948B-1728B52AA6E4}">
                <adec:decorative xmlns:adec="http://schemas.microsoft.com/office/drawing/2017/decorative" val="1"/>
              </a:ext>
            </a:extLst>
          </p:cNvPr>
          <p:cNvSpPr/>
          <p:nvPr/>
        </p:nvSpPr>
        <p:spPr>
          <a:xfrm>
            <a:off x="2191897" y="4219753"/>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18" name="Rectangle 17">
            <a:extLst>
              <a:ext uri="{C183D7F6-B498-43B3-948B-1728B52AA6E4}">
                <adec:decorative xmlns:adec="http://schemas.microsoft.com/office/drawing/2017/decorative" val="1"/>
              </a:ext>
            </a:extLst>
          </p:cNvPr>
          <p:cNvSpPr/>
          <p:nvPr/>
        </p:nvSpPr>
        <p:spPr>
          <a:xfrm>
            <a:off x="3110672" y="2244235"/>
            <a:ext cx="919727" cy="327515"/>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8" name="Rectangle 47">
            <a:extLst>
              <a:ext uri="{C183D7F6-B498-43B3-948B-1728B52AA6E4}">
                <adec:decorative xmlns:adec="http://schemas.microsoft.com/office/drawing/2017/decorative" val="1"/>
              </a:ext>
            </a:extLst>
          </p:cNvPr>
          <p:cNvSpPr/>
          <p:nvPr/>
        </p:nvSpPr>
        <p:spPr>
          <a:xfrm>
            <a:off x="3110672" y="2573393"/>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6" name="Rectangle 35">
            <a:extLst>
              <a:ext uri="{C183D7F6-B498-43B3-948B-1728B52AA6E4}">
                <adec:decorative xmlns:adec="http://schemas.microsoft.com/office/drawing/2017/decorative" val="1"/>
              </a:ext>
            </a:extLst>
          </p:cNvPr>
          <p:cNvSpPr/>
          <p:nvPr/>
        </p:nvSpPr>
        <p:spPr>
          <a:xfrm>
            <a:off x="3110672" y="2940173"/>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solidFill>
                  <a:srgbClr val="000099"/>
                </a:solidFill>
              </a:rPr>
              <a:t>Lecture</a:t>
            </a:r>
          </a:p>
          <a:p>
            <a:pPr algn="ctr"/>
            <a:r>
              <a:rPr lang="en-NZ" sz="1400" dirty="0">
                <a:solidFill>
                  <a:srgbClr val="000099"/>
                </a:solidFill>
              </a:rPr>
              <a:t>(115.112)</a:t>
            </a:r>
          </a:p>
        </p:txBody>
      </p:sp>
      <p:sp>
        <p:nvSpPr>
          <p:cNvPr id="34" name="Rectangle 33">
            <a:extLst>
              <a:ext uri="{C183D7F6-B498-43B3-948B-1728B52AA6E4}">
                <adec:decorative xmlns:adec="http://schemas.microsoft.com/office/drawing/2017/decorative" val="1"/>
              </a:ext>
            </a:extLst>
          </p:cNvPr>
          <p:cNvSpPr/>
          <p:nvPr/>
        </p:nvSpPr>
        <p:spPr>
          <a:xfrm>
            <a:off x="3091745" y="3651870"/>
            <a:ext cx="938654" cy="2466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solidFill>
                  <a:srgbClr val="000099"/>
                </a:solidFill>
              </a:rPr>
              <a:t>Gym</a:t>
            </a:r>
          </a:p>
        </p:txBody>
      </p:sp>
      <p:sp>
        <p:nvSpPr>
          <p:cNvPr id="44" name="Rectangle 43">
            <a:extLst>
              <a:ext uri="{C183D7F6-B498-43B3-948B-1728B52AA6E4}">
                <adec:decorative xmlns:adec="http://schemas.microsoft.com/office/drawing/2017/decorative" val="1"/>
              </a:ext>
            </a:extLst>
          </p:cNvPr>
          <p:cNvSpPr/>
          <p:nvPr/>
        </p:nvSpPr>
        <p:spPr>
          <a:xfrm>
            <a:off x="3134991" y="4195524"/>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7" name="Rectangle 36">
            <a:extLst>
              <a:ext uri="{C183D7F6-B498-43B3-948B-1728B52AA6E4}">
                <adec:decorative xmlns:adec="http://schemas.microsoft.com/office/drawing/2017/decorative" val="1"/>
              </a:ext>
            </a:extLst>
          </p:cNvPr>
          <p:cNvSpPr/>
          <p:nvPr/>
        </p:nvSpPr>
        <p:spPr>
          <a:xfrm>
            <a:off x="4051512" y="2391731"/>
            <a:ext cx="919727" cy="57606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dirty="0">
                <a:solidFill>
                  <a:srgbClr val="000099"/>
                </a:solidFill>
              </a:rPr>
              <a:t>Lecture</a:t>
            </a:r>
          </a:p>
          <a:p>
            <a:pPr algn="ctr"/>
            <a:r>
              <a:rPr lang="en-NZ" sz="1400" dirty="0">
                <a:solidFill>
                  <a:srgbClr val="000099"/>
                </a:solidFill>
              </a:rPr>
              <a:t>(115.113)</a:t>
            </a:r>
          </a:p>
        </p:txBody>
      </p:sp>
      <p:sp>
        <p:nvSpPr>
          <p:cNvPr id="38" name="Rectangle 37">
            <a:extLst>
              <a:ext uri="{C183D7F6-B498-43B3-948B-1728B52AA6E4}">
                <adec:decorative xmlns:adec="http://schemas.microsoft.com/office/drawing/2017/decorative" val="1"/>
              </a:ext>
            </a:extLst>
          </p:cNvPr>
          <p:cNvSpPr/>
          <p:nvPr/>
        </p:nvSpPr>
        <p:spPr>
          <a:xfrm>
            <a:off x="4051513" y="3097280"/>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0" name="Rectangle 39">
            <a:extLst>
              <a:ext uri="{C183D7F6-B498-43B3-948B-1728B52AA6E4}">
                <adec:decorative xmlns:adec="http://schemas.microsoft.com/office/drawing/2017/decorative" val="1"/>
              </a:ext>
            </a:extLst>
          </p:cNvPr>
          <p:cNvSpPr/>
          <p:nvPr/>
        </p:nvSpPr>
        <p:spPr>
          <a:xfrm>
            <a:off x="4051513" y="3651870"/>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52" name="Rectangle 51">
            <a:extLst>
              <a:ext uri="{C183D7F6-B498-43B3-948B-1728B52AA6E4}">
                <adec:decorative xmlns:adec="http://schemas.microsoft.com/office/drawing/2017/decorative" val="1"/>
              </a:ext>
            </a:extLst>
          </p:cNvPr>
          <p:cNvSpPr/>
          <p:nvPr/>
        </p:nvSpPr>
        <p:spPr>
          <a:xfrm>
            <a:off x="4051441" y="4194077"/>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5" name="Rectangle 44">
            <a:extLst>
              <a:ext uri="{C183D7F6-B498-43B3-948B-1728B52AA6E4}">
                <adec:decorative xmlns:adec="http://schemas.microsoft.com/office/drawing/2017/decorative" val="1"/>
              </a:ext>
            </a:extLst>
          </p:cNvPr>
          <p:cNvSpPr/>
          <p:nvPr/>
        </p:nvSpPr>
        <p:spPr>
          <a:xfrm>
            <a:off x="4976223" y="2083567"/>
            <a:ext cx="888643" cy="488183"/>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49" name="Rectangle 48">
            <a:extLst>
              <a:ext uri="{C183D7F6-B498-43B3-948B-1728B52AA6E4}">
                <adec:decorative xmlns:adec="http://schemas.microsoft.com/office/drawing/2017/decorative" val="1"/>
              </a:ext>
            </a:extLst>
          </p:cNvPr>
          <p:cNvSpPr/>
          <p:nvPr/>
        </p:nvSpPr>
        <p:spPr>
          <a:xfrm>
            <a:off x="4999484" y="2600488"/>
            <a:ext cx="880528"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54" name="Rectangle 53">
            <a:extLst>
              <a:ext uri="{C183D7F6-B498-43B3-948B-1728B52AA6E4}">
                <adec:decorative xmlns:adec="http://schemas.microsoft.com/office/drawing/2017/decorative" val="1"/>
              </a:ext>
            </a:extLst>
          </p:cNvPr>
          <p:cNvSpPr/>
          <p:nvPr/>
        </p:nvSpPr>
        <p:spPr>
          <a:xfrm>
            <a:off x="4964086" y="2976581"/>
            <a:ext cx="929085"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33" name="Rectangle 32">
            <a:extLst>
              <a:ext uri="{C183D7F6-B498-43B3-948B-1728B52AA6E4}">
                <adec:decorative xmlns:adec="http://schemas.microsoft.com/office/drawing/2017/decorative" val="1"/>
              </a:ext>
            </a:extLst>
          </p:cNvPr>
          <p:cNvSpPr/>
          <p:nvPr/>
        </p:nvSpPr>
        <p:spPr>
          <a:xfrm>
            <a:off x="4971239" y="3330244"/>
            <a:ext cx="891921" cy="1080120"/>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NZ" sz="1800">
                <a:solidFill>
                  <a:schemeClr val="tx1"/>
                </a:solidFill>
              </a:rPr>
              <a:t>Paid work</a:t>
            </a:r>
          </a:p>
        </p:txBody>
      </p:sp>
      <p:sp>
        <p:nvSpPr>
          <p:cNvPr id="39" name="Rectangle 38">
            <a:extLst>
              <a:ext uri="{C183D7F6-B498-43B3-948B-1728B52AA6E4}">
                <adec:decorative xmlns:adec="http://schemas.microsoft.com/office/drawing/2017/decorative" val="1"/>
              </a:ext>
            </a:extLst>
          </p:cNvPr>
          <p:cNvSpPr/>
          <p:nvPr/>
        </p:nvSpPr>
        <p:spPr>
          <a:xfrm>
            <a:off x="5893172" y="2244235"/>
            <a:ext cx="917701" cy="374569"/>
          </a:xfrm>
          <a:prstGeom prst="rect">
            <a:avLst/>
          </a:prstGeom>
          <a:solidFill>
            <a:srgbClr val="AA72D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400" b="1"/>
              <a:t>Tutorial</a:t>
            </a:r>
          </a:p>
        </p:txBody>
      </p:sp>
      <p:sp>
        <p:nvSpPr>
          <p:cNvPr id="46" name="Rectangle 45">
            <a:extLst>
              <a:ext uri="{C183D7F6-B498-43B3-948B-1728B52AA6E4}">
                <adec:decorative xmlns:adec="http://schemas.microsoft.com/office/drawing/2017/decorative" val="1"/>
              </a:ext>
            </a:extLst>
          </p:cNvPr>
          <p:cNvSpPr/>
          <p:nvPr/>
        </p:nvSpPr>
        <p:spPr>
          <a:xfrm>
            <a:off x="5886575" y="2769893"/>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47" name="Rectangle 46">
            <a:extLst>
              <a:ext uri="{C183D7F6-B498-43B3-948B-1728B52AA6E4}">
                <adec:decorative xmlns:adec="http://schemas.microsoft.com/office/drawing/2017/decorative" val="1"/>
              </a:ext>
            </a:extLst>
          </p:cNvPr>
          <p:cNvSpPr/>
          <p:nvPr/>
        </p:nvSpPr>
        <p:spPr>
          <a:xfrm>
            <a:off x="5891910" y="3286407"/>
            <a:ext cx="920224" cy="37792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a:solidFill>
                  <a:srgbClr val="000099"/>
                </a:solidFill>
              </a:rPr>
              <a:t>Study</a:t>
            </a:r>
          </a:p>
        </p:txBody>
      </p:sp>
      <p:sp>
        <p:nvSpPr>
          <p:cNvPr id="35" name="Rectangle 34">
            <a:extLst>
              <a:ext uri="{C183D7F6-B498-43B3-948B-1728B52AA6E4}">
                <adec:decorative xmlns:adec="http://schemas.microsoft.com/office/drawing/2017/decorative" val="1"/>
              </a:ext>
            </a:extLst>
          </p:cNvPr>
          <p:cNvSpPr/>
          <p:nvPr/>
        </p:nvSpPr>
        <p:spPr>
          <a:xfrm>
            <a:off x="5868144" y="3839155"/>
            <a:ext cx="938654" cy="1872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NZ" sz="1400">
                <a:solidFill>
                  <a:srgbClr val="000099"/>
                </a:solidFill>
              </a:rPr>
              <a:t>Gym</a:t>
            </a:r>
          </a:p>
        </p:txBody>
      </p:sp>
      <p:sp>
        <p:nvSpPr>
          <p:cNvPr id="53" name="Rectangle 52">
            <a:extLst>
              <a:ext uri="{C183D7F6-B498-43B3-948B-1728B52AA6E4}">
                <adec:decorative xmlns:adec="http://schemas.microsoft.com/office/drawing/2017/decorative" val="1"/>
              </a:ext>
            </a:extLst>
          </p:cNvPr>
          <p:cNvSpPr/>
          <p:nvPr/>
        </p:nvSpPr>
        <p:spPr>
          <a:xfrm>
            <a:off x="5887299" y="4210406"/>
            <a:ext cx="91877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1" name="Rectangle 40">
            <a:extLst>
              <a:ext uri="{C183D7F6-B498-43B3-948B-1728B52AA6E4}">
                <adec:decorative xmlns:adec="http://schemas.microsoft.com/office/drawing/2017/decorative" val="1"/>
              </a:ext>
            </a:extLst>
          </p:cNvPr>
          <p:cNvSpPr/>
          <p:nvPr/>
        </p:nvSpPr>
        <p:spPr>
          <a:xfrm>
            <a:off x="6810873" y="2244235"/>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
        <p:nvSpPr>
          <p:cNvPr id="42" name="Rectangle 41">
            <a:extLst>
              <a:ext uri="{C183D7F6-B498-43B3-948B-1728B52AA6E4}">
                <adec:decorative xmlns:adec="http://schemas.microsoft.com/office/drawing/2017/decorative" val="1"/>
              </a:ext>
            </a:extLst>
          </p:cNvPr>
          <p:cNvSpPr/>
          <p:nvPr/>
        </p:nvSpPr>
        <p:spPr>
          <a:xfrm>
            <a:off x="6810873" y="2967794"/>
            <a:ext cx="930895" cy="525658"/>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a:solidFill>
                  <a:srgbClr val="000099"/>
                </a:solidFill>
              </a:rPr>
              <a:t>Study</a:t>
            </a:r>
          </a:p>
        </p:txBody>
      </p:sp>
    </p:spTree>
    <p:extLst>
      <p:ext uri="{BB962C8B-B14F-4D97-AF65-F5344CB8AC3E}">
        <p14:creationId xmlns:p14="http://schemas.microsoft.com/office/powerpoint/2010/main" val="23942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 Massey-powerpoint-template-16x9-2012 potx - for widesc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16FB7CA-581A-466C-8EC6-D7B7DE4919A3}"/>
</file>

<file path=customXml/itemProps2.xml><?xml version="1.0" encoding="utf-8"?>
<ds:datastoreItem xmlns:ds="http://schemas.openxmlformats.org/officeDocument/2006/customXml" ds:itemID="{1BD8E622-6A25-44CA-A6DE-9DD84D2162DB}">
  <ds:schemaRefs>
    <ds:schemaRef ds:uri="http://schemas.microsoft.com/sharepoint/v3/contenttype/forms"/>
  </ds:schemaRefs>
</ds:datastoreItem>
</file>

<file path=customXml/itemProps3.xml><?xml version="1.0" encoding="utf-8"?>
<ds:datastoreItem xmlns:ds="http://schemas.openxmlformats.org/officeDocument/2006/customXml" ds:itemID="{29836C02-2C5A-41D3-B8E2-FD01F6B3C310}">
  <ds:schemaRefs>
    <ds:schemaRef ds:uri="http://schemas.microsoft.com/office/infopath/2007/PartnerControls"/>
    <ds:schemaRef ds:uri="http://purl.org/dc/elements/1.1/"/>
    <ds:schemaRef ds:uri="7f35d26a-4140-43ec-9fda-33ed6b790edf"/>
    <ds:schemaRef ds:uri="http://schemas.openxmlformats.org/package/2006/metadata/core-properties"/>
    <ds:schemaRef ds:uri="http://schemas.microsoft.com/office/2006/documentManagement/types"/>
    <ds:schemaRef ds:uri="http://purl.org/dc/dcmitype/"/>
    <ds:schemaRef ds:uri="dc379fb1-e443-490d-83c3-5a162dd70eeb"/>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417</TotalTime>
  <Words>1242</Words>
  <Application>Microsoft Office PowerPoint</Application>
  <PresentationFormat>On-screen Show (16:9)</PresentationFormat>
  <Paragraphs>189</Paragraphs>
  <Slides>24</Slides>
  <Notes>11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24</vt:i4>
      </vt:variant>
    </vt:vector>
  </HeadingPairs>
  <TitlesOfParts>
    <vt:vector size="38" baseType="lpstr">
      <vt:lpstr>Arial</vt:lpstr>
      <vt:lpstr>Calibri</vt:lpstr>
      <vt:lpstr>Wingdings</vt:lpstr>
      <vt:lpstr>2012 Massey-powerpoint-template-16x9-2012 potx - for widescreen</vt:lpstr>
      <vt:lpstr>All blue style 2</vt:lpstr>
      <vt:lpstr>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How to Manage your Time </vt:lpstr>
      <vt:lpstr>Learning Outcome</vt:lpstr>
      <vt:lpstr>Five steps to better time management at university</vt:lpstr>
      <vt:lpstr>How much time is needed for study?</vt:lpstr>
      <vt:lpstr>Step 1:  Get a Wall Planner</vt:lpstr>
      <vt:lpstr>Step 2:  Fill in a Timetable</vt:lpstr>
      <vt:lpstr>Step 3:  Fill in a Timetable</vt:lpstr>
      <vt:lpstr>Example of a Study Timetable</vt:lpstr>
      <vt:lpstr>Is this a good timetable? </vt:lpstr>
      <vt:lpstr>Two Tips</vt:lpstr>
      <vt:lpstr>Step Three:  Write a ‘To Do’ List</vt:lpstr>
      <vt:lpstr>Time management tool</vt:lpstr>
      <vt:lpstr>Assignment planning calculator</vt:lpstr>
      <vt:lpstr>The assignment planning calculator</vt:lpstr>
      <vt:lpstr>Plan Your Week &amp; Day</vt:lpstr>
      <vt:lpstr>Give it a go</vt:lpstr>
      <vt:lpstr>Step 4:  Prioritise your Tasks</vt:lpstr>
      <vt:lpstr>How long will tasks take?</vt:lpstr>
      <vt:lpstr>Which to do first?</vt:lpstr>
      <vt:lpstr>Step 5: Taking back Control </vt:lpstr>
      <vt:lpstr>Avoid procrastinating &amp; distractions</vt:lpstr>
      <vt:lpstr>Life getting in the way</vt:lpstr>
      <vt:lpstr>Summary</vt:lpstr>
      <vt:lpstr> Need help?  We have a range of free services to help you with your assignment writing and study 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Godfrey, Philip</dc:creator>
  <cp:lastModifiedBy>Sally Coughlan</cp:lastModifiedBy>
  <cp:revision>14</cp:revision>
  <dcterms:modified xsi:type="dcterms:W3CDTF">2021-11-23T22:54:24Z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MSIP_Label_bd9e4d68-54d0-40a5-8c9a-85a36c87352c_Enabled">
    <vt:lpwstr>true</vt:lpwstr>
  </property>
  <property fmtid="{D5CDD505-2E9C-101B-9397-08002B2CF9AE}" pid="4" name="MSIP_Label_bd9e4d68-54d0-40a5-8c9a-85a36c87352c_SetDate">
    <vt:lpwstr>2021-11-23T21:42:21Z</vt:lpwstr>
  </property>
  <property fmtid="{D5CDD505-2E9C-101B-9397-08002B2CF9AE}" pid="5" name="MSIP_Label_bd9e4d68-54d0-40a5-8c9a-85a36c87352c_Method">
    <vt:lpwstr>Privileged</vt:lpwstr>
  </property>
  <property fmtid="{D5CDD505-2E9C-101B-9397-08002B2CF9AE}" pid="6" name="MSIP_Label_bd9e4d68-54d0-40a5-8c9a-85a36c87352c_Name">
    <vt:lpwstr>Unclassified</vt:lpwstr>
  </property>
  <property fmtid="{D5CDD505-2E9C-101B-9397-08002B2CF9AE}" pid="7" name="MSIP_Label_bd9e4d68-54d0-40a5-8c9a-85a36c87352c_SiteId">
    <vt:lpwstr>388728e1-bbd0-4378-98dc-f8682e644300</vt:lpwstr>
  </property>
  <property fmtid="{D5CDD505-2E9C-101B-9397-08002B2CF9AE}" pid="8" name="MSIP_Label_bd9e4d68-54d0-40a5-8c9a-85a36c87352c_ActionId">
    <vt:lpwstr>c3a39f09-d30b-494b-93b0-a705c5c70365</vt:lpwstr>
  </property>
  <property fmtid="{D5CDD505-2E9C-101B-9397-08002B2CF9AE}" pid="9" name="MSIP_Label_bd9e4d68-54d0-40a5-8c9a-85a36c87352c_ContentBits">
    <vt:lpwstr>0</vt:lpwstr>
  </property>
</Properties>
</file>