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slideLayouts/slideLayout23.xml" ContentType="application/vnd.openxmlformats-officedocument.presentationml.slideLayout+xml"/>
  <Override PartName="/ppt/theme/theme6.xml" ContentType="application/vnd.openxmlformats-officedocument.theme+xml"/>
  <Override PartName="/ppt/slideLayouts/slideLayout24.xml" ContentType="application/vnd.openxmlformats-officedocument.presentationml.slideLayout+xml"/>
  <Override PartName="/ppt/theme/theme7.xml" ContentType="application/vnd.openxmlformats-officedocument.theme+xml"/>
  <Override PartName="/ppt/slideLayouts/slideLayout25.xml" ContentType="application/vnd.openxmlformats-officedocument.presentationml.slideLayout+xml"/>
  <Override PartName="/ppt/theme/theme8.xml" ContentType="application/vnd.openxmlformats-officedocument.theme+xml"/>
  <Override PartName="/ppt/slideLayouts/slideLayout26.xml" ContentType="application/vnd.openxmlformats-officedocument.presentationml.slideLayout+xml"/>
  <Override PartName="/ppt/theme/theme9.xml" ContentType="application/vnd.openxmlformats-officedocument.theme+xml"/>
  <Override PartName="/ppt/slideLayouts/slideLayout27.xml" ContentType="application/vnd.openxmlformats-officedocument.presentationml.slideLayout+xml"/>
  <Override PartName="/ppt/theme/theme10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  <p:sldMasterId id="2147483930" r:id="rId2"/>
    <p:sldMasterId id="2147483661" r:id="rId3"/>
    <p:sldMasterId id="2147483679" r:id="rId4"/>
    <p:sldMasterId id="2147483703" r:id="rId5"/>
    <p:sldMasterId id="2147483689" r:id="rId6"/>
    <p:sldMasterId id="2147483669" r:id="rId7"/>
    <p:sldMasterId id="2147483926" r:id="rId8"/>
    <p:sldMasterId id="2147483928" r:id="rId9"/>
    <p:sldMasterId id="2147483701" r:id="rId10"/>
    <p:sldMasterId id="2147483889" r:id="rId11"/>
  </p:sldMasterIdLst>
  <p:notesMasterIdLst>
    <p:notesMasterId r:id="rId34"/>
  </p:notesMasterIdLst>
  <p:handoutMasterIdLst>
    <p:handoutMasterId r:id="rId35"/>
  </p:handoutMasterIdLst>
  <p:sldIdLst>
    <p:sldId id="256" r:id="rId12"/>
    <p:sldId id="300" r:id="rId13"/>
    <p:sldId id="320" r:id="rId14"/>
    <p:sldId id="274" r:id="rId15"/>
    <p:sldId id="301" r:id="rId16"/>
    <p:sldId id="299" r:id="rId17"/>
    <p:sldId id="259" r:id="rId18"/>
    <p:sldId id="275" r:id="rId19"/>
    <p:sldId id="270" r:id="rId20"/>
    <p:sldId id="290" r:id="rId21"/>
    <p:sldId id="305" r:id="rId22"/>
    <p:sldId id="322" r:id="rId23"/>
    <p:sldId id="323" r:id="rId24"/>
    <p:sldId id="291" r:id="rId25"/>
    <p:sldId id="307" r:id="rId26"/>
    <p:sldId id="308" r:id="rId27"/>
    <p:sldId id="310" r:id="rId28"/>
    <p:sldId id="280" r:id="rId29"/>
    <p:sldId id="281" r:id="rId30"/>
    <p:sldId id="282" r:id="rId31"/>
    <p:sldId id="319" r:id="rId32"/>
    <p:sldId id="298" r:id="rId33"/>
  </p:sldIdLst>
  <p:sldSz cx="9144000" cy="5143500" type="screen16x9"/>
  <p:notesSz cx="6805613" cy="9939338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99FF66"/>
    <a:srgbClr val="FFCCFF"/>
    <a:srgbClr val="000099"/>
    <a:srgbClr val="043163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990" autoAdjust="0"/>
  </p:normalViewPr>
  <p:slideViewPr>
    <p:cSldViewPr>
      <p:cViewPr>
        <p:scale>
          <a:sx n="85" d="100"/>
          <a:sy n="85" d="100"/>
        </p:scale>
        <p:origin x="-78" y="-1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FFF42-AD08-41AC-B7B3-6AF06FCC8AF7}" type="datetimeFigureOut">
              <a:rPr lang="en-NZ" smtClean="0"/>
              <a:t>14/03/2017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241F4-C79A-4BD8-AE84-1EAD99D1843B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37495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7CF95401-C8FE-804B-83E2-5318579333E7}" type="datetimeFigureOut">
              <a:rPr lang="en-GB"/>
              <a:pPr>
                <a:defRPr/>
              </a:pPr>
              <a:t>14/03/2017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+mn-cs"/>
              </a:defRPr>
            </a:lvl1pPr>
          </a:lstStyle>
          <a:p>
            <a:pPr>
              <a:defRPr/>
            </a:pPr>
            <a:fld id="{502AEA54-8D33-0647-AC74-F38758DA81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418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AEA54-8D33-0647-AC74-F38758DA81CD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184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NZ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63CBE96-9C76-4E3F-89F3-7398443BC5DD}" type="slidenum">
              <a:rPr lang="en-NZ" sz="1200" smtClean="0"/>
              <a:pPr eaLnBrk="1" hangingPunct="1"/>
              <a:t>17</a:t>
            </a:fld>
            <a:endParaRPr lang="en-NZ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2AEA54-8D33-0647-AC74-F38758DA81CD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184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1" y="1485901"/>
            <a:ext cx="8229599" cy="30289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enter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742950"/>
            <a:ext cx="6858000" cy="6286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7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43A17F2-DABC-9348-AE89-53A8810353E0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13A35F1-69E1-224F-A9BD-435B1B5F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5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1" y="1485901"/>
            <a:ext cx="8229599" cy="30289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enter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742950"/>
            <a:ext cx="6858000" cy="6286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9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1" y="1485901"/>
            <a:ext cx="8229599" cy="30289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enter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GB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943600" y="987028"/>
            <a:ext cx="2971800" cy="5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87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1" y="1485901"/>
            <a:ext cx="8229599" cy="30289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enter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742950"/>
            <a:ext cx="6858000" cy="6286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30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1" y="1485901"/>
            <a:ext cx="8229599" cy="30289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enter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8600" y="571500"/>
            <a:ext cx="3505200" cy="5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04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</p:spPr>
        <p:txBody>
          <a:bodyPr lIns="71579" tIns="35790" rIns="71579" bIns="35790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  <a:prstGeom prst="rect">
            <a:avLst/>
          </a:prstGeom>
        </p:spPr>
        <p:txBody>
          <a:bodyPr lIns="71579" tIns="35790" rIns="71579" bIns="3579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85901"/>
            <a:ext cx="3810000" cy="1485900"/>
          </a:xfrm>
          <a:prstGeom prst="rect">
            <a:avLst/>
          </a:prstGeom>
        </p:spPr>
        <p:txBody>
          <a:bodyPr lIns="71579" tIns="35790" rIns="71579" bIns="3579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086100"/>
            <a:ext cx="3810000" cy="1485900"/>
          </a:xfrm>
          <a:prstGeom prst="rect">
            <a:avLst/>
          </a:prstGeom>
        </p:spPr>
        <p:txBody>
          <a:bodyPr lIns="71579" tIns="35790" rIns="71579" bIns="3579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685834" y="4686804"/>
            <a:ext cx="1905396" cy="342252"/>
          </a:xfrm>
          <a:prstGeom prst="rect">
            <a:avLst/>
          </a:prstGeom>
        </p:spPr>
        <p:txBody>
          <a:bodyPr vert="horz" wrap="square" lIns="81636" tIns="40818" rIns="81636" bIns="40818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600" y="4686804"/>
            <a:ext cx="2896800" cy="342252"/>
          </a:xfrm>
          <a:prstGeom prst="rect">
            <a:avLst/>
          </a:prstGeom>
        </p:spPr>
        <p:txBody>
          <a:bodyPr vert="horz" wrap="square" lIns="81636" tIns="40818" rIns="81636" bIns="40818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2770" y="4686804"/>
            <a:ext cx="1905396" cy="342252"/>
          </a:xfrm>
          <a:prstGeom prst="rect">
            <a:avLst/>
          </a:prstGeom>
        </p:spPr>
        <p:txBody>
          <a:bodyPr vert="horz" wrap="square" lIns="81636" tIns="40818" rIns="81636" bIns="40818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ea typeface="ＭＳ Ｐゴシック" pitchFamily="34" charset="-128"/>
              </a:defRPr>
            </a:lvl1pPr>
          </a:lstStyle>
          <a:p>
            <a:pPr>
              <a:defRPr/>
            </a:pPr>
            <a:fld id="{9026247A-00DE-447C-92D5-3BA7413CBA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20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1" y="1485901"/>
            <a:ext cx="8229599" cy="30289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enter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GB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943600" y="987028"/>
            <a:ext cx="2971800" cy="5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1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43A17F2-DABC-9348-AE89-53A8810353E0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13A35F1-69E1-224F-A9BD-435B1B5F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5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1" y="1485901"/>
            <a:ext cx="8229599" cy="30289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enter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GB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8600" y="571500"/>
            <a:ext cx="3505200" cy="5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09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47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43A17F2-DABC-9348-AE89-53A8810353E0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13A35F1-69E1-224F-A9BD-435B1B5F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3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1" y="1485901"/>
            <a:ext cx="8229599" cy="30289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enter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GB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943600" y="987028"/>
            <a:ext cx="2971800" cy="5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85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1" y="1485901"/>
            <a:ext cx="8229599" cy="30289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enter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8600" y="571500"/>
            <a:ext cx="3505200" cy="5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61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1" y="1485901"/>
            <a:ext cx="8229599" cy="30289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enter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742950"/>
            <a:ext cx="6858000" cy="6286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77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0" y="1200150"/>
            <a:ext cx="8382000" cy="331470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enter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380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943600" y="987028"/>
            <a:ext cx="2971800" cy="5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22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943600" y="987028"/>
            <a:ext cx="2971800" cy="5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2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8600" y="571500"/>
            <a:ext cx="3505200" cy="5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49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440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9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43A17F2-DABC-9348-AE89-53A8810353E0}" type="datetimeFigureOut">
              <a:rPr lang="en-US" smtClean="0"/>
              <a:t>3/14/2017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D13A35F1-69E1-224F-A9BD-435B1B5F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3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</p:spPr>
        <p:txBody>
          <a:bodyPr lIns="71579" tIns="35790" rIns="71579" bIns="35790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5900"/>
            <a:ext cx="3810000" cy="3086100"/>
          </a:xfrm>
          <a:prstGeom prst="rect">
            <a:avLst/>
          </a:prstGeom>
        </p:spPr>
        <p:txBody>
          <a:bodyPr lIns="71579" tIns="35790" rIns="71579" bIns="3579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85901"/>
            <a:ext cx="3810000" cy="1485900"/>
          </a:xfrm>
          <a:prstGeom prst="rect">
            <a:avLst/>
          </a:prstGeom>
        </p:spPr>
        <p:txBody>
          <a:bodyPr lIns="71579" tIns="35790" rIns="71579" bIns="3579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086100"/>
            <a:ext cx="3810000" cy="1485900"/>
          </a:xfrm>
          <a:prstGeom prst="rect">
            <a:avLst/>
          </a:prstGeom>
        </p:spPr>
        <p:txBody>
          <a:bodyPr lIns="71579" tIns="35790" rIns="71579" bIns="3579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685834" y="4686804"/>
            <a:ext cx="1905396" cy="342252"/>
          </a:xfrm>
          <a:prstGeom prst="rect">
            <a:avLst/>
          </a:prstGeom>
        </p:spPr>
        <p:txBody>
          <a:bodyPr vert="horz" wrap="square" lIns="81636" tIns="40818" rIns="81636" bIns="40818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3600" y="4686804"/>
            <a:ext cx="2896800" cy="342252"/>
          </a:xfrm>
          <a:prstGeom prst="rect">
            <a:avLst/>
          </a:prstGeom>
        </p:spPr>
        <p:txBody>
          <a:bodyPr vert="horz" wrap="square" lIns="81636" tIns="40818" rIns="81636" bIns="40818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2770" y="4686804"/>
            <a:ext cx="1905396" cy="342252"/>
          </a:xfrm>
          <a:prstGeom prst="rect">
            <a:avLst/>
          </a:prstGeom>
        </p:spPr>
        <p:txBody>
          <a:bodyPr vert="horz" wrap="square" lIns="81636" tIns="40818" rIns="81636" bIns="40818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ea typeface="ＭＳ Ｐゴシック" pitchFamily="34" charset="-128"/>
              </a:defRPr>
            </a:lvl1pPr>
          </a:lstStyle>
          <a:p>
            <a:pPr>
              <a:defRPr/>
            </a:pPr>
            <a:fld id="{9026247A-00DE-447C-92D5-3BA7413CBA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20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1" y="1485901"/>
            <a:ext cx="8229599" cy="30289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enter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GB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943600" y="987028"/>
            <a:ext cx="2971800" cy="5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23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1" y="1485901"/>
            <a:ext cx="8229599" cy="30289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enter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GB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943600" y="987028"/>
            <a:ext cx="2971800" cy="5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1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1" y="1485901"/>
            <a:ext cx="8229599" cy="30289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enter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66800" y="742950"/>
            <a:ext cx="6858000" cy="62865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30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1" y="1485901"/>
            <a:ext cx="8229599" cy="30289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enter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28600" y="571500"/>
            <a:ext cx="3505200" cy="5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0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597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1" y="1485901"/>
            <a:ext cx="8229599" cy="30289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enter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GB" dirty="0"/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943600" y="987028"/>
            <a:ext cx="2971800" cy="5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1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57201" y="1485901"/>
            <a:ext cx="8229599" cy="30289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enter text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GB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943600" y="987028"/>
            <a:ext cx="2971800" cy="594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85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theme" Target="../theme/theme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5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9" descr="MUN38896 MasseyLogoUniNZ_CMYKrev.ai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3525" y="0"/>
            <a:ext cx="1625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New-NZ)Rev)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000" y="4400550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1667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35" r:id="rId2"/>
    <p:sldLayoutId id="2147483940" r:id="rId3"/>
    <p:sldLayoutId id="2147483942" r:id="rId4"/>
    <p:sldLayoutId id="2147483947" r:id="rId5"/>
    <p:sldLayoutId id="2147483949" r:id="rId6"/>
    <p:sldLayoutId id="214748395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0" i="0" u="none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ew-NZ)Rev)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000" y="4400550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MYK_WB_RIGH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-95250"/>
            <a:ext cx="1981200" cy="98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New-NZ)Rev)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000" y="4400550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MYK_WB_LEF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863" y="-23813"/>
            <a:ext cx="2024063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33" r:id="rId2"/>
    <p:sldLayoutId id="2147483944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MUN38896 MasseyLogoUniNZ_CMYKrev.ai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3525" y="0"/>
            <a:ext cx="1625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New-NZ)Rev)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000" y="4400550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Slash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909265"/>
            <a:ext cx="3429000" cy="97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72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6" r:id="rId2"/>
    <p:sldLayoutId id="2147483937" r:id="rId3"/>
    <p:sldLayoutId id="2147483938" r:id="rId4"/>
    <p:sldLayoutId id="2147483943" r:id="rId5"/>
    <p:sldLayoutId id="214748394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MUN38896 MasseyLogoUniNZ_CMYKrev.ai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3525" y="0"/>
            <a:ext cx="1625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New-NZ)Rev).pn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000" y="4400550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Slash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38150"/>
            <a:ext cx="3429000" cy="97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941" r:id="rId2"/>
    <p:sldLayoutId id="2147483945" r:id="rId3"/>
    <p:sldLayoutId id="2147483948" r:id="rId4"/>
    <p:sldLayoutId id="2147483950" r:id="rId5"/>
    <p:sldLayoutId id="2147483953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New-NZ)Rev)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000" y="4400550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MYK_WB_RIGH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-95250"/>
            <a:ext cx="1981200" cy="98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Slash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909265"/>
            <a:ext cx="3429000" cy="97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New-NZ)Rev)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000" y="4400550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Slash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38150"/>
            <a:ext cx="3429000" cy="97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MYK_WB_RIGH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-95250"/>
            <a:ext cx="1981200" cy="98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34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ew-NZ)Rev)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000" y="4400550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MYK_WB_RIGH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-95250"/>
            <a:ext cx="1981200" cy="98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New-NZ)Rev)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000" y="4400550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lash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909265"/>
            <a:ext cx="3429000" cy="97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MYK_WB_RIGH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-95250"/>
            <a:ext cx="1981200" cy="98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lash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909265"/>
            <a:ext cx="3429000" cy="97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03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Slash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38150"/>
            <a:ext cx="3429000" cy="975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New-NZ)Rev)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4000" y="4400550"/>
            <a:ext cx="1117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MYK_WB_RIGH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5200" y="-95250"/>
            <a:ext cx="1981200" cy="98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6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71600" y="1923678"/>
            <a:ext cx="6480720" cy="1512168"/>
          </a:xfrm>
        </p:spPr>
        <p:txBody>
          <a:bodyPr/>
          <a:lstStyle/>
          <a:p>
            <a:r>
              <a:rPr lang="en-NZ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write an essay</a:t>
            </a:r>
          </a:p>
        </p:txBody>
      </p:sp>
      <p:pic>
        <p:nvPicPr>
          <p:cNvPr id="4" name="Picture 3" descr="C:\Users\sholm\AppData\Local\Microsoft\Windows\Temporary Internet Files\Content.Outlook\ZO71S5R8\StudyUpLogo (2)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096344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346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056" y="537468"/>
            <a:ext cx="2971800" cy="594122"/>
          </a:xfrm>
        </p:spPr>
        <p:txBody>
          <a:bodyPr>
            <a:noAutofit/>
          </a:bodyPr>
          <a:lstStyle/>
          <a:p>
            <a:r>
              <a:rPr lang="en-NZ" sz="2200" b="1" dirty="0" smtClean="0">
                <a:solidFill>
                  <a:srgbClr val="043163"/>
                </a:solidFill>
              </a:rPr>
              <a:t>Research the Topic</a:t>
            </a:r>
            <a:endParaRPr lang="en-US" sz="2200" b="1" dirty="0">
              <a:solidFill>
                <a:srgbClr val="043163"/>
              </a:solidFill>
            </a:endParaRP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auto">
          <a:xfrm>
            <a:off x="971600" y="1477963"/>
            <a:ext cx="5688632" cy="260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marL="390525" indent="-390525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Char char="§"/>
            </a:pP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First-Hand </a:t>
            </a:r>
            <a:r>
              <a:rPr lang="en-US" altLang="en-US" sz="2400" dirty="0" smtClean="0">
                <a:solidFill>
                  <a:schemeClr val="bg1"/>
                </a:solidFill>
                <a:cs typeface="Arial" pitchFamily="34" charset="0"/>
              </a:rPr>
              <a:t>Investigation</a:t>
            </a:r>
            <a:endParaRPr lang="en-US" altLang="en-US" sz="2400" dirty="0">
              <a:solidFill>
                <a:schemeClr val="bg1"/>
              </a:solidFill>
              <a:cs typeface="Arial" pitchFamily="34" charset="0"/>
            </a:endParaRPr>
          </a:p>
          <a:p>
            <a:pPr marL="390525" indent="-390525">
              <a:lnSpc>
                <a:spcPct val="90000"/>
              </a:lnSpc>
              <a:spcBef>
                <a:spcPct val="20000"/>
              </a:spcBef>
              <a:buSzPct val="80000"/>
              <a:buFont typeface="Wingdings" pitchFamily="2" charset="2"/>
              <a:buChar char="§"/>
            </a:pP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Second-Hand Investigation</a:t>
            </a:r>
          </a:p>
          <a:p>
            <a:pPr marL="846138" lvl="1" indent="-325438">
              <a:lnSpc>
                <a:spcPct val="90000"/>
              </a:lnSpc>
              <a:spcBef>
                <a:spcPct val="20000"/>
              </a:spcBef>
              <a:buSzPct val="80000"/>
              <a:buFontTx/>
              <a:buChar char="–"/>
            </a:pP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Course </a:t>
            </a:r>
            <a:r>
              <a:rPr lang="en-US" altLang="en-US" sz="2400" dirty="0" smtClean="0">
                <a:solidFill>
                  <a:schemeClr val="bg1"/>
                </a:solidFill>
                <a:cs typeface="Arial" pitchFamily="34" charset="0"/>
              </a:rPr>
              <a:t>materials</a:t>
            </a:r>
            <a:endParaRPr lang="en-US" altLang="en-US" sz="2400" dirty="0">
              <a:solidFill>
                <a:schemeClr val="bg1"/>
              </a:solidFill>
              <a:cs typeface="Arial" pitchFamily="34" charset="0"/>
            </a:endParaRPr>
          </a:p>
          <a:p>
            <a:pPr marL="846138" lvl="1" indent="-325438">
              <a:lnSpc>
                <a:spcPct val="90000"/>
              </a:lnSpc>
              <a:spcBef>
                <a:spcPct val="20000"/>
              </a:spcBef>
              <a:buSzPct val="80000"/>
              <a:buFontTx/>
              <a:buChar char="–"/>
            </a:pP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Books</a:t>
            </a:r>
          </a:p>
          <a:p>
            <a:pPr marL="846138" lvl="1" indent="-325438">
              <a:lnSpc>
                <a:spcPct val="90000"/>
              </a:lnSpc>
              <a:spcBef>
                <a:spcPct val="20000"/>
              </a:spcBef>
              <a:buSzPct val="80000"/>
              <a:buFontTx/>
              <a:buChar char="–"/>
            </a:pP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Journal </a:t>
            </a:r>
            <a:r>
              <a:rPr lang="en-US" altLang="en-US" sz="2400" dirty="0" smtClean="0">
                <a:solidFill>
                  <a:schemeClr val="bg1"/>
                </a:solidFill>
                <a:cs typeface="Arial" pitchFamily="34" charset="0"/>
              </a:rPr>
              <a:t>articles</a:t>
            </a:r>
            <a:endParaRPr lang="en-US" altLang="en-US" sz="2400" dirty="0">
              <a:solidFill>
                <a:schemeClr val="bg1"/>
              </a:solidFill>
              <a:cs typeface="Arial" pitchFamily="34" charset="0"/>
            </a:endParaRPr>
          </a:p>
          <a:p>
            <a:pPr marL="846138" lvl="1" indent="-325438">
              <a:lnSpc>
                <a:spcPct val="90000"/>
              </a:lnSpc>
              <a:spcBef>
                <a:spcPct val="20000"/>
              </a:spcBef>
              <a:buSzPct val="80000"/>
              <a:buFontTx/>
              <a:buChar char="–"/>
            </a:pPr>
            <a:r>
              <a:rPr lang="en-US" altLang="en-US" sz="2400" dirty="0" smtClean="0">
                <a:solidFill>
                  <a:schemeClr val="bg1"/>
                </a:solidFill>
                <a:cs typeface="Arial" pitchFamily="34" charset="0"/>
              </a:rPr>
              <a:t>Appropriate internet sources</a:t>
            </a:r>
            <a:endParaRPr lang="en-US" altLang="en-US" sz="2400" dirty="0">
              <a:solidFill>
                <a:schemeClr val="bg1"/>
              </a:solidFill>
              <a:cs typeface="Arial" pitchFamily="34" charset="0"/>
            </a:endParaRPr>
          </a:p>
          <a:p>
            <a:pPr marL="846138" lvl="1" indent="-325438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en-AU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17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04056" y="537468"/>
            <a:ext cx="2971800" cy="594122"/>
          </a:xfrm>
        </p:spPr>
        <p:txBody>
          <a:bodyPr>
            <a:noAutofit/>
          </a:bodyPr>
          <a:lstStyle/>
          <a:p>
            <a:r>
              <a:rPr lang="en-NZ" sz="2200" b="1" dirty="0" smtClean="0">
                <a:solidFill>
                  <a:srgbClr val="043163"/>
                </a:solidFill>
              </a:rPr>
              <a:t>Formulate Thesis</a:t>
            </a:r>
            <a:br>
              <a:rPr lang="en-NZ" sz="2200" b="1" dirty="0" smtClean="0">
                <a:solidFill>
                  <a:srgbClr val="043163"/>
                </a:solidFill>
              </a:rPr>
            </a:br>
            <a:r>
              <a:rPr lang="en-NZ" sz="2200" b="1" dirty="0" smtClean="0">
                <a:solidFill>
                  <a:srgbClr val="043163"/>
                </a:solidFill>
              </a:rPr>
              <a:t>Statement</a:t>
            </a:r>
            <a:endParaRPr lang="en-US" sz="2200" b="1" dirty="0">
              <a:solidFill>
                <a:srgbClr val="04316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3249" y="2427734"/>
            <a:ext cx="790458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0525" indent="-390525">
              <a:spcBef>
                <a:spcPct val="20000"/>
              </a:spcBef>
            </a:pPr>
            <a:r>
              <a:rPr lang="en-NZ" sz="2000" dirty="0">
                <a:solidFill>
                  <a:schemeClr val="bg1"/>
                </a:solidFill>
                <a:cs typeface="Arial" pitchFamily="34" charset="0"/>
              </a:rPr>
              <a:t>Should women possess more leadership positions in </a:t>
            </a:r>
            <a:r>
              <a:rPr lang="en-NZ" sz="20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world</a:t>
            </a:r>
            <a:r>
              <a:rPr lang="en-NZ" sz="2000" dirty="0">
                <a:solidFill>
                  <a:schemeClr val="bg1"/>
                </a:solidFill>
                <a:cs typeface="Arial" pitchFamily="34" charset="0"/>
              </a:rPr>
              <a:t>? </a:t>
            </a:r>
          </a:p>
          <a:p>
            <a:pPr>
              <a:spcBef>
                <a:spcPct val="50000"/>
              </a:spcBef>
            </a:pPr>
            <a:r>
              <a:rPr lang="en-US" altLang="en-US" sz="2000" dirty="0" smtClean="0">
                <a:solidFill>
                  <a:schemeClr val="bg1"/>
                </a:solidFill>
                <a:ea typeface="ＭＳ Ｐゴシック" pitchFamily="-28" charset="-128"/>
                <a:cs typeface="Arial" pitchFamily="34" charset="0"/>
              </a:rPr>
              <a:t>Position: Yes</a:t>
            </a:r>
          </a:p>
          <a:p>
            <a:pPr>
              <a:buSzPct val="60000"/>
              <a:defRPr/>
            </a:pPr>
            <a:r>
              <a:rPr lang="en-US" altLang="en-US" sz="2000" dirty="0" smtClean="0">
                <a:solidFill>
                  <a:schemeClr val="bg1"/>
                </a:solidFill>
                <a:ea typeface="ＭＳ Ｐゴシック" pitchFamily="-28" charset="-128"/>
                <a:cs typeface="Arial" pitchFamily="34" charset="0"/>
              </a:rPr>
              <a:t>Reasons</a:t>
            </a:r>
            <a:r>
              <a:rPr lang="en-US" altLang="en-US" sz="2000" dirty="0">
                <a:solidFill>
                  <a:schemeClr val="bg1"/>
                </a:solidFill>
                <a:ea typeface="ＭＳ Ｐゴシック" pitchFamily="-28" charset="-128"/>
                <a:cs typeface="Arial" pitchFamily="34" charset="0"/>
              </a:rPr>
              <a:t>:</a:t>
            </a:r>
          </a:p>
          <a:p>
            <a:pPr marL="457200" indent="-457200">
              <a:buSzPct val="6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bg1"/>
                </a:solidFill>
                <a:ea typeface="ＭＳ Ｐゴシック" pitchFamily="-28" charset="-128"/>
                <a:cs typeface="Arial" pitchFamily="34" charset="0"/>
              </a:rPr>
              <a:t>Equality</a:t>
            </a:r>
          </a:p>
          <a:p>
            <a:pPr marL="457200" indent="-457200">
              <a:buSzPct val="6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bg1"/>
                </a:solidFill>
                <a:ea typeface="ＭＳ Ｐゴシック" pitchFamily="-28" charset="-128"/>
                <a:cs typeface="Arial" pitchFamily="34" charset="0"/>
              </a:rPr>
              <a:t>Successful role models</a:t>
            </a:r>
          </a:p>
          <a:p>
            <a:pPr marL="457200" indent="-457200">
              <a:buSzPct val="6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solidFill>
                  <a:schemeClr val="bg1"/>
                </a:solidFill>
                <a:ea typeface="ＭＳ Ｐゴシック" pitchFamily="-28" charset="-128"/>
                <a:cs typeface="Arial" pitchFamily="34" charset="0"/>
              </a:rPr>
              <a:t>Empathy towards the world </a:t>
            </a:r>
          </a:p>
          <a:p>
            <a:pPr>
              <a:spcBef>
                <a:spcPct val="50000"/>
              </a:spcBef>
            </a:pPr>
            <a:endParaRPr lang="en-NZ" sz="2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1" y="1380713"/>
            <a:ext cx="7970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NZ" sz="2400" dirty="0" smtClean="0">
                <a:solidFill>
                  <a:schemeClr val="bg1"/>
                </a:solidFill>
                <a:cs typeface="Arial" pitchFamily="34" charset="0"/>
              </a:rPr>
              <a:t>Thesis statement: A direct answer to your question that outlines your position.</a:t>
            </a:r>
            <a:endParaRPr lang="en-NZ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52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2155" y="681484"/>
            <a:ext cx="4392488" cy="594122"/>
          </a:xfrm>
        </p:spPr>
        <p:txBody>
          <a:bodyPr>
            <a:noAutofit/>
          </a:bodyPr>
          <a:lstStyle/>
          <a:p>
            <a:r>
              <a:rPr lang="en-NZ" b="1" dirty="0" smtClean="0">
                <a:solidFill>
                  <a:schemeClr val="tx1"/>
                </a:solidFill>
              </a:rPr>
              <a:t>Thesis Statement: </a:t>
            </a:r>
            <a:r>
              <a:rPr lang="en-NZ" b="1" dirty="0">
                <a:solidFill>
                  <a:schemeClr val="tx1"/>
                </a:solidFill>
              </a:rPr>
              <a:t>Topic </a:t>
            </a:r>
            <a:r>
              <a:rPr lang="en-NZ" b="1" dirty="0" smtClean="0">
                <a:solidFill>
                  <a:schemeClr val="tx1"/>
                </a:solidFill>
              </a:rPr>
              <a:t/>
            </a:r>
            <a:br>
              <a:rPr lang="en-NZ" b="1" dirty="0" smtClean="0">
                <a:solidFill>
                  <a:schemeClr val="tx1"/>
                </a:solidFill>
              </a:rPr>
            </a:br>
            <a:r>
              <a:rPr lang="en-NZ" b="1" dirty="0" smtClean="0">
                <a:solidFill>
                  <a:schemeClr val="tx1"/>
                </a:solidFill>
              </a:rPr>
              <a:t>+ </a:t>
            </a:r>
            <a:r>
              <a:rPr lang="en-NZ" b="1" dirty="0">
                <a:solidFill>
                  <a:schemeClr val="tx1"/>
                </a:solidFill>
              </a:rPr>
              <a:t>Position </a:t>
            </a:r>
            <a:r>
              <a:rPr lang="en-NZ" sz="1800" dirty="0"/>
              <a:t/>
            </a:r>
            <a:br>
              <a:rPr lang="en-NZ" sz="1800" dirty="0"/>
            </a:br>
            <a:endParaRPr lang="en-US" sz="1800" b="1" i="1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39552" y="1563638"/>
            <a:ext cx="7863948" cy="79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marL="390525" indent="-390525">
              <a:spcBef>
                <a:spcPct val="20000"/>
              </a:spcBef>
            </a:pPr>
            <a:r>
              <a:rPr lang="en-NZ" sz="2000" dirty="0" smtClean="0">
                <a:solidFill>
                  <a:schemeClr val="bg1"/>
                </a:solidFill>
                <a:cs typeface="Arial" pitchFamily="34" charset="0"/>
              </a:rPr>
              <a:t>Topic: Should women possess more leadership positions in </a:t>
            </a:r>
            <a:r>
              <a:rPr lang="en-NZ" sz="2000" i="1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the world</a:t>
            </a:r>
            <a:r>
              <a:rPr lang="en-NZ" sz="2000" dirty="0" smtClean="0">
                <a:solidFill>
                  <a:schemeClr val="bg1"/>
                </a:solidFill>
                <a:cs typeface="Arial" pitchFamily="34" charset="0"/>
              </a:rPr>
              <a:t>?</a:t>
            </a:r>
          </a:p>
          <a:p>
            <a:pPr marL="390525" indent="-390525">
              <a:spcBef>
                <a:spcPct val="20000"/>
              </a:spcBef>
            </a:pPr>
            <a:endParaRPr lang="en-NZ" sz="20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390525" indent="-390525">
              <a:spcBef>
                <a:spcPct val="20000"/>
              </a:spcBef>
            </a:pPr>
            <a:r>
              <a:rPr lang="en-NZ" sz="2000" dirty="0" smtClean="0">
                <a:solidFill>
                  <a:schemeClr val="bg1"/>
                </a:solidFill>
                <a:cs typeface="Arial" pitchFamily="34" charset="0"/>
              </a:rPr>
              <a:t>Position: Yes.  </a:t>
            </a:r>
            <a:endParaRPr lang="en-NZ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539552" y="2860846"/>
            <a:ext cx="7344816" cy="161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4287" tIns="52144" rIns="104287" bIns="52144" anchor="ctr"/>
          <a:lstStyle/>
          <a:p>
            <a:pPr>
              <a:buSzPct val="60000"/>
              <a:defRPr/>
            </a:pPr>
            <a:endParaRPr lang="en-US" altLang="en-US" sz="2000" dirty="0" smtClean="0">
              <a:solidFill>
                <a:schemeClr val="bg1"/>
              </a:solidFill>
              <a:ea typeface="ＭＳ Ｐゴシック" pitchFamily="-28" charset="-128"/>
              <a:cs typeface="Arial" pitchFamily="34" charset="0"/>
            </a:endParaRPr>
          </a:p>
          <a:p>
            <a:pPr>
              <a:buSzPct val="60000"/>
              <a:defRPr/>
            </a:pPr>
            <a:endParaRPr lang="en-US" altLang="en-US" sz="2000" dirty="0" smtClean="0">
              <a:solidFill>
                <a:schemeClr val="bg1"/>
              </a:solidFill>
              <a:ea typeface="ＭＳ Ｐゴシック" pitchFamily="-28" charset="-128"/>
              <a:cs typeface="Arial" pitchFamily="34" charset="0"/>
            </a:endParaRPr>
          </a:p>
          <a:p>
            <a:pPr>
              <a:buSzPct val="60000"/>
              <a:defRPr/>
            </a:pPr>
            <a:r>
              <a:rPr lang="en-US" altLang="en-US" sz="2000" dirty="0" smtClean="0">
                <a:solidFill>
                  <a:schemeClr val="bg1"/>
                </a:solidFill>
                <a:ea typeface="ＭＳ Ｐゴシック" pitchFamily="-28" charset="-128"/>
                <a:cs typeface="Arial" pitchFamily="34" charset="0"/>
              </a:rPr>
              <a:t>Women deserve to possess more leadership roles around the </a:t>
            </a:r>
          </a:p>
          <a:p>
            <a:pPr>
              <a:buSzPct val="60000"/>
              <a:defRPr/>
            </a:pPr>
            <a:r>
              <a:rPr lang="en-US" altLang="en-US" sz="2000" dirty="0" smtClean="0">
                <a:solidFill>
                  <a:schemeClr val="bg1"/>
                </a:solidFill>
                <a:ea typeface="ＭＳ Ｐゴシック" pitchFamily="-28" charset="-128"/>
                <a:cs typeface="Arial" pitchFamily="34" charset="0"/>
              </a:rPr>
              <a:t>world for three major reasons. </a:t>
            </a:r>
          </a:p>
          <a:p>
            <a:pPr>
              <a:buSzPct val="60000"/>
              <a:defRPr/>
            </a:pPr>
            <a:r>
              <a:rPr lang="en-US" altLang="en-US" sz="2000" dirty="0" smtClean="0">
                <a:solidFill>
                  <a:schemeClr val="bg1"/>
                </a:solidFill>
                <a:ea typeface="ＭＳ Ｐゴシック" pitchFamily="-28" charset="-128"/>
                <a:cs typeface="Arial" pitchFamily="34" charset="0"/>
              </a:rPr>
              <a:t>First, ……second, …….</a:t>
            </a:r>
          </a:p>
          <a:p>
            <a:pPr>
              <a:buSzPct val="60000"/>
              <a:defRPr/>
            </a:pPr>
            <a:r>
              <a:rPr lang="en-US" altLang="en-US" sz="2000" dirty="0" smtClean="0">
                <a:solidFill>
                  <a:schemeClr val="bg1"/>
                </a:solidFill>
                <a:ea typeface="ＭＳ Ｐゴシック" pitchFamily="-28" charset="-128"/>
                <a:cs typeface="Arial" pitchFamily="34" charset="0"/>
              </a:rPr>
              <a:t>and third, …. </a:t>
            </a:r>
          </a:p>
          <a:p>
            <a:pPr marL="457200" indent="-457200">
              <a:buSzPct val="60000"/>
              <a:buFont typeface="Arial" panose="020B0604020202020204" pitchFamily="34" charset="0"/>
              <a:buChar char="•"/>
              <a:defRPr/>
            </a:pPr>
            <a:endParaRPr lang="en-US" altLang="en-US" sz="2800" dirty="0" smtClean="0">
              <a:solidFill>
                <a:srgbClr val="FFC000"/>
              </a:solidFill>
              <a:ea typeface="ＭＳ Ｐゴシック" pitchFamily="-28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35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04056" y="537468"/>
            <a:ext cx="2971800" cy="594122"/>
          </a:xfrm>
        </p:spPr>
        <p:txBody>
          <a:bodyPr>
            <a:noAutofit/>
          </a:bodyPr>
          <a:lstStyle/>
          <a:p>
            <a:r>
              <a:rPr lang="en-NZ" sz="2200" b="1" dirty="0" smtClean="0">
                <a:solidFill>
                  <a:srgbClr val="043163"/>
                </a:solidFill>
              </a:rPr>
              <a:t>Interactive Task</a:t>
            </a:r>
            <a:endParaRPr lang="en-US" sz="2200" b="1" dirty="0">
              <a:solidFill>
                <a:srgbClr val="04316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3249" y="2427734"/>
            <a:ext cx="790458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NZ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Example essay </a:t>
            </a:r>
            <a:r>
              <a:rPr lang="en-NZ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question: </a:t>
            </a:r>
            <a:r>
              <a:rPr lang="en-N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Discuss the nature and influence of Howard Gardner’s notion of </a:t>
            </a:r>
            <a:r>
              <a:rPr lang="en-N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multiple </a:t>
            </a:r>
            <a:r>
              <a:rPr lang="en-N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intelligences. Review and evaluate some of the key criticisms of his approach. </a:t>
            </a:r>
            <a:endParaRPr lang="en-NZ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NZ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NZ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Example thesis statement: </a:t>
            </a:r>
            <a:r>
              <a:rPr lang="en-NZ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Gardner’s </a:t>
            </a:r>
            <a:r>
              <a:rPr lang="en-NZ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notion provides an important framework for future analysis of the idea of intelligence but fails to explore certain key factors.</a:t>
            </a:r>
            <a:endParaRPr lang="en-AU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</a:pPr>
            <a:endParaRPr lang="en-NZ" sz="2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1" y="1409704"/>
            <a:ext cx="7970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NZ" sz="2400" dirty="0" smtClean="0">
                <a:solidFill>
                  <a:schemeClr val="bg1"/>
                </a:solidFill>
                <a:cs typeface="Arial" pitchFamily="34" charset="0"/>
              </a:rPr>
              <a:t>Have a go at writing a thesis statement for the following question.</a:t>
            </a:r>
            <a:endParaRPr lang="en-NZ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23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555526"/>
            <a:ext cx="2971800" cy="594122"/>
          </a:xfrm>
        </p:spPr>
        <p:txBody>
          <a:bodyPr/>
          <a:lstStyle/>
          <a:p>
            <a:r>
              <a:rPr lang="en-NZ" b="1" dirty="0" smtClean="0">
                <a:solidFill>
                  <a:srgbClr val="043163"/>
                </a:solidFill>
              </a:rPr>
              <a:t>Outline</a:t>
            </a:r>
            <a:endParaRPr lang="en-US" b="1" dirty="0">
              <a:solidFill>
                <a:srgbClr val="043163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76238" y="1419622"/>
            <a:ext cx="7508130" cy="2894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en-NZ" sz="2200" b="1" dirty="0">
              <a:solidFill>
                <a:schemeClr val="bg1"/>
              </a:solidFill>
              <a:cs typeface="Arial" pitchFamily="34" charset="0"/>
            </a:endParaRP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r>
              <a:rPr lang="en-NZ" sz="2200" dirty="0">
                <a:solidFill>
                  <a:schemeClr val="bg1"/>
                </a:solidFill>
                <a:cs typeface="Arial" pitchFamily="34" charset="0"/>
              </a:rPr>
              <a:t>Step 1: Identify the different parts of </a:t>
            </a:r>
            <a:r>
              <a:rPr lang="en-NZ" sz="2200" dirty="0" smtClean="0">
                <a:solidFill>
                  <a:schemeClr val="bg1"/>
                </a:solidFill>
                <a:cs typeface="Arial" pitchFamily="34" charset="0"/>
              </a:rPr>
              <a:t>the </a:t>
            </a:r>
            <a:r>
              <a:rPr lang="en-NZ" sz="2200" dirty="0">
                <a:solidFill>
                  <a:schemeClr val="bg1"/>
                </a:solidFill>
                <a:cs typeface="Arial" pitchFamily="34" charset="0"/>
              </a:rPr>
              <a:t>question</a:t>
            </a: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en-NZ" sz="2200" dirty="0">
              <a:solidFill>
                <a:schemeClr val="bg1"/>
              </a:solidFill>
              <a:cs typeface="Arial" pitchFamily="34" charset="0"/>
            </a:endParaRP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r>
              <a:rPr lang="en-NZ" sz="2200" dirty="0">
                <a:solidFill>
                  <a:schemeClr val="bg1"/>
                </a:solidFill>
                <a:cs typeface="Arial" pitchFamily="34" charset="0"/>
              </a:rPr>
              <a:t>Step 2: Estimate how many paragraphs </a:t>
            </a:r>
            <a:r>
              <a:rPr lang="en-NZ" sz="2200" dirty="0" smtClean="0">
                <a:solidFill>
                  <a:schemeClr val="bg1"/>
                </a:solidFill>
                <a:cs typeface="Arial" pitchFamily="34" charset="0"/>
              </a:rPr>
              <a:t>to have </a:t>
            </a: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r>
              <a:rPr lang="en-NZ" sz="2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NZ" sz="2200" dirty="0" smtClean="0">
                <a:solidFill>
                  <a:schemeClr val="bg1"/>
                </a:solidFill>
                <a:cs typeface="Arial" pitchFamily="34" charset="0"/>
              </a:rPr>
              <a:t>            in </a:t>
            </a:r>
            <a:r>
              <a:rPr lang="en-NZ" sz="2200" dirty="0">
                <a:solidFill>
                  <a:schemeClr val="bg1"/>
                </a:solidFill>
                <a:cs typeface="Arial" pitchFamily="34" charset="0"/>
              </a:rPr>
              <a:t>your assignment</a:t>
            </a: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endParaRPr lang="en-NZ" sz="2200" dirty="0">
              <a:solidFill>
                <a:schemeClr val="bg1"/>
              </a:solidFill>
              <a:cs typeface="Arial" pitchFamily="34" charset="0"/>
            </a:endParaRP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r>
              <a:rPr lang="en-NZ" sz="2200" dirty="0">
                <a:solidFill>
                  <a:schemeClr val="bg1"/>
                </a:solidFill>
                <a:cs typeface="Arial" pitchFamily="34" charset="0"/>
              </a:rPr>
              <a:t>Step 3: Make </a:t>
            </a:r>
            <a:r>
              <a:rPr lang="en-NZ" sz="2200" dirty="0" smtClean="0">
                <a:solidFill>
                  <a:schemeClr val="bg1"/>
                </a:solidFill>
                <a:cs typeface="Arial" pitchFamily="34" charset="0"/>
              </a:rPr>
              <a:t>an outline </a:t>
            </a:r>
            <a:r>
              <a:rPr lang="en-NZ" sz="2200" dirty="0">
                <a:solidFill>
                  <a:schemeClr val="bg1"/>
                </a:solidFill>
                <a:cs typeface="Arial" pitchFamily="34" charset="0"/>
              </a:rPr>
              <a:t>matching </a:t>
            </a:r>
            <a:r>
              <a:rPr lang="en-NZ" sz="2200" dirty="0" smtClean="0">
                <a:solidFill>
                  <a:schemeClr val="bg1"/>
                </a:solidFill>
                <a:cs typeface="Arial" pitchFamily="34" charset="0"/>
              </a:rPr>
              <a:t>paragraphs </a:t>
            </a:r>
          </a:p>
          <a:p>
            <a:pPr marL="390525" indent="-390525">
              <a:lnSpc>
                <a:spcPct val="80000"/>
              </a:lnSpc>
              <a:spcBef>
                <a:spcPct val="20000"/>
              </a:spcBef>
            </a:pPr>
            <a:r>
              <a:rPr lang="en-NZ" sz="2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NZ" sz="2200" dirty="0" smtClean="0">
                <a:solidFill>
                  <a:schemeClr val="bg1"/>
                </a:solidFill>
                <a:cs typeface="Arial" pitchFamily="34" charset="0"/>
              </a:rPr>
              <a:t>            to </a:t>
            </a:r>
            <a:r>
              <a:rPr lang="en-NZ" sz="2200" dirty="0">
                <a:solidFill>
                  <a:schemeClr val="bg1"/>
                </a:solidFill>
                <a:cs typeface="Arial" pitchFamily="34" charset="0"/>
              </a:rPr>
              <a:t>parts of the assignment</a:t>
            </a:r>
          </a:p>
        </p:txBody>
      </p:sp>
      <p:pic>
        <p:nvPicPr>
          <p:cNvPr id="5" name="Picture 5" descr="bd05527_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139702"/>
            <a:ext cx="1935449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5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55638" y="1635646"/>
            <a:ext cx="8020818" cy="263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en-NZ" dirty="0">
              <a:solidFill>
                <a:schemeClr val="bg1"/>
              </a:solidFill>
              <a:cs typeface="Arial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en-NZ" i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en-NZ" i="1" dirty="0">
              <a:solidFill>
                <a:schemeClr val="bg1"/>
              </a:solidFill>
              <a:cs typeface="Arial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en-NZ" i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en-NZ" i="1" dirty="0" smtClean="0">
              <a:solidFill>
                <a:schemeClr val="bg1"/>
              </a:solidFill>
              <a:cs typeface="Arial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r>
              <a:rPr lang="en-NZ" i="1" dirty="0" smtClean="0">
                <a:solidFill>
                  <a:schemeClr val="bg1"/>
                </a:solidFill>
                <a:cs typeface="Arial" pitchFamily="34" charset="0"/>
              </a:rPr>
              <a:t>Question </a:t>
            </a:r>
            <a:r>
              <a:rPr lang="en-NZ" i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r>
              <a:rPr lang="en-NZ" dirty="0" smtClean="0">
                <a:solidFill>
                  <a:schemeClr val="bg1"/>
                </a:solidFill>
                <a:cs typeface="Arial" pitchFamily="34" charset="0"/>
              </a:rPr>
              <a:t>Compare the significant structural differences of the respiratory system of </a:t>
            </a: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r>
              <a:rPr lang="en-NZ" dirty="0" smtClean="0">
                <a:solidFill>
                  <a:schemeClr val="bg1"/>
                </a:solidFill>
                <a:cs typeface="Arial" pitchFamily="34" charset="0"/>
              </a:rPr>
              <a:t>adults, children, and infants; relate these differences to the potential for </a:t>
            </a: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r>
              <a:rPr lang="en-NZ" dirty="0" smtClean="0">
                <a:solidFill>
                  <a:schemeClr val="bg1"/>
                </a:solidFill>
                <a:cs typeface="Arial" pitchFamily="34" charset="0"/>
              </a:rPr>
              <a:t>respiratory diseases and airway obstructions.</a:t>
            </a:r>
            <a:endParaRPr lang="en-NZ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552" y="391318"/>
            <a:ext cx="6768752" cy="66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ctr"/>
          <a:lstStyle/>
          <a:p>
            <a:r>
              <a:rPr lang="en-NZ" sz="2000" b="1" i="1" dirty="0" smtClean="0">
                <a:solidFill>
                  <a:schemeClr val="bg1"/>
                </a:solidFill>
                <a:cs typeface="Arial" pitchFamily="34" charset="0"/>
              </a:rPr>
              <a:t>Step 1: Identify the different parts of the question</a:t>
            </a:r>
            <a:endParaRPr lang="en-NZ" sz="20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48771" y="4363486"/>
            <a:ext cx="935721" cy="328654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1636" tIns="40818" rIns="81636" bIns="408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1600" b="1" dirty="0">
                <a:solidFill>
                  <a:srgbClr val="FFC000"/>
                </a:solidFill>
              </a:rPr>
              <a:t>Part 1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402151" y="4371950"/>
            <a:ext cx="935721" cy="328654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1636" tIns="40818" rIns="81636" bIns="408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1600" b="1" dirty="0">
                <a:solidFill>
                  <a:srgbClr val="FFC000"/>
                </a:solidFill>
              </a:rPr>
              <a:t>Part </a:t>
            </a:r>
            <a:r>
              <a:rPr lang="en-NZ" sz="1600" b="1" dirty="0" smtClean="0">
                <a:solidFill>
                  <a:srgbClr val="FFC000"/>
                </a:solidFill>
              </a:rPr>
              <a:t>2</a:t>
            </a:r>
            <a:endParaRPr lang="en-NZ" sz="1600" b="1" dirty="0">
              <a:solidFill>
                <a:srgbClr val="FFC000"/>
              </a:solidFill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2819322" y="4371950"/>
            <a:ext cx="935721" cy="328654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1636" tIns="40818" rIns="81636" bIns="408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NZ" sz="1600" b="1" dirty="0">
                <a:solidFill>
                  <a:srgbClr val="FFC000"/>
                </a:solidFill>
              </a:rPr>
              <a:t>Part </a:t>
            </a:r>
            <a:r>
              <a:rPr lang="en-NZ" sz="1600" b="1" dirty="0" smtClean="0">
                <a:solidFill>
                  <a:srgbClr val="FFC000"/>
                </a:solidFill>
              </a:rPr>
              <a:t>3</a:t>
            </a:r>
            <a:endParaRPr lang="en-NZ" sz="1600" b="1" dirty="0">
              <a:solidFill>
                <a:srgbClr val="FFC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16632" y="3579862"/>
            <a:ext cx="685519" cy="28803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 flipV="1">
            <a:off x="467544" y="3867894"/>
            <a:ext cx="249088" cy="495592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636" tIns="40818" rIns="81636" bIns="40818"/>
          <a:lstStyle/>
          <a:p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499953" y="3567060"/>
            <a:ext cx="837919" cy="28803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 flipV="1">
            <a:off x="1870011" y="3867894"/>
            <a:ext cx="0" cy="495592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636" tIns="40818" rIns="81636" bIns="40818"/>
          <a:lstStyle/>
          <a:p>
            <a:endParaRPr lang="en-US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819323" y="3564877"/>
            <a:ext cx="744566" cy="288032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 flipV="1">
            <a:off x="3287182" y="3855092"/>
            <a:ext cx="0" cy="495592"/>
          </a:xfrm>
          <a:prstGeom prst="line">
            <a:avLst/>
          </a:prstGeom>
          <a:noFill/>
          <a:ln w="28575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1636" tIns="40818" rIns="81636" bIns="40818"/>
          <a:lstStyle/>
          <a:p>
            <a:endParaRPr lang="en-US">
              <a:ln>
                <a:solidFill>
                  <a:srgbClr val="FFFF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0872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5536" y="699542"/>
            <a:ext cx="8568952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 anchor="ctr"/>
          <a:lstStyle/>
          <a:p>
            <a:r>
              <a:rPr lang="en-NZ" sz="2000" b="1" i="1" dirty="0">
                <a:solidFill>
                  <a:schemeClr val="bg1"/>
                </a:solidFill>
                <a:cs typeface="Arial" pitchFamily="34" charset="0"/>
              </a:rPr>
              <a:t>Step 2: Estimate how many paragraphs </a:t>
            </a:r>
            <a:r>
              <a:rPr lang="en-NZ" sz="2000" b="1" i="1" dirty="0" smtClean="0">
                <a:solidFill>
                  <a:schemeClr val="bg1"/>
                </a:solidFill>
                <a:cs typeface="Arial" pitchFamily="34" charset="0"/>
              </a:rPr>
              <a:t>to have in your assignment</a:t>
            </a:r>
            <a:endParaRPr lang="en-NZ" sz="2000" b="1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9552" y="1491630"/>
            <a:ext cx="82809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4287" tIns="52144" rIns="104287" bIns="52144"/>
          <a:lstStyle/>
          <a:p>
            <a:pPr marL="390525" indent="-390525">
              <a:spcBef>
                <a:spcPct val="20000"/>
              </a:spcBef>
            </a:pPr>
            <a:r>
              <a:rPr lang="en-NZ" sz="2000" i="1" dirty="0">
                <a:solidFill>
                  <a:schemeClr val="bg1"/>
                </a:solidFill>
                <a:cs typeface="Arial" pitchFamily="34" charset="0"/>
              </a:rPr>
              <a:t>For a </a:t>
            </a:r>
            <a:r>
              <a:rPr lang="en-NZ" sz="2000" i="1" dirty="0" smtClean="0">
                <a:solidFill>
                  <a:schemeClr val="bg1"/>
                </a:solidFill>
                <a:cs typeface="Arial" pitchFamily="34" charset="0"/>
              </a:rPr>
              <a:t>2000-word </a:t>
            </a:r>
            <a:r>
              <a:rPr lang="en-NZ" sz="2000" i="1" dirty="0">
                <a:solidFill>
                  <a:schemeClr val="bg1"/>
                </a:solidFill>
                <a:cs typeface="Arial" pitchFamily="34" charset="0"/>
              </a:rPr>
              <a:t>essay, for instance –</a:t>
            </a:r>
          </a:p>
          <a:p>
            <a:pPr marL="390525" indent="-390525">
              <a:spcBef>
                <a:spcPct val="20000"/>
              </a:spcBef>
            </a:pPr>
            <a:endParaRPr lang="en-NZ" sz="2000" i="1" dirty="0">
              <a:solidFill>
                <a:schemeClr val="bg1"/>
              </a:solidFill>
              <a:cs typeface="Arial" pitchFamily="34" charset="0"/>
            </a:endParaRPr>
          </a:p>
          <a:p>
            <a:pPr marL="390525" indent="-390525">
              <a:lnSpc>
                <a:spcPct val="150000"/>
              </a:lnSpc>
              <a:spcBef>
                <a:spcPct val="20000"/>
              </a:spcBef>
            </a:pPr>
            <a:r>
              <a:rPr lang="en-NZ" sz="2000" dirty="0" smtClean="0">
                <a:solidFill>
                  <a:schemeClr val="bg1"/>
                </a:solidFill>
                <a:cs typeface="Arial" pitchFamily="34" charset="0"/>
              </a:rPr>
              <a:t>Introduction </a:t>
            </a:r>
            <a:r>
              <a:rPr lang="en-NZ" sz="2000" dirty="0">
                <a:solidFill>
                  <a:schemeClr val="bg1"/>
                </a:solidFill>
                <a:cs typeface="Arial" pitchFamily="34" charset="0"/>
              </a:rPr>
              <a:t>=  </a:t>
            </a:r>
            <a:r>
              <a:rPr lang="en-NZ" sz="2000" dirty="0" smtClean="0">
                <a:solidFill>
                  <a:schemeClr val="bg1"/>
                </a:solidFill>
                <a:cs typeface="Arial" pitchFamily="34" charset="0"/>
              </a:rPr>
              <a:t>100-200 </a:t>
            </a:r>
            <a:r>
              <a:rPr lang="en-NZ" sz="2000" dirty="0">
                <a:solidFill>
                  <a:schemeClr val="bg1"/>
                </a:solidFill>
                <a:cs typeface="Arial" pitchFamily="34" charset="0"/>
              </a:rPr>
              <a:t>words (1 paragraph); 5%-10%</a:t>
            </a:r>
          </a:p>
          <a:p>
            <a:pPr marL="390525" indent="-390525">
              <a:spcBef>
                <a:spcPct val="20000"/>
              </a:spcBef>
            </a:pPr>
            <a:r>
              <a:rPr lang="en-NZ" sz="2000" dirty="0">
                <a:solidFill>
                  <a:schemeClr val="bg1"/>
                </a:solidFill>
                <a:cs typeface="Arial" pitchFamily="34" charset="0"/>
              </a:rPr>
              <a:t>Body = </a:t>
            </a:r>
            <a:r>
              <a:rPr lang="en-NZ" sz="2000" dirty="0" smtClean="0">
                <a:solidFill>
                  <a:schemeClr val="bg1"/>
                </a:solidFill>
                <a:cs typeface="Arial" pitchFamily="34" charset="0"/>
              </a:rPr>
              <a:t>1800-1600 </a:t>
            </a:r>
            <a:r>
              <a:rPr lang="en-NZ" sz="2000" dirty="0">
                <a:solidFill>
                  <a:schemeClr val="bg1"/>
                </a:solidFill>
                <a:cs typeface="Arial" pitchFamily="34" charset="0"/>
              </a:rPr>
              <a:t>words (paragraph number dependent on </a:t>
            </a:r>
            <a:r>
              <a:rPr lang="en-NZ" sz="2000" dirty="0" smtClean="0">
                <a:solidFill>
                  <a:schemeClr val="bg1"/>
                </a:solidFill>
                <a:cs typeface="Arial" pitchFamily="34" charset="0"/>
              </a:rPr>
              <a:t>points </a:t>
            </a:r>
            <a:r>
              <a:rPr lang="en-NZ" sz="2000" dirty="0">
                <a:solidFill>
                  <a:schemeClr val="bg1"/>
                </a:solidFill>
                <a:cs typeface="Arial" pitchFamily="34" charset="0"/>
              </a:rPr>
              <a:t>you wish to make); 80%-90%</a:t>
            </a:r>
          </a:p>
          <a:p>
            <a:pPr marL="390525" indent="-390525">
              <a:lnSpc>
                <a:spcPct val="150000"/>
              </a:lnSpc>
              <a:spcBef>
                <a:spcPct val="20000"/>
              </a:spcBef>
            </a:pPr>
            <a:r>
              <a:rPr lang="en-NZ" sz="2000" dirty="0">
                <a:solidFill>
                  <a:schemeClr val="bg1"/>
                </a:solidFill>
                <a:cs typeface="Arial" pitchFamily="34" charset="0"/>
              </a:rPr>
              <a:t>Conclusion = </a:t>
            </a:r>
            <a:r>
              <a:rPr lang="en-NZ" sz="2000" dirty="0" smtClean="0">
                <a:solidFill>
                  <a:schemeClr val="bg1"/>
                </a:solidFill>
                <a:cs typeface="Arial" pitchFamily="34" charset="0"/>
              </a:rPr>
              <a:t>100-200 </a:t>
            </a:r>
            <a:r>
              <a:rPr lang="en-NZ" sz="2000" dirty="0">
                <a:solidFill>
                  <a:schemeClr val="bg1"/>
                </a:solidFill>
                <a:cs typeface="Arial" pitchFamily="34" charset="0"/>
              </a:rPr>
              <a:t>words (1 paragraph); 5%-10%</a:t>
            </a:r>
          </a:p>
        </p:txBody>
      </p:sp>
    </p:spTree>
    <p:extLst>
      <p:ext uri="{BB962C8B-B14F-4D97-AF65-F5344CB8AC3E}">
        <p14:creationId xmlns:p14="http://schemas.microsoft.com/office/powerpoint/2010/main" val="426580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6"/>
          <p:cNvSpPr txBox="1">
            <a:spLocks noChangeArrowheads="1"/>
          </p:cNvSpPr>
          <p:nvPr/>
        </p:nvSpPr>
        <p:spPr bwMode="auto">
          <a:xfrm>
            <a:off x="395536" y="655131"/>
            <a:ext cx="2590021" cy="54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79" tIns="35790" rIns="71579" bIns="35790"/>
          <a:lstStyle>
            <a:lvl1pPr defTabSz="4572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 smtClean="0">
                <a:solidFill>
                  <a:srgbClr val="002060"/>
                </a:solidFill>
                <a:cs typeface="Arial" pitchFamily="34" charset="0"/>
              </a:rPr>
              <a:t>Step 3: Outline</a:t>
            </a:r>
          </a:p>
        </p:txBody>
      </p:sp>
      <p:sp>
        <p:nvSpPr>
          <p:cNvPr id="21508" name="Rectangle 15"/>
          <p:cNvSpPr>
            <a:spLocks noChangeArrowheads="1"/>
          </p:cNvSpPr>
          <p:nvPr/>
        </p:nvSpPr>
        <p:spPr bwMode="auto">
          <a:xfrm>
            <a:off x="683118" y="1275606"/>
            <a:ext cx="6984641" cy="533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6" tIns="40818" rIns="81636" bIns="40818" anchor="ctr"/>
          <a:lstStyle/>
          <a:p>
            <a:r>
              <a:rPr lang="en-US" altLang="en-US" sz="2000" dirty="0">
                <a:solidFill>
                  <a:schemeClr val="bg1"/>
                </a:solidFill>
                <a:cs typeface="Arial" pitchFamily="34" charset="0"/>
              </a:rPr>
              <a:t>Three Parts of an Essay</a:t>
            </a: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32448" y="1995686"/>
            <a:ext cx="1857638" cy="39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6" tIns="40818" rIns="81636" bIns="408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  <a:cs typeface="Arial" pitchFamily="34" charset="0"/>
              </a:rPr>
              <a:t>1.  Introduction</a:t>
            </a: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611560" y="2931790"/>
            <a:ext cx="1935544" cy="71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6" tIns="40818" rIns="81636" bIns="408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402633" indent="-402633" eaLnBrk="1" hangingPunct="1">
              <a:buFontTx/>
              <a:buAutoNum type="arabicPeriod" startAt="2"/>
              <a:defRPr/>
            </a:pPr>
            <a:r>
              <a:rPr lang="en-US" altLang="en-US" dirty="0">
                <a:solidFill>
                  <a:schemeClr val="bg1"/>
                </a:solidFill>
                <a:cs typeface="Arial" pitchFamily="34" charset="0"/>
              </a:rPr>
              <a:t>Discussion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bg1"/>
                </a:solidFill>
                <a:cs typeface="Arial" pitchFamily="34" charset="0"/>
              </a:rPr>
              <a:t>         (the body)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611560" y="3889013"/>
            <a:ext cx="1790311" cy="39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1636" tIns="40818" rIns="81636" bIns="4081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bg1"/>
                </a:solidFill>
                <a:cs typeface="Arial" pitchFamily="34" charset="0"/>
              </a:rPr>
              <a:t>3.  Conclusion</a:t>
            </a: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3131840" y="1911074"/>
            <a:ext cx="4774769" cy="8766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1636" tIns="40818" rIns="81636" bIns="40818" anchor="ctr"/>
          <a:lstStyle/>
          <a:p>
            <a:pPr>
              <a:buSzPct val="50000"/>
              <a:buFontTx/>
              <a:buChar char="•"/>
            </a:pPr>
            <a:r>
              <a:rPr lang="en-US" alt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Introduces the topic – sets up the context</a:t>
            </a:r>
          </a:p>
          <a:p>
            <a:pPr>
              <a:buSzPct val="50000"/>
              <a:buFontTx/>
              <a:buChar char="•"/>
            </a:pPr>
            <a:r>
              <a:rPr lang="en-US" alt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States the thesis (usually) </a:t>
            </a:r>
          </a:p>
          <a:p>
            <a:pPr>
              <a:buSzPct val="50000"/>
              <a:buFontTx/>
              <a:buChar char="•"/>
            </a:pPr>
            <a:r>
              <a:rPr lang="en-US" alt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Indicates the general structure of the essay</a:t>
            </a: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3138559" y="2930987"/>
            <a:ext cx="4817817" cy="648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1636" tIns="40818" rIns="81636" bIns="40818" anchor="ctr"/>
          <a:lstStyle/>
          <a:p>
            <a:pPr>
              <a:buSzPct val="50000"/>
              <a:buFontTx/>
              <a:buChar char="•"/>
            </a:pPr>
            <a:r>
              <a:rPr lang="en-US" alt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Supports the thesis with EVIDENCE</a:t>
            </a:r>
          </a:p>
          <a:p>
            <a:pPr>
              <a:buSzPct val="50000"/>
              <a:buFontTx/>
              <a:buChar char="•"/>
            </a:pPr>
            <a:r>
              <a:rPr lang="en-US" alt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Offers examples</a:t>
            </a: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3138559" y="3814187"/>
            <a:ext cx="4817817" cy="70177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81636" tIns="40818" rIns="81636" bIns="40818" anchor="ctr"/>
          <a:lstStyle/>
          <a:p>
            <a:pPr>
              <a:buSzPct val="50000"/>
              <a:buFontTx/>
              <a:buChar char="•"/>
            </a:pPr>
            <a:r>
              <a:rPr lang="en-US" altLang="en-US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Restates the thesis (in a new way)</a:t>
            </a:r>
          </a:p>
          <a:p>
            <a:pPr>
              <a:buSzPct val="50000"/>
              <a:buFontTx/>
              <a:buChar char="•"/>
            </a:pPr>
            <a:r>
              <a:rPr lang="en-US" altLang="en-US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Summarizes the key points</a:t>
            </a:r>
          </a:p>
        </p:txBody>
      </p:sp>
    </p:spTree>
    <p:extLst>
      <p:ext uri="{BB962C8B-B14F-4D97-AF65-F5344CB8AC3E}">
        <p14:creationId xmlns:p14="http://schemas.microsoft.com/office/powerpoint/2010/main" val="400104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utoUpdateAnimBg="0"/>
      <p:bldP spid="19" grpId="0" autoUpdateAnimBg="0"/>
      <p:bldP spid="20" grpId="0" autoUpdateAnimBg="0"/>
      <p:bldP spid="21" grpId="0" animBg="1" autoUpdateAnimBg="0"/>
      <p:bldP spid="22" grpId="0" animBg="1" autoUpdateAnimBg="0"/>
      <p:bldP spid="23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627534"/>
            <a:ext cx="2962672" cy="497210"/>
          </a:xfrm>
        </p:spPr>
        <p:txBody>
          <a:bodyPr/>
          <a:lstStyle/>
          <a:p>
            <a:r>
              <a:rPr lang="en-NZ" sz="2200" b="1" i="1" dirty="0" smtClean="0">
                <a:solidFill>
                  <a:srgbClr val="043163"/>
                </a:solidFill>
              </a:rPr>
              <a:t>Response</a:t>
            </a:r>
            <a:endParaRPr lang="en-US" sz="2200" b="1" i="1" dirty="0">
              <a:solidFill>
                <a:srgbClr val="043163"/>
              </a:solidFill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591443" y="1779662"/>
            <a:ext cx="7364933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marL="520700" lvl="1">
              <a:spcBef>
                <a:spcPct val="20000"/>
              </a:spcBef>
            </a:pPr>
            <a:endParaRPr lang="en-AU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1521" y="1635646"/>
            <a:ext cx="6984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0525" indent="-390525">
              <a:spcBef>
                <a:spcPct val="20000"/>
              </a:spcBef>
              <a:buSzPct val="60000"/>
            </a:pPr>
            <a:r>
              <a:rPr lang="en-US" altLang="en-US" sz="2000" dirty="0">
                <a:solidFill>
                  <a:schemeClr val="bg1"/>
                </a:solidFill>
                <a:cs typeface="Arial" pitchFamily="34" charset="0"/>
              </a:rPr>
              <a:t> Get feedback on what you’ve written:</a:t>
            </a:r>
          </a:p>
          <a:p>
            <a:pPr marL="846138" lvl="1" indent="-325438">
              <a:spcBef>
                <a:spcPct val="20000"/>
              </a:spcBef>
              <a:buSzPct val="60000"/>
              <a:buFont typeface="Wingdings" pitchFamily="2" charset="2"/>
              <a:buChar char="§"/>
            </a:pPr>
            <a:r>
              <a:rPr lang="en-US" altLang="en-US" sz="2000" dirty="0">
                <a:solidFill>
                  <a:schemeClr val="bg1"/>
                </a:solidFill>
                <a:cs typeface="Arial" pitchFamily="34" charset="0"/>
              </a:rPr>
              <a:t>Visit the Centre for Teaching and Learning, and talk with a learning </a:t>
            </a:r>
            <a:r>
              <a:rPr lang="en-US" altLang="en-US" sz="2000" dirty="0" smtClean="0">
                <a:solidFill>
                  <a:schemeClr val="bg1"/>
                </a:solidFill>
                <a:cs typeface="Arial" pitchFamily="34" charset="0"/>
              </a:rPr>
              <a:t>consultant</a:t>
            </a:r>
          </a:p>
          <a:p>
            <a:pPr marL="846138" lvl="1" indent="-325438">
              <a:spcBef>
                <a:spcPct val="20000"/>
              </a:spcBef>
              <a:buSzPct val="60000"/>
              <a:buFont typeface="Wingdings" pitchFamily="2" charset="2"/>
              <a:buChar char="§"/>
            </a:pPr>
            <a:r>
              <a:rPr lang="en-US" altLang="en-US" sz="2000" dirty="0" smtClean="0">
                <a:solidFill>
                  <a:schemeClr val="bg1"/>
                </a:solidFill>
                <a:cs typeface="Arial" pitchFamily="34" charset="0"/>
              </a:rPr>
              <a:t>Submit an assignment to the Pre-reading service</a:t>
            </a:r>
          </a:p>
          <a:p>
            <a:pPr marL="846138" lvl="1" indent="-325438">
              <a:spcBef>
                <a:spcPct val="20000"/>
              </a:spcBef>
              <a:buSzPct val="60000"/>
              <a:buFont typeface="Wingdings" pitchFamily="2" charset="2"/>
              <a:buChar char="§"/>
            </a:pPr>
            <a:r>
              <a:rPr lang="en-US" altLang="en-US" sz="2000" dirty="0" smtClean="0">
                <a:solidFill>
                  <a:schemeClr val="bg1"/>
                </a:solidFill>
                <a:cs typeface="Arial" pitchFamily="34" charset="0"/>
              </a:rPr>
              <a:t>Ask a question on the Academic Q+A forum</a:t>
            </a:r>
            <a:endParaRPr lang="en-US" altLang="en-US" sz="2000" dirty="0">
              <a:solidFill>
                <a:schemeClr val="bg1"/>
              </a:solidFill>
              <a:cs typeface="Arial" pitchFamily="34" charset="0"/>
            </a:endParaRPr>
          </a:p>
          <a:p>
            <a:pPr marL="846138" lvl="1" indent="-325438">
              <a:spcBef>
                <a:spcPct val="20000"/>
              </a:spcBef>
              <a:buSzPct val="60000"/>
              <a:buFont typeface="Wingdings" pitchFamily="2" charset="2"/>
              <a:buChar char="§"/>
            </a:pPr>
            <a:r>
              <a:rPr lang="en-US" altLang="en-US" sz="2000" dirty="0">
                <a:solidFill>
                  <a:schemeClr val="bg1"/>
                </a:solidFill>
                <a:cs typeface="Arial" pitchFamily="34" charset="0"/>
              </a:rPr>
              <a:t>Ask a friend to give you honest feedback</a:t>
            </a:r>
          </a:p>
          <a:p>
            <a:pPr marL="846138" lvl="1" indent="-325438">
              <a:spcBef>
                <a:spcPct val="20000"/>
              </a:spcBef>
              <a:buSzPct val="60000"/>
              <a:buFont typeface="Wingdings" pitchFamily="2" charset="2"/>
              <a:buChar char="§"/>
            </a:pPr>
            <a:r>
              <a:rPr lang="en-US" altLang="en-US" sz="2000" dirty="0">
                <a:solidFill>
                  <a:schemeClr val="bg1"/>
                </a:solidFill>
                <a:cs typeface="Arial" pitchFamily="34" charset="0"/>
              </a:rPr>
              <a:t>Let the essay sit for a few days so you can look at it with “new eyes”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0500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" y="634380"/>
            <a:ext cx="2962672" cy="497210"/>
          </a:xfrm>
        </p:spPr>
        <p:txBody>
          <a:bodyPr/>
          <a:lstStyle/>
          <a:p>
            <a:r>
              <a:rPr lang="en-NZ" sz="2200" b="1" i="1" dirty="0" smtClean="0">
                <a:solidFill>
                  <a:srgbClr val="043163"/>
                </a:solidFill>
              </a:rPr>
              <a:t>Revision</a:t>
            </a:r>
            <a:endParaRPr lang="en-US" sz="2200" b="1" i="1" dirty="0">
              <a:solidFill>
                <a:srgbClr val="043163"/>
              </a:solidFill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971600" y="1491630"/>
            <a:ext cx="6169620" cy="311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marL="390525" indent="-390525">
              <a:spcBef>
                <a:spcPct val="20000"/>
              </a:spcBef>
              <a:buSzPct val="60000"/>
              <a:buFont typeface="Wingdings" pitchFamily="2" charset="2"/>
              <a:buChar char="§"/>
            </a:pPr>
            <a:r>
              <a:rPr lang="en-US" altLang="en-US" sz="2000" dirty="0">
                <a:solidFill>
                  <a:srgbClr val="FFFF99"/>
                </a:solidFill>
                <a:cs typeface="Arial" pitchFamily="34" charset="0"/>
              </a:rPr>
              <a:t>ADD</a:t>
            </a:r>
          </a:p>
          <a:p>
            <a:pPr marL="846138" lvl="1" indent="-325438">
              <a:spcBef>
                <a:spcPct val="20000"/>
              </a:spcBef>
              <a:buSzPct val="60000"/>
            </a:pPr>
            <a:r>
              <a:rPr lang="en-US" altLang="en-US" sz="2000" i="1" dirty="0">
                <a:solidFill>
                  <a:schemeClr val="bg1"/>
                </a:solidFill>
                <a:cs typeface="Arial" pitchFamily="34" charset="0"/>
              </a:rPr>
              <a:t>What additional information is needed?</a:t>
            </a:r>
            <a:endParaRPr lang="en-US" altLang="en-US" sz="2000" dirty="0">
              <a:solidFill>
                <a:schemeClr val="bg1"/>
              </a:solidFill>
              <a:cs typeface="Arial" pitchFamily="34" charset="0"/>
            </a:endParaRPr>
          </a:p>
          <a:p>
            <a:pPr marL="390525" indent="-390525">
              <a:spcBef>
                <a:spcPct val="20000"/>
              </a:spcBef>
              <a:buSzPct val="60000"/>
              <a:buFont typeface="Wingdings" pitchFamily="2" charset="2"/>
              <a:buChar char="§"/>
            </a:pPr>
            <a:r>
              <a:rPr lang="en-US" altLang="en-US" sz="2000" dirty="0">
                <a:solidFill>
                  <a:srgbClr val="FFFF99"/>
                </a:solidFill>
                <a:cs typeface="Arial" pitchFamily="34" charset="0"/>
              </a:rPr>
              <a:t>SUBTRACT</a:t>
            </a:r>
          </a:p>
          <a:p>
            <a:pPr marL="846138" lvl="1" indent="-325438">
              <a:spcBef>
                <a:spcPct val="20000"/>
              </a:spcBef>
              <a:buSzPct val="60000"/>
            </a:pPr>
            <a:r>
              <a:rPr lang="en-US" altLang="en-US" sz="2000" i="1" dirty="0">
                <a:solidFill>
                  <a:schemeClr val="bg1"/>
                </a:solidFill>
                <a:cs typeface="Arial" pitchFamily="34" charset="0"/>
              </a:rPr>
              <a:t>What information seems unnecessary?</a:t>
            </a:r>
          </a:p>
          <a:p>
            <a:pPr marL="390525" indent="-390525">
              <a:spcBef>
                <a:spcPct val="20000"/>
              </a:spcBef>
              <a:buSzPct val="60000"/>
              <a:buFont typeface="Wingdings" pitchFamily="2" charset="2"/>
              <a:buChar char="§"/>
            </a:pPr>
            <a:r>
              <a:rPr lang="en-US" altLang="en-US" sz="2000" dirty="0">
                <a:solidFill>
                  <a:srgbClr val="FFFF99"/>
                </a:solidFill>
                <a:cs typeface="Arial" pitchFamily="34" charset="0"/>
              </a:rPr>
              <a:t>MOVE</a:t>
            </a:r>
            <a:r>
              <a:rPr lang="en-US" altLang="en-US" sz="2000" dirty="0">
                <a:solidFill>
                  <a:schemeClr val="bg1"/>
                </a:solidFill>
                <a:cs typeface="Arial" pitchFamily="34" charset="0"/>
              </a:rPr>
              <a:t>	</a:t>
            </a:r>
          </a:p>
          <a:p>
            <a:pPr marL="846138" lvl="1" indent="-325438">
              <a:spcBef>
                <a:spcPct val="20000"/>
              </a:spcBef>
              <a:buSzPct val="60000"/>
            </a:pPr>
            <a:r>
              <a:rPr lang="en-US" altLang="en-US" sz="2000" i="1" dirty="0">
                <a:solidFill>
                  <a:schemeClr val="bg1"/>
                </a:solidFill>
                <a:cs typeface="Arial" pitchFamily="34" charset="0"/>
              </a:rPr>
              <a:t>What information could be moved elsewhere?</a:t>
            </a:r>
          </a:p>
          <a:p>
            <a:pPr marL="390525" indent="-390525">
              <a:spcBef>
                <a:spcPct val="20000"/>
              </a:spcBef>
              <a:buSzPct val="60000"/>
              <a:buFont typeface="Wingdings" pitchFamily="2" charset="2"/>
              <a:buChar char="§"/>
            </a:pPr>
            <a:r>
              <a:rPr lang="en-US" altLang="en-US" sz="2000" dirty="0">
                <a:solidFill>
                  <a:srgbClr val="FFFF99"/>
                </a:solidFill>
                <a:cs typeface="Arial" pitchFamily="34" charset="0"/>
              </a:rPr>
              <a:t>CHANGE</a:t>
            </a:r>
          </a:p>
          <a:p>
            <a:pPr marL="846138" lvl="1" indent="-325438">
              <a:spcBef>
                <a:spcPct val="20000"/>
              </a:spcBef>
              <a:buSzPct val="60000"/>
            </a:pPr>
            <a:r>
              <a:rPr lang="en-US" altLang="en-US" sz="2000" i="1" dirty="0">
                <a:solidFill>
                  <a:schemeClr val="bg1"/>
                </a:solidFill>
                <a:cs typeface="Arial" pitchFamily="34" charset="0"/>
              </a:rPr>
              <a:t>What information needs changing?</a:t>
            </a:r>
            <a:r>
              <a:rPr lang="en-US" altLang="en-US" sz="2000" dirty="0">
                <a:solidFill>
                  <a:schemeClr val="bg1"/>
                </a:solidFill>
                <a:cs typeface="Arial" pitchFamily="34" charset="0"/>
              </a:rPr>
              <a:t>	</a:t>
            </a:r>
            <a:endParaRPr lang="en-AU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76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 txBox="1">
            <a:spLocks noChangeArrowheads="1"/>
          </p:cNvSpPr>
          <p:nvPr/>
        </p:nvSpPr>
        <p:spPr bwMode="auto">
          <a:xfrm>
            <a:off x="251520" y="627534"/>
            <a:ext cx="295232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79" tIns="35790" rIns="71579" bIns="35790"/>
          <a:lstStyle>
            <a:lvl1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003164"/>
                </a:solidFill>
                <a:cs typeface="Arial" charset="0"/>
              </a:rPr>
              <a:t>What </a:t>
            </a:r>
            <a:r>
              <a:rPr lang="en-US" sz="2400" b="1" i="1" dirty="0">
                <a:solidFill>
                  <a:srgbClr val="003164"/>
                </a:solidFill>
                <a:cs typeface="Arial" charset="0"/>
              </a:rPr>
              <a:t>is</a:t>
            </a:r>
            <a:r>
              <a:rPr lang="en-US" sz="2400" b="1" dirty="0">
                <a:solidFill>
                  <a:srgbClr val="003164"/>
                </a:solidFill>
                <a:cs typeface="Arial" charset="0"/>
              </a:rPr>
              <a:t> an Essay?</a:t>
            </a:r>
            <a:endParaRPr lang="en-AU" sz="2400" b="1" dirty="0">
              <a:solidFill>
                <a:srgbClr val="003164"/>
              </a:solidFill>
              <a:cs typeface="Arial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83568" y="2427734"/>
            <a:ext cx="784838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36" tIns="40818" rIns="81636" bIns="40818"/>
          <a:lstStyle/>
          <a:p>
            <a:pPr marL="305703" indent="-305703">
              <a:spcBef>
                <a:spcPct val="20000"/>
              </a:spcBef>
            </a:pPr>
            <a:r>
              <a:rPr lang="en-US" sz="2800" dirty="0">
                <a:solidFill>
                  <a:schemeClr val="bg1"/>
                </a:solidFill>
                <a:cs typeface="Arial" charset="0"/>
              </a:rPr>
              <a:t>   </a:t>
            </a:r>
            <a:r>
              <a:rPr lang="en-NZ" altLang="en-US" sz="2800" dirty="0">
                <a:solidFill>
                  <a:schemeClr val="bg1"/>
                </a:solidFill>
              </a:rPr>
              <a:t>An essay is an extended, written response to a particular </a:t>
            </a:r>
            <a:r>
              <a:rPr lang="en-NZ" altLang="en-US" sz="2800" dirty="0" smtClean="0">
                <a:solidFill>
                  <a:schemeClr val="bg1"/>
                </a:solidFill>
              </a:rPr>
              <a:t>question that outlines the author’s position.</a:t>
            </a:r>
            <a:endParaRPr lang="en-US" sz="2800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39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1816" y="915566"/>
            <a:ext cx="2962672" cy="576064"/>
          </a:xfrm>
        </p:spPr>
        <p:txBody>
          <a:bodyPr/>
          <a:lstStyle/>
          <a:p>
            <a:r>
              <a:rPr lang="en-NZ" sz="2200" b="1" i="1" dirty="0" smtClean="0">
                <a:solidFill>
                  <a:srgbClr val="043163"/>
                </a:solidFill>
              </a:rPr>
              <a:t>Proofreading &amp; Editing your work</a:t>
            </a:r>
            <a:endParaRPr lang="en-US" sz="2200" b="1" i="1" dirty="0">
              <a:solidFill>
                <a:srgbClr val="043163"/>
              </a:solidFill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899592" y="1908622"/>
            <a:ext cx="7848872" cy="2823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marL="390525" indent="-390525">
              <a:spcBef>
                <a:spcPct val="20000"/>
              </a:spcBef>
              <a:buSzPct val="60000"/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Spelling</a:t>
            </a:r>
          </a:p>
          <a:p>
            <a:pPr marL="390525" indent="-390525">
              <a:spcBef>
                <a:spcPct val="20000"/>
              </a:spcBef>
              <a:buSzPct val="60000"/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Commonly confused words: (there/their/they’re; its/it’s; </a:t>
            </a:r>
            <a:r>
              <a:rPr lang="en-US" sz="2000" dirty="0" err="1">
                <a:solidFill>
                  <a:schemeClr val="bg1"/>
                </a:solidFill>
                <a:cs typeface="Arial" pitchFamily="34" charset="0"/>
              </a:rPr>
              <a:t>etc</a:t>
            </a:r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,…)</a:t>
            </a:r>
          </a:p>
          <a:p>
            <a:pPr marL="390525" indent="-390525">
              <a:spcBef>
                <a:spcPct val="20000"/>
              </a:spcBef>
              <a:buSzPct val="60000"/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Grammar Conventions: 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(commas</a:t>
            </a:r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, apostrophes, verb tense…) </a:t>
            </a:r>
          </a:p>
          <a:p>
            <a:pPr marL="390525" indent="-390525">
              <a:spcBef>
                <a:spcPct val="20000"/>
              </a:spcBef>
              <a:buSzPct val="60000"/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Paragraphing: one idea per 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paragraphs</a:t>
            </a:r>
            <a:endParaRPr lang="en-US" sz="2000" dirty="0">
              <a:solidFill>
                <a:schemeClr val="bg1"/>
              </a:solidFill>
              <a:cs typeface="Arial" pitchFamily="34" charset="0"/>
            </a:endParaRPr>
          </a:p>
          <a:p>
            <a:pPr marL="390525" indent="-390525">
              <a:spcBef>
                <a:spcPct val="20000"/>
              </a:spcBef>
              <a:buSzPct val="60000"/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Referencing: in-text and reference page </a:t>
            </a:r>
            <a:endParaRPr lang="en-AU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39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with white top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6"/>
            <a:ext cx="9144000" cy="5143500"/>
          </a:xfrm>
          <a:prstGeom prst="rect">
            <a:avLst/>
          </a:prstGeom>
        </p:spPr>
      </p:pic>
      <p:pic>
        <p:nvPicPr>
          <p:cNvPr id="8" name="Picture 7" descr="Slash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71550"/>
            <a:ext cx="3585111" cy="765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843558"/>
            <a:ext cx="4104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43163"/>
                </a:solidFill>
              </a:rPr>
              <a:t>How to write an essay</a:t>
            </a:r>
            <a:endParaRPr lang="en-US" sz="2200" b="1" dirty="0">
              <a:solidFill>
                <a:srgbClr val="043163"/>
              </a:solidFill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395536" y="1536975"/>
            <a:ext cx="7344816" cy="333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4287" tIns="52144" rIns="104287" bIns="52144"/>
          <a:lstStyle/>
          <a:p>
            <a:pPr>
              <a:spcBef>
                <a:spcPct val="20000"/>
              </a:spcBef>
            </a:pPr>
            <a:r>
              <a:rPr lang="en-US" altLang="en-US" sz="2200" dirty="0" smtClean="0">
                <a:solidFill>
                  <a:schemeClr val="bg1"/>
                </a:solidFill>
                <a:cs typeface="Arial" pitchFamily="34" charset="0"/>
              </a:rPr>
              <a:t>Summary:</a:t>
            </a:r>
          </a:p>
          <a:p>
            <a:pPr marL="693738" indent="-693738">
              <a:spcBef>
                <a:spcPct val="20000"/>
              </a:spcBef>
              <a:buFontTx/>
              <a:buAutoNum type="arabicPeriod"/>
            </a:pPr>
            <a:r>
              <a:rPr lang="en-US" altLang="en-US" sz="2200" dirty="0" smtClean="0">
                <a:solidFill>
                  <a:schemeClr val="bg1"/>
                </a:solidFill>
                <a:cs typeface="Arial" pitchFamily="34" charset="0"/>
              </a:rPr>
              <a:t>Analysis of the question </a:t>
            </a:r>
            <a:endParaRPr lang="en-US" altLang="en-US" sz="2200" dirty="0">
              <a:solidFill>
                <a:schemeClr val="bg1"/>
              </a:solidFill>
              <a:cs typeface="Arial" pitchFamily="34" charset="0"/>
            </a:endParaRPr>
          </a:p>
          <a:p>
            <a:pPr marL="693738" indent="-693738">
              <a:spcBef>
                <a:spcPct val="20000"/>
              </a:spcBef>
              <a:buFontTx/>
              <a:buAutoNum type="arabicPeriod"/>
            </a:pPr>
            <a:r>
              <a:rPr lang="en-US" altLang="en-US" sz="2200" dirty="0" smtClean="0">
                <a:solidFill>
                  <a:schemeClr val="bg1"/>
                </a:solidFill>
                <a:cs typeface="Arial" pitchFamily="34" charset="0"/>
              </a:rPr>
              <a:t>Research</a:t>
            </a:r>
          </a:p>
          <a:p>
            <a:pPr marL="693738" indent="-693738">
              <a:spcBef>
                <a:spcPct val="20000"/>
              </a:spcBef>
              <a:buFontTx/>
              <a:buAutoNum type="arabicPeriod"/>
            </a:pPr>
            <a:r>
              <a:rPr lang="en-US" altLang="en-US" sz="2200" dirty="0" smtClean="0">
                <a:solidFill>
                  <a:schemeClr val="bg1"/>
                </a:solidFill>
                <a:cs typeface="Arial" pitchFamily="34" charset="0"/>
              </a:rPr>
              <a:t>Formulating the thesis statement</a:t>
            </a:r>
            <a:endParaRPr lang="en-US" altLang="en-US" sz="2200" dirty="0">
              <a:solidFill>
                <a:schemeClr val="bg1"/>
              </a:solidFill>
              <a:cs typeface="Arial" pitchFamily="34" charset="0"/>
            </a:endParaRPr>
          </a:p>
          <a:p>
            <a:pPr marL="693738" indent="-693738">
              <a:spcBef>
                <a:spcPct val="20000"/>
              </a:spcBef>
              <a:buFontTx/>
              <a:buAutoNum type="arabicPeriod"/>
            </a:pPr>
            <a:r>
              <a:rPr lang="en-US" altLang="en-US" sz="2200" dirty="0" smtClean="0">
                <a:solidFill>
                  <a:schemeClr val="bg1"/>
                </a:solidFill>
                <a:cs typeface="Arial" pitchFamily="34" charset="0"/>
              </a:rPr>
              <a:t>Creating an outline</a:t>
            </a:r>
          </a:p>
          <a:p>
            <a:pPr marL="693738" indent="-693738">
              <a:spcBef>
                <a:spcPct val="20000"/>
              </a:spcBef>
              <a:buFontTx/>
              <a:buAutoNum type="arabicPeriod"/>
            </a:pPr>
            <a:r>
              <a:rPr lang="en-US" altLang="en-US" sz="2200" dirty="0" smtClean="0">
                <a:solidFill>
                  <a:schemeClr val="bg1"/>
                </a:solidFill>
                <a:cs typeface="Arial" pitchFamily="34" charset="0"/>
              </a:rPr>
              <a:t>Writing the first draft </a:t>
            </a:r>
            <a:endParaRPr lang="en-US" altLang="en-US" sz="2200" dirty="0">
              <a:solidFill>
                <a:schemeClr val="bg1"/>
              </a:solidFill>
              <a:cs typeface="Arial" pitchFamily="34" charset="0"/>
            </a:endParaRPr>
          </a:p>
          <a:p>
            <a:pPr marL="693738" indent="-693738">
              <a:spcBef>
                <a:spcPct val="20000"/>
              </a:spcBef>
              <a:buFontTx/>
              <a:buAutoNum type="arabicPeriod"/>
            </a:pPr>
            <a:r>
              <a:rPr lang="en-US" altLang="en-US" sz="2200" dirty="0" smtClean="0">
                <a:solidFill>
                  <a:schemeClr val="bg1"/>
                </a:solidFill>
                <a:cs typeface="Arial" pitchFamily="34" charset="0"/>
              </a:rPr>
              <a:t>Revising and proofreading </a:t>
            </a:r>
            <a:endParaRPr lang="en-AU" altLang="en-US" sz="2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04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03848" y="1923678"/>
            <a:ext cx="2808312" cy="720080"/>
          </a:xfrm>
        </p:spPr>
        <p:txBody>
          <a:bodyPr/>
          <a:lstStyle/>
          <a:p>
            <a:r>
              <a:rPr lang="en-N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  <a:p>
            <a:endParaRPr lang="en-N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189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06562" y="606645"/>
            <a:ext cx="4857750" cy="442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NZ" altLang="en-US" sz="2000" b="1" dirty="0">
                <a:solidFill>
                  <a:srgbClr val="FFFF00"/>
                </a:solidFill>
                <a:latin typeface="+mn-lt"/>
              </a:rPr>
              <a:t>Introduction</a:t>
            </a:r>
          </a:p>
          <a:p>
            <a:pPr marL="514350" lvl="2" indent="-214313" algn="l">
              <a:lnSpc>
                <a:spcPct val="90000"/>
              </a:lnSpc>
              <a:buFontTx/>
              <a:buChar char="•"/>
            </a:pPr>
            <a:r>
              <a:rPr lang="en-NZ" altLang="en-US" sz="2000" dirty="0">
                <a:solidFill>
                  <a:schemeClr val="bg1"/>
                </a:solidFill>
                <a:latin typeface="+mn-lt"/>
              </a:rPr>
              <a:t>Hook: main idea, context, thesis statement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NZ" altLang="en-US" sz="2000" b="1" dirty="0">
                <a:solidFill>
                  <a:srgbClr val="FFFF00"/>
                </a:solidFill>
                <a:latin typeface="+mn-lt"/>
              </a:rPr>
              <a:t>Body</a:t>
            </a:r>
          </a:p>
          <a:p>
            <a:pPr marL="600075" lvl="1" indent="-257175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NZ" altLang="en-US" sz="2000" dirty="0">
                <a:solidFill>
                  <a:schemeClr val="bg1"/>
                </a:solidFill>
                <a:latin typeface="+mn-lt"/>
              </a:rPr>
              <a:t>Topic sentence</a:t>
            </a:r>
          </a:p>
          <a:p>
            <a:pPr marL="600075" lvl="1" indent="-257175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NZ" altLang="en-US" sz="2000" dirty="0">
                <a:solidFill>
                  <a:schemeClr val="bg1"/>
                </a:solidFill>
                <a:latin typeface="+mn-lt"/>
              </a:rPr>
              <a:t>Supporting evidence</a:t>
            </a:r>
          </a:p>
          <a:p>
            <a:pPr algn="l"/>
            <a:r>
              <a:rPr lang="en-NZ" sz="2000" dirty="0">
                <a:solidFill>
                  <a:schemeClr val="bg1"/>
                </a:solidFill>
              </a:rPr>
              <a:t>Context, evidence, elaboration, </a:t>
            </a:r>
          </a:p>
          <a:p>
            <a:pPr algn="l"/>
            <a:r>
              <a:rPr lang="en-NZ" sz="2000" dirty="0">
                <a:solidFill>
                  <a:schemeClr val="bg1"/>
                </a:solidFill>
              </a:rPr>
              <a:t>argument, details, examples, </a:t>
            </a:r>
          </a:p>
          <a:p>
            <a:pPr algn="l"/>
            <a:r>
              <a:rPr lang="en-NZ" sz="2000" dirty="0">
                <a:solidFill>
                  <a:schemeClr val="bg1"/>
                </a:solidFill>
              </a:rPr>
              <a:t>descriptions, narrations, etc. </a:t>
            </a: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NZ" altLang="en-US" sz="2000" b="1" dirty="0">
                <a:solidFill>
                  <a:srgbClr val="FFFF00"/>
                </a:solidFill>
                <a:latin typeface="+mn-lt"/>
              </a:rPr>
              <a:t>Conclusion</a:t>
            </a:r>
          </a:p>
          <a:p>
            <a:pPr marL="600075" lvl="1" indent="-257175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NZ" altLang="en-US" sz="2000" dirty="0">
                <a:solidFill>
                  <a:schemeClr val="bg1"/>
                </a:solidFill>
                <a:latin typeface="+mn-lt"/>
              </a:rPr>
              <a:t>Summary leading to a final statement</a:t>
            </a:r>
          </a:p>
          <a:p>
            <a:pPr marL="600075" lvl="1" indent="-257175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NZ" altLang="en-US" sz="2000" dirty="0">
                <a:solidFill>
                  <a:schemeClr val="bg1"/>
                </a:solidFill>
                <a:latin typeface="+mn-lt"/>
              </a:rPr>
              <a:t>On the implications of your argument</a:t>
            </a:r>
          </a:p>
          <a:p>
            <a:pPr algn="l" eaLnBrk="1" hangingPunct="1">
              <a:lnSpc>
                <a:spcPct val="90000"/>
              </a:lnSpc>
            </a:pPr>
            <a:r>
              <a:rPr lang="en-NZ" altLang="en-US" sz="900" dirty="0" smtClean="0">
                <a:latin typeface="Verdana" panose="020B0604030504040204" pitchFamily="34" charset="0"/>
                <a:cs typeface="Arial" panose="020B0604020202020204" pitchFamily="34" charset="0"/>
              </a:rPr>
              <a:t>Adapted </a:t>
            </a:r>
            <a:r>
              <a:rPr lang="en-NZ" altLang="en-US" sz="900" dirty="0">
                <a:latin typeface="Verdana" panose="020B0604030504040204" pitchFamily="34" charset="0"/>
                <a:cs typeface="Arial" panose="020B0604020202020204" pitchFamily="34" charset="0"/>
              </a:rPr>
              <a:t>from </a:t>
            </a:r>
            <a:r>
              <a:rPr lang="en-NZ" altLang="en-US" sz="900" i="1" dirty="0">
                <a:latin typeface="Verdana" panose="020B0604030504040204" pitchFamily="34" charset="0"/>
                <a:cs typeface="Arial" panose="020B0604020202020204" pitchFamily="34" charset="0"/>
              </a:rPr>
              <a:t>Writing Guidelines </a:t>
            </a:r>
            <a:r>
              <a:rPr lang="en-NZ" altLang="en-US" sz="900" i="1" dirty="0" smtClean="0">
                <a:latin typeface="Verdana" panose="020B0604030504040204" pitchFamily="34" charset="0"/>
                <a:cs typeface="Arial" panose="020B0604020202020204" pitchFamily="34" charset="0"/>
              </a:rPr>
              <a:t>for Applied </a:t>
            </a:r>
            <a:r>
              <a:rPr lang="en-NZ" altLang="en-US" sz="900" i="1" dirty="0">
                <a:latin typeface="Verdana" panose="020B0604030504040204" pitchFamily="34" charset="0"/>
                <a:cs typeface="Arial" panose="020B0604020202020204" pitchFamily="34" charset="0"/>
              </a:rPr>
              <a:t>Science Students </a:t>
            </a:r>
            <a:r>
              <a:rPr lang="en-NZ" altLang="en-US" sz="900" i="1" dirty="0" smtClean="0"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NZ" altLang="en-US" sz="900" dirty="0" smtClean="0">
                <a:latin typeface="Verdana" panose="020B0604030504040204" pitchFamily="34" charset="0"/>
                <a:cs typeface="Arial" panose="020B0604020202020204" pitchFamily="34" charset="0"/>
              </a:rPr>
              <a:t>(Emmerson </a:t>
            </a:r>
            <a:r>
              <a:rPr lang="en-NZ" altLang="en-US" sz="900" dirty="0">
                <a:latin typeface="Verdana" panose="020B0604030504040204" pitchFamily="34" charset="0"/>
                <a:cs typeface="Arial" panose="020B0604020202020204" pitchFamily="34" charset="0"/>
              </a:rPr>
              <a:t>&amp; </a:t>
            </a:r>
            <a:r>
              <a:rPr lang="en-NZ" altLang="en-US" sz="900" dirty="0" smtClean="0">
                <a:latin typeface="Verdana" panose="020B0604030504040204" pitchFamily="34" charset="0"/>
                <a:cs typeface="Arial" panose="020B0604020202020204" pitchFamily="34" charset="0"/>
              </a:rPr>
              <a:t>Hampton, 1996, p. 54).</a:t>
            </a:r>
            <a:endParaRPr lang="en-AU" altLang="en-US" sz="1800" dirty="0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4518423" y="951310"/>
            <a:ext cx="3077765" cy="485775"/>
          </a:xfrm>
          <a:custGeom>
            <a:avLst/>
            <a:gdLst>
              <a:gd name="T0" fmla="*/ 3590726 w 21600"/>
              <a:gd name="T1" fmla="*/ 323850 h 21600"/>
              <a:gd name="T2" fmla="*/ 2051844 w 21600"/>
              <a:gd name="T3" fmla="*/ 647700 h 21600"/>
              <a:gd name="T4" fmla="*/ 512961 w 21600"/>
              <a:gd name="T5" fmla="*/ 323850 h 21600"/>
              <a:gd name="T6" fmla="*/ 205184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NZ" altLang="en-US" sz="1350">
                <a:latin typeface="Verdana" panose="020B0604030504040204" pitchFamily="34" charset="0"/>
                <a:cs typeface="Arial" panose="020B0604020202020204" pitchFamily="34" charset="0"/>
              </a:rPr>
              <a:t>Introduction</a:t>
            </a:r>
          </a:p>
          <a:p>
            <a:pPr eaLnBrk="1" hangingPunct="1">
              <a:spcBef>
                <a:spcPct val="0"/>
              </a:spcBef>
            </a:pPr>
            <a:r>
              <a:rPr lang="en-NZ" altLang="en-US" sz="1350">
                <a:latin typeface="Verdana" panose="020B0604030504040204" pitchFamily="34" charset="0"/>
                <a:cs typeface="Arial" panose="020B0604020202020204" pitchFamily="34" charset="0"/>
              </a:rPr>
              <a:t>5 – 10%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292080" y="1437085"/>
            <a:ext cx="1565672" cy="216694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NZ" altLang="en-US" sz="1350">
                <a:latin typeface="Verdana" panose="020B0604030504040204" pitchFamily="34" charset="0"/>
                <a:cs typeface="Arial" panose="020B0604020202020204" pitchFamily="34" charset="0"/>
              </a:rPr>
              <a:t>Thesis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V="1">
            <a:off x="5975747" y="1653779"/>
            <a:ext cx="0" cy="323850"/>
          </a:xfrm>
          <a:prstGeom prst="line">
            <a:avLst/>
          </a:prstGeom>
          <a:noFill/>
          <a:ln w="38100">
            <a:solidFill>
              <a:srgbClr val="0E0E1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NZ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5292080" y="2000251"/>
            <a:ext cx="1565672" cy="594122"/>
          </a:xfrm>
          <a:prstGeom prst="rect">
            <a:avLst/>
          </a:prstGeom>
          <a:gradFill rotWithShape="1">
            <a:gsLst>
              <a:gs pos="0">
                <a:srgbClr val="AEE939"/>
              </a:gs>
              <a:gs pos="100000">
                <a:srgbClr val="516C1A"/>
              </a:gs>
            </a:gsLst>
            <a:lin ang="5400000" scaled="1"/>
          </a:gra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NZ" altLang="en-US" sz="1200" dirty="0">
                <a:solidFill>
                  <a:srgbClr val="0E0E1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Topic Sentence</a:t>
            </a:r>
          </a:p>
          <a:p>
            <a:pPr eaLnBrk="1" hangingPunct="1">
              <a:spcBef>
                <a:spcPct val="0"/>
              </a:spcBef>
            </a:pPr>
            <a:endParaRPr lang="en-NZ" altLang="en-US" sz="1350" dirty="0">
              <a:solidFill>
                <a:srgbClr val="0E0E14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NZ" altLang="en-US" sz="1350" dirty="0">
                <a:solidFill>
                  <a:srgbClr val="0E0E1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Paragraph</a:t>
            </a:r>
            <a:r>
              <a:rPr lang="en-NZ" altLang="en-US" sz="1350" dirty="0"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NZ" altLang="en-US" sz="1350" dirty="0">
                <a:solidFill>
                  <a:srgbClr val="0E0E1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V="1">
            <a:off x="5975747" y="2571750"/>
            <a:ext cx="0" cy="215504"/>
          </a:xfrm>
          <a:prstGeom prst="line">
            <a:avLst/>
          </a:prstGeom>
          <a:noFill/>
          <a:ln w="38100">
            <a:solidFill>
              <a:srgbClr val="0E0E1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NZ"/>
          </a:p>
        </p:txBody>
      </p:sp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5292080" y="2800351"/>
            <a:ext cx="1565672" cy="594122"/>
          </a:xfrm>
          <a:prstGeom prst="rect">
            <a:avLst/>
          </a:prstGeom>
          <a:gradFill rotWithShape="1">
            <a:gsLst>
              <a:gs pos="0">
                <a:srgbClr val="AEE939"/>
              </a:gs>
              <a:gs pos="100000">
                <a:srgbClr val="516C1A"/>
              </a:gs>
            </a:gsLst>
            <a:lin ang="5400000" scaled="1"/>
          </a:gra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NZ" altLang="en-US" sz="1200" dirty="0">
                <a:solidFill>
                  <a:srgbClr val="0E0E1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Topic Sentence</a:t>
            </a:r>
          </a:p>
          <a:p>
            <a:pPr eaLnBrk="1" hangingPunct="1">
              <a:spcBef>
                <a:spcPct val="0"/>
              </a:spcBef>
            </a:pPr>
            <a:endParaRPr lang="en-NZ" altLang="en-US" sz="1350" dirty="0">
              <a:solidFill>
                <a:srgbClr val="0E0E14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NZ" altLang="en-US" sz="1350" dirty="0">
                <a:solidFill>
                  <a:srgbClr val="0E0E1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Paragraph2</a:t>
            </a:r>
          </a:p>
        </p:txBody>
      </p:sp>
      <p:sp>
        <p:nvSpPr>
          <p:cNvPr id="6153" name="Line 11"/>
          <p:cNvSpPr>
            <a:spLocks noChangeShapeType="1"/>
          </p:cNvSpPr>
          <p:nvPr/>
        </p:nvSpPr>
        <p:spPr bwMode="auto">
          <a:xfrm flipV="1">
            <a:off x="5975747" y="3381375"/>
            <a:ext cx="0" cy="161925"/>
          </a:xfrm>
          <a:prstGeom prst="line">
            <a:avLst/>
          </a:prstGeom>
          <a:noFill/>
          <a:ln w="38100">
            <a:solidFill>
              <a:srgbClr val="0E0E1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NZ"/>
          </a:p>
        </p:txBody>
      </p:sp>
      <p:sp>
        <p:nvSpPr>
          <p:cNvPr id="6154" name="Rectangle 13"/>
          <p:cNvSpPr>
            <a:spLocks noChangeArrowheads="1"/>
          </p:cNvSpPr>
          <p:nvPr/>
        </p:nvSpPr>
        <p:spPr bwMode="auto">
          <a:xfrm>
            <a:off x="5292080" y="3543301"/>
            <a:ext cx="1565672" cy="594122"/>
          </a:xfrm>
          <a:prstGeom prst="rect">
            <a:avLst/>
          </a:prstGeom>
          <a:gradFill rotWithShape="1">
            <a:gsLst>
              <a:gs pos="0">
                <a:srgbClr val="AEE939"/>
              </a:gs>
              <a:gs pos="100000">
                <a:srgbClr val="516C1A"/>
              </a:gs>
            </a:gsLst>
            <a:lin ang="5400000" scaled="1"/>
          </a:gradFill>
          <a:ln w="9525">
            <a:solidFill>
              <a:srgbClr val="99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NZ" altLang="en-US" sz="1200" dirty="0">
                <a:solidFill>
                  <a:srgbClr val="0E0E1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Topic Sentence</a:t>
            </a:r>
          </a:p>
          <a:p>
            <a:pPr eaLnBrk="1" hangingPunct="1">
              <a:spcBef>
                <a:spcPct val="0"/>
              </a:spcBef>
            </a:pPr>
            <a:endParaRPr lang="en-NZ" altLang="en-US" sz="1350" dirty="0">
              <a:solidFill>
                <a:srgbClr val="0E0E14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NZ" altLang="en-US" sz="1350" dirty="0">
                <a:solidFill>
                  <a:srgbClr val="0E0E1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Paragraph</a:t>
            </a:r>
            <a:r>
              <a:rPr lang="en-NZ" altLang="en-US" sz="1350" dirty="0">
                <a:latin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NZ" altLang="en-US" sz="1350" dirty="0">
                <a:solidFill>
                  <a:srgbClr val="0E0E14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55" name="Line 14"/>
          <p:cNvSpPr>
            <a:spLocks noChangeShapeType="1"/>
          </p:cNvSpPr>
          <p:nvPr/>
        </p:nvSpPr>
        <p:spPr bwMode="auto">
          <a:xfrm flipV="1">
            <a:off x="5975747" y="4137423"/>
            <a:ext cx="0" cy="163115"/>
          </a:xfrm>
          <a:prstGeom prst="line">
            <a:avLst/>
          </a:prstGeom>
          <a:noFill/>
          <a:ln w="38100">
            <a:solidFill>
              <a:srgbClr val="0E0E1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NZ"/>
          </a:p>
        </p:txBody>
      </p:sp>
      <p:sp>
        <p:nvSpPr>
          <p:cNvPr id="6156" name="Rectangle 15"/>
          <p:cNvSpPr>
            <a:spLocks noChangeArrowheads="1"/>
          </p:cNvSpPr>
          <p:nvPr/>
        </p:nvSpPr>
        <p:spPr bwMode="auto">
          <a:xfrm>
            <a:off x="5169293" y="4229100"/>
            <a:ext cx="1691489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NZ" altLang="en-US" sz="1275" dirty="0">
                <a:latin typeface="Verdana" panose="020B0604030504040204" pitchFamily="34" charset="0"/>
                <a:cs typeface="Arial" panose="020B0604020202020204" pitchFamily="34" charset="0"/>
              </a:rPr>
              <a:t>Linking Statement</a:t>
            </a:r>
          </a:p>
          <a:p>
            <a:pPr eaLnBrk="1" hangingPunct="1">
              <a:spcBef>
                <a:spcPct val="0"/>
              </a:spcBef>
            </a:pPr>
            <a:endParaRPr lang="en-NZ" altLang="en-US" sz="1275" dirty="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157" name="AutoShape 17"/>
          <p:cNvSpPr>
            <a:spLocks noChangeArrowheads="1"/>
          </p:cNvSpPr>
          <p:nvPr/>
        </p:nvSpPr>
        <p:spPr bwMode="auto">
          <a:xfrm rot="10800000">
            <a:off x="4572001" y="4462463"/>
            <a:ext cx="3077765" cy="485775"/>
          </a:xfrm>
          <a:custGeom>
            <a:avLst/>
            <a:gdLst>
              <a:gd name="T0" fmla="*/ 3590726 w 21600"/>
              <a:gd name="T1" fmla="*/ 323850 h 21600"/>
              <a:gd name="T2" fmla="*/ 2051844 w 21600"/>
              <a:gd name="T3" fmla="*/ 647700 h 21600"/>
              <a:gd name="T4" fmla="*/ 512961 w 21600"/>
              <a:gd name="T5" fmla="*/ 323850 h 21600"/>
              <a:gd name="T6" fmla="*/ 205184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F00">
              <a:alpha val="3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NZ" altLang="en-US" sz="1350" dirty="0">
                <a:latin typeface="Verdana" panose="020B0604030504040204" pitchFamily="34" charset="0"/>
                <a:cs typeface="Arial" panose="020B0604020202020204" pitchFamily="34" charset="0"/>
              </a:rPr>
              <a:t>Conclusion</a:t>
            </a:r>
          </a:p>
          <a:p>
            <a:pPr eaLnBrk="1" hangingPunct="1">
              <a:spcBef>
                <a:spcPct val="0"/>
              </a:spcBef>
            </a:pPr>
            <a:r>
              <a:rPr lang="en-NZ" altLang="en-US" sz="1350" dirty="0">
                <a:latin typeface="Verdana" panose="020B0604030504040204" pitchFamily="34" charset="0"/>
                <a:cs typeface="Arial" panose="020B0604020202020204" pitchFamily="34" charset="0"/>
              </a:rPr>
              <a:t>5 – 10%</a:t>
            </a:r>
          </a:p>
        </p:txBody>
      </p:sp>
      <p:sp>
        <p:nvSpPr>
          <p:cNvPr id="2" name="Rectangle 1"/>
          <p:cNvSpPr/>
          <p:nvPr/>
        </p:nvSpPr>
        <p:spPr>
          <a:xfrm>
            <a:off x="-180528" y="123478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NZ" sz="2400" dirty="0">
                <a:solidFill>
                  <a:schemeClr val="bg1"/>
                </a:solidFill>
              </a:rPr>
              <a:t>Essay Structure </a:t>
            </a:r>
            <a:r>
              <a:rPr lang="en-NZ" b="1" dirty="0" smtClean="0">
                <a:solidFill>
                  <a:schemeClr val="bg1"/>
                </a:solidFill>
              </a:rPr>
              <a:t> 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0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with white top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6"/>
            <a:ext cx="9144000" cy="5143500"/>
          </a:xfrm>
          <a:prstGeom prst="rect">
            <a:avLst/>
          </a:prstGeom>
        </p:spPr>
      </p:pic>
      <p:pic>
        <p:nvPicPr>
          <p:cNvPr id="8" name="Picture 7" descr="Slash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71550"/>
            <a:ext cx="3585111" cy="7654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520" y="843558"/>
            <a:ext cx="4104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43163"/>
                </a:solidFill>
              </a:rPr>
              <a:t>Writing your essay:</a:t>
            </a:r>
            <a:endParaRPr lang="en-US" sz="2200" b="1" dirty="0">
              <a:solidFill>
                <a:srgbClr val="043163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5536" y="1563638"/>
            <a:ext cx="7416824" cy="3312368"/>
            <a:chOff x="395536" y="1563638"/>
            <a:chExt cx="7416824" cy="3312368"/>
          </a:xfrm>
        </p:grpSpPr>
        <p:sp>
          <p:nvSpPr>
            <p:cNvPr id="6" name="Rectangle 10"/>
            <p:cNvSpPr txBox="1">
              <a:spLocks noChangeArrowheads="1"/>
            </p:cNvSpPr>
            <p:nvPr/>
          </p:nvSpPr>
          <p:spPr>
            <a:xfrm>
              <a:off x="683568" y="1563638"/>
              <a:ext cx="5497438" cy="373782"/>
            </a:xfrm>
            <a:prstGeom prst="rect">
              <a:avLst/>
            </a:prstGeom>
          </p:spPr>
          <p:txBody>
            <a:bodyPr/>
            <a:lstStyle/>
            <a:p>
              <a:pPr defTabSz="457200">
                <a:defRPr/>
              </a:pPr>
              <a:r>
                <a:rPr lang="en-US" altLang="en-US" sz="2400" i="1" dirty="0">
                  <a:solidFill>
                    <a:schemeClr val="bg1"/>
                  </a:solidFill>
                  <a:ea typeface="ＭＳ Ｐゴシック" pitchFamily="-28" charset="-128"/>
                  <a:cs typeface="Arial" pitchFamily="34" charset="0"/>
                </a:rPr>
                <a:t>What are the </a:t>
              </a:r>
              <a:r>
                <a:rPr lang="en-US" altLang="en-US" sz="2400" i="1" dirty="0" smtClean="0">
                  <a:solidFill>
                    <a:schemeClr val="bg1"/>
                  </a:solidFill>
                  <a:ea typeface="ＭＳ Ｐゴシック" pitchFamily="-28" charset="-128"/>
                  <a:cs typeface="Arial" pitchFamily="34" charset="0"/>
                </a:rPr>
                <a:t>steps </a:t>
              </a:r>
              <a:r>
                <a:rPr lang="en-US" altLang="en-US" sz="2400" i="1" dirty="0">
                  <a:solidFill>
                    <a:schemeClr val="bg1"/>
                  </a:solidFill>
                  <a:ea typeface="ＭＳ Ｐゴシック" pitchFamily="-28" charset="-128"/>
                  <a:cs typeface="Arial" pitchFamily="34" charset="0"/>
                </a:rPr>
                <a:t>i</a:t>
              </a:r>
              <a:r>
                <a:rPr lang="en-US" altLang="en-US" sz="2400" i="1" dirty="0" smtClean="0">
                  <a:solidFill>
                    <a:schemeClr val="bg1"/>
                  </a:solidFill>
                  <a:ea typeface="ＭＳ Ｐゴシック" pitchFamily="-28" charset="-128"/>
                  <a:cs typeface="Arial" pitchFamily="34" charset="0"/>
                </a:rPr>
                <a:t>nvolved</a:t>
              </a:r>
              <a:r>
                <a:rPr lang="en-US" altLang="en-US" sz="2400" i="1" dirty="0">
                  <a:solidFill>
                    <a:schemeClr val="bg1"/>
                  </a:solidFill>
                  <a:ea typeface="ＭＳ Ｐゴシック" pitchFamily="-28" charset="-128"/>
                  <a:cs typeface="Arial" pitchFamily="34" charset="0"/>
                </a:rPr>
                <a:t>?</a:t>
              </a:r>
              <a:endParaRPr lang="en-AU" altLang="en-US" sz="2400" i="1" dirty="0">
                <a:solidFill>
                  <a:schemeClr val="bg1"/>
                </a:solidFill>
                <a:ea typeface="ＭＳ Ｐゴシック" pitchFamily="-28" charset="-128"/>
                <a:cs typeface="Arial" pitchFamily="34" charset="0"/>
              </a:endParaRPr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2627784" y="2052762"/>
              <a:ext cx="5184576" cy="2823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04287" tIns="52144" rIns="104287" bIns="52144"/>
            <a:lstStyle/>
            <a:p>
              <a:pPr marL="693738" indent="-693738">
                <a:spcBef>
                  <a:spcPct val="20000"/>
                </a:spcBef>
                <a:buFontTx/>
                <a:buAutoNum type="arabicPeriod"/>
              </a:pPr>
              <a:r>
                <a:rPr lang="en-US" altLang="en-US" sz="2200" dirty="0" smtClean="0">
                  <a:solidFill>
                    <a:schemeClr val="bg1"/>
                  </a:solidFill>
                  <a:cs typeface="Arial" pitchFamily="34" charset="0"/>
                </a:rPr>
                <a:t>Analysis of the question </a:t>
              </a:r>
              <a:endParaRPr lang="en-US" altLang="en-US" sz="2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693738" indent="-693738">
                <a:spcBef>
                  <a:spcPct val="20000"/>
                </a:spcBef>
                <a:buFontTx/>
                <a:buAutoNum type="arabicPeriod"/>
              </a:pPr>
              <a:r>
                <a:rPr lang="en-US" altLang="en-US" sz="2200" dirty="0" smtClean="0">
                  <a:solidFill>
                    <a:schemeClr val="bg1"/>
                  </a:solidFill>
                  <a:cs typeface="Arial" pitchFamily="34" charset="0"/>
                </a:rPr>
                <a:t>Research</a:t>
              </a:r>
            </a:p>
            <a:p>
              <a:pPr marL="693738" indent="-693738">
                <a:spcBef>
                  <a:spcPct val="20000"/>
                </a:spcBef>
                <a:buFontTx/>
                <a:buAutoNum type="arabicPeriod"/>
              </a:pPr>
              <a:r>
                <a:rPr lang="en-US" altLang="en-US" sz="2200" dirty="0" smtClean="0">
                  <a:solidFill>
                    <a:schemeClr val="bg1"/>
                  </a:solidFill>
                  <a:cs typeface="Arial" pitchFamily="34" charset="0"/>
                </a:rPr>
                <a:t>Formulating the thesis statement</a:t>
              </a:r>
              <a:endParaRPr lang="en-US" altLang="en-US" sz="2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693738" indent="-693738">
                <a:spcBef>
                  <a:spcPct val="20000"/>
                </a:spcBef>
                <a:buFontTx/>
                <a:buAutoNum type="arabicPeriod"/>
              </a:pPr>
              <a:r>
                <a:rPr lang="en-US" altLang="en-US" sz="2200" dirty="0" smtClean="0">
                  <a:solidFill>
                    <a:schemeClr val="bg1"/>
                  </a:solidFill>
                  <a:cs typeface="Arial" pitchFamily="34" charset="0"/>
                </a:rPr>
                <a:t>Creating an outline</a:t>
              </a:r>
            </a:p>
            <a:p>
              <a:pPr marL="693738" indent="-693738">
                <a:spcBef>
                  <a:spcPct val="20000"/>
                </a:spcBef>
                <a:buFontTx/>
                <a:buAutoNum type="arabicPeriod"/>
              </a:pPr>
              <a:r>
                <a:rPr lang="en-US" altLang="en-US" sz="2200" dirty="0" smtClean="0">
                  <a:solidFill>
                    <a:schemeClr val="bg1"/>
                  </a:solidFill>
                  <a:cs typeface="Arial" pitchFamily="34" charset="0"/>
                </a:rPr>
                <a:t>Writing the first draft </a:t>
              </a:r>
              <a:endParaRPr lang="en-US" altLang="en-US" sz="2200" dirty="0">
                <a:solidFill>
                  <a:schemeClr val="bg1"/>
                </a:solidFill>
                <a:cs typeface="Arial" pitchFamily="34" charset="0"/>
              </a:endParaRPr>
            </a:p>
            <a:p>
              <a:pPr marL="693738" indent="-693738">
                <a:spcBef>
                  <a:spcPct val="20000"/>
                </a:spcBef>
                <a:buFontTx/>
                <a:buAutoNum type="arabicPeriod"/>
              </a:pPr>
              <a:r>
                <a:rPr lang="en-US" altLang="en-US" sz="2200" dirty="0" smtClean="0">
                  <a:solidFill>
                    <a:schemeClr val="bg1"/>
                  </a:solidFill>
                  <a:cs typeface="Arial" pitchFamily="34" charset="0"/>
                </a:rPr>
                <a:t>Revising and proofreading </a:t>
              </a:r>
              <a:endParaRPr lang="en-AU" altLang="en-US" sz="2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pic>
          <p:nvPicPr>
            <p:cNvPr id="10" name="Picture 12" descr="bd05527_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427734"/>
              <a:ext cx="2181688" cy="1733035"/>
            </a:xfrm>
            <a:prstGeom prst="rect">
              <a:avLst/>
            </a:prstGeom>
            <a:noFill/>
            <a:ln>
              <a:noFill/>
            </a:ln>
            <a:effectLst>
              <a:softEdge rad="127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407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51520" y="483518"/>
            <a:ext cx="35019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200" b="1" dirty="0" smtClean="0">
                <a:solidFill>
                  <a:srgbClr val="043163"/>
                </a:solidFill>
              </a:rPr>
              <a:t>Analyse the Question:</a:t>
            </a:r>
          </a:p>
          <a:p>
            <a:r>
              <a:rPr lang="en-NZ" sz="2200" b="1" dirty="0" smtClean="0">
                <a:solidFill>
                  <a:srgbClr val="043163"/>
                </a:solidFill>
              </a:rPr>
              <a:t>TTF Method</a:t>
            </a:r>
            <a:endParaRPr lang="en-US" sz="2200" b="1" dirty="0">
              <a:solidFill>
                <a:srgbClr val="043163"/>
              </a:solidFill>
            </a:endParaRP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363485" y="2571750"/>
            <a:ext cx="5296747" cy="89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287" tIns="52144" rIns="104287" bIns="52144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ts val="113"/>
              </a:spcAft>
              <a:buSzPct val="60000"/>
              <a:buFont typeface="Wingdings" pitchFamily="2" charset="2"/>
              <a:buChar char="§"/>
            </a:pP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 What are the </a:t>
            </a:r>
            <a:r>
              <a:rPr lang="en-US" altLang="en-US" sz="2400" b="1" u="sng" dirty="0">
                <a:solidFill>
                  <a:srgbClr val="FFCCFF"/>
                </a:solidFill>
                <a:cs typeface="Arial" pitchFamily="34" charset="0"/>
              </a:rPr>
              <a:t>T</a:t>
            </a:r>
            <a:r>
              <a:rPr lang="en-US" altLang="en-US" sz="2400" b="1" dirty="0">
                <a:solidFill>
                  <a:srgbClr val="FFCCFF"/>
                </a:solidFill>
                <a:cs typeface="Arial" pitchFamily="34" charset="0"/>
              </a:rPr>
              <a:t>ask Words</a:t>
            </a: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?</a:t>
            </a:r>
          </a:p>
          <a:p>
            <a:pPr lvl="1" eaLnBrk="1" hangingPunct="1">
              <a:spcBef>
                <a:spcPct val="10000"/>
              </a:spcBef>
              <a:spcAft>
                <a:spcPts val="113"/>
              </a:spcAft>
              <a:buSzPct val="60000"/>
              <a:buFont typeface="Verdana" pitchFamily="34" charset="0"/>
              <a:buChar char="–"/>
            </a:pPr>
            <a:r>
              <a:rPr lang="en-US" altLang="en-US" sz="2400" dirty="0">
                <a:solidFill>
                  <a:srgbClr val="FFCCFF"/>
                </a:solidFill>
                <a:cs typeface="Arial" pitchFamily="34" charset="0"/>
              </a:rPr>
              <a:t> </a:t>
            </a:r>
            <a:r>
              <a:rPr lang="en-US" altLang="en-US" sz="2400" i="1" dirty="0">
                <a:solidFill>
                  <a:srgbClr val="FFCCFF"/>
                </a:solidFill>
                <a:cs typeface="Arial" pitchFamily="34" charset="0"/>
              </a:rPr>
              <a:t>Define?  Analyze?  Evaluate? …</a:t>
            </a:r>
            <a:endParaRPr lang="en-AU" sz="2400" i="1" dirty="0">
              <a:solidFill>
                <a:srgbClr val="FFCCFF"/>
              </a:solidFill>
              <a:cs typeface="Arial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919063" y="1563638"/>
            <a:ext cx="6245225" cy="89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ts val="113"/>
              </a:spcAft>
              <a:buSzPct val="60000"/>
              <a:buFont typeface="Wingdings" pitchFamily="2" charset="2"/>
              <a:buChar char="§"/>
            </a:pP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 What are the </a:t>
            </a:r>
            <a:r>
              <a:rPr lang="en-US" altLang="en-US" sz="2400" b="1" u="sng" dirty="0">
                <a:solidFill>
                  <a:srgbClr val="FFC000"/>
                </a:solidFill>
                <a:cs typeface="Arial" pitchFamily="34" charset="0"/>
              </a:rPr>
              <a:t>T</a:t>
            </a:r>
            <a:r>
              <a:rPr lang="en-US" altLang="en-US" sz="2400" b="1" dirty="0">
                <a:solidFill>
                  <a:srgbClr val="FFC000"/>
                </a:solidFill>
                <a:cs typeface="Arial" pitchFamily="34" charset="0"/>
              </a:rPr>
              <a:t>opic Words</a:t>
            </a: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?</a:t>
            </a:r>
          </a:p>
          <a:p>
            <a:pPr lvl="1" eaLnBrk="1" hangingPunct="1">
              <a:spcBef>
                <a:spcPct val="10000"/>
              </a:spcBef>
              <a:spcAft>
                <a:spcPts val="113"/>
              </a:spcAft>
              <a:buClr>
                <a:srgbClr val="FFC000"/>
              </a:buClr>
              <a:buSzPct val="60000"/>
              <a:buFont typeface="Verdana" pitchFamily="34" charset="0"/>
              <a:buChar char="–"/>
            </a:pP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en-US" sz="2400" i="1" dirty="0">
                <a:solidFill>
                  <a:srgbClr val="FFC000"/>
                </a:solidFill>
                <a:cs typeface="Arial" pitchFamily="34" charset="0"/>
              </a:rPr>
              <a:t>What is the target subject</a:t>
            </a:r>
            <a:r>
              <a:rPr lang="en-US" altLang="en-US" sz="2400" i="1" dirty="0" smtClean="0">
                <a:solidFill>
                  <a:srgbClr val="FFC000"/>
                </a:solidFill>
                <a:cs typeface="Arial" pitchFamily="34" charset="0"/>
              </a:rPr>
              <a:t>?</a:t>
            </a:r>
            <a:endParaRPr lang="en-US" altLang="en-US" sz="2400" i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835696" y="3550231"/>
            <a:ext cx="5412356" cy="89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287" tIns="52144" rIns="104287" bIns="52144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10000"/>
              </a:spcBef>
              <a:spcAft>
                <a:spcPts val="113"/>
              </a:spcAft>
              <a:buSzPct val="60000"/>
              <a:buFont typeface="Wingdings" pitchFamily="2" charset="2"/>
              <a:buChar char="§"/>
            </a:pP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 What is the </a:t>
            </a:r>
            <a:r>
              <a:rPr lang="en-US" altLang="en-US" sz="2400" b="1" u="sng" dirty="0">
                <a:solidFill>
                  <a:srgbClr val="99FF66"/>
                </a:solidFill>
                <a:cs typeface="Arial" pitchFamily="34" charset="0"/>
              </a:rPr>
              <a:t>F</a:t>
            </a:r>
            <a:r>
              <a:rPr lang="en-US" altLang="en-US" sz="2400" b="1" dirty="0">
                <a:solidFill>
                  <a:srgbClr val="99FF66"/>
                </a:solidFill>
                <a:cs typeface="Arial" pitchFamily="34" charset="0"/>
              </a:rPr>
              <a:t>ocus</a:t>
            </a:r>
            <a:r>
              <a:rPr lang="en-US" altLang="en-US" sz="2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en-US" sz="2400" dirty="0">
                <a:solidFill>
                  <a:schemeClr val="bg1"/>
                </a:solidFill>
                <a:cs typeface="Arial" pitchFamily="34" charset="0"/>
              </a:rPr>
              <a:t>(Restrictions)?</a:t>
            </a:r>
          </a:p>
          <a:p>
            <a:pPr lvl="1" eaLnBrk="1" hangingPunct="1">
              <a:spcBef>
                <a:spcPct val="10000"/>
              </a:spcBef>
              <a:spcAft>
                <a:spcPts val="113"/>
              </a:spcAft>
              <a:buClr>
                <a:srgbClr val="99FF66"/>
              </a:buClr>
              <a:buSzPct val="60000"/>
              <a:buFont typeface="Verdana" pitchFamily="34" charset="0"/>
              <a:buChar char="–"/>
            </a:pPr>
            <a:r>
              <a:rPr lang="en-AU" altLang="en-US" sz="24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AU" altLang="en-US" sz="2400" i="1" dirty="0">
                <a:solidFill>
                  <a:srgbClr val="99FF66"/>
                </a:solidFill>
                <a:cs typeface="Arial" pitchFamily="34" charset="0"/>
              </a:rPr>
              <a:t>How is the topic narrowed down</a:t>
            </a:r>
            <a:r>
              <a:rPr lang="en-AU" altLang="en-US" sz="2400" i="1" dirty="0" smtClean="0">
                <a:solidFill>
                  <a:srgbClr val="99FF66"/>
                </a:solidFill>
                <a:cs typeface="Arial" pitchFamily="34" charset="0"/>
              </a:rPr>
              <a:t>?</a:t>
            </a:r>
            <a:endParaRPr lang="en-AU" altLang="en-US" sz="2400" i="1" dirty="0">
              <a:solidFill>
                <a:srgbClr val="99FF6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84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 autoUpdateAnimBg="0"/>
      <p:bldP spid="1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411510"/>
            <a:ext cx="3403848" cy="594122"/>
          </a:xfrm>
        </p:spPr>
        <p:txBody>
          <a:bodyPr>
            <a:noAutofit/>
          </a:bodyPr>
          <a:lstStyle/>
          <a:p>
            <a:r>
              <a:rPr lang="en-NZ" b="1" i="1" dirty="0" smtClean="0"/>
              <a:t>Example Question</a:t>
            </a:r>
            <a:endParaRPr lang="en-US" b="1" i="1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55638" y="1085726"/>
            <a:ext cx="7660778" cy="76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marL="390525" indent="-390525" algn="just">
              <a:spcBef>
                <a:spcPct val="20000"/>
              </a:spcBef>
            </a:pPr>
            <a:r>
              <a:rPr lang="en-NZ" sz="2800" dirty="0" smtClean="0">
                <a:solidFill>
                  <a:schemeClr val="bg1"/>
                </a:solidFill>
                <a:cs typeface="Arial" pitchFamily="34" charset="0"/>
              </a:rPr>
              <a:t>Write a 1000-word essay on the definition of ‘female work’ in the twentieth century.</a:t>
            </a:r>
            <a:endParaRPr lang="en-NZ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553268" y="2176140"/>
            <a:ext cx="445078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4287" tIns="52144" rIns="104287" bIns="52144" anchor="ctr"/>
          <a:lstStyle/>
          <a:p>
            <a:pPr>
              <a:buSzPct val="60000"/>
              <a:buFont typeface="Wingdings" pitchFamily="2" charset="2"/>
              <a:buChar char="§"/>
              <a:defRPr/>
            </a:pPr>
            <a:r>
              <a:rPr lang="en-US" altLang="en-US" sz="2800" dirty="0">
                <a:solidFill>
                  <a:srgbClr val="FFC000"/>
                </a:solidFill>
                <a:ea typeface="ＭＳ Ｐゴシック" pitchFamily="-28" charset="-128"/>
                <a:cs typeface="Arial" pitchFamily="34" charset="0"/>
              </a:rPr>
              <a:t> What are the Topic Words?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539553" y="3435846"/>
            <a:ext cx="4968552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4287" tIns="52144" rIns="104287" bIns="52144" anchor="ctr"/>
          <a:lstStyle/>
          <a:p>
            <a:pPr>
              <a:buSzPct val="60000"/>
              <a:buFont typeface="Wingdings" pitchFamily="2" charset="2"/>
              <a:buChar char="§"/>
              <a:defRPr/>
            </a:pPr>
            <a:r>
              <a:rPr lang="en-US" altLang="en-US" sz="2800" dirty="0">
                <a:solidFill>
                  <a:srgbClr val="99FF66"/>
                </a:solidFill>
                <a:ea typeface="ＭＳ Ｐゴシック" pitchFamily="-28" charset="-128"/>
                <a:cs typeface="Arial" pitchFamily="34" charset="0"/>
              </a:rPr>
              <a:t> What is the Focus?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580112" y="2879353"/>
            <a:ext cx="1191649" cy="53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287" tIns="52144" rIns="104287" bIns="52144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i="1" dirty="0">
                <a:solidFill>
                  <a:srgbClr val="FFCCFF"/>
                </a:solidFill>
                <a:cs typeface="Arial" pitchFamily="34" charset="0"/>
              </a:rPr>
              <a:t>define</a:t>
            </a:r>
            <a:endParaRPr lang="en-AU" sz="2800" i="1" dirty="0">
              <a:solidFill>
                <a:srgbClr val="FFCCFF"/>
              </a:solidFill>
              <a:cs typeface="Arial" pitchFamily="34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539552" y="2796803"/>
            <a:ext cx="5185147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4287" tIns="52144" rIns="104287" bIns="52144" anchor="ctr"/>
          <a:lstStyle/>
          <a:p>
            <a:pPr>
              <a:buSzPct val="60000"/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rgbClr val="FFCCFF"/>
                </a:solidFill>
                <a:ea typeface="ＭＳ Ｐゴシック" pitchFamily="-28" charset="-128"/>
                <a:cs typeface="Arial" pitchFamily="34" charset="0"/>
              </a:rPr>
              <a:t> What is the Task word?</a:t>
            </a:r>
            <a:endParaRPr lang="en-AU" sz="2800" dirty="0">
              <a:solidFill>
                <a:srgbClr val="FFCCFF"/>
              </a:solidFill>
              <a:ea typeface="ＭＳ Ｐゴシック" pitchFamily="-28" charset="-128"/>
              <a:cs typeface="Arial" pitchFamily="34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5508104" y="3547724"/>
            <a:ext cx="3009454" cy="53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287" tIns="52144" rIns="104287" bIns="52144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i="1" dirty="0">
                <a:solidFill>
                  <a:srgbClr val="99FF66"/>
                </a:solidFill>
                <a:cs typeface="Arial" pitchFamily="34" charset="0"/>
              </a:rPr>
              <a:t>twentieth Century</a:t>
            </a: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5580112" y="2323588"/>
            <a:ext cx="2310545" cy="536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287" tIns="52144" rIns="104287" bIns="52144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i="1" dirty="0">
                <a:solidFill>
                  <a:srgbClr val="FFC000"/>
                </a:solidFill>
                <a:cs typeface="Arial" pitchFamily="34" charset="0"/>
              </a:rPr>
              <a:t>‘female work’</a:t>
            </a:r>
            <a:endParaRPr lang="en-AU" sz="2800" i="1" dirty="0">
              <a:solidFill>
                <a:srgbClr val="FFC000"/>
              </a:solidFill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259632" y="1995686"/>
            <a:ext cx="1872493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340414" y="1563638"/>
            <a:ext cx="1399938" cy="0"/>
          </a:xfrm>
          <a:prstGeom prst="line">
            <a:avLst/>
          </a:prstGeom>
          <a:ln w="19050">
            <a:solidFill>
              <a:srgbClr val="FFCC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303443" y="1981597"/>
            <a:ext cx="2644821" cy="0"/>
          </a:xfrm>
          <a:prstGeom prst="line">
            <a:avLst/>
          </a:prstGeom>
          <a:ln w="19050">
            <a:solidFill>
              <a:srgbClr val="99FF6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46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940152" y="1041524"/>
            <a:ext cx="3403848" cy="594122"/>
          </a:xfrm>
        </p:spPr>
        <p:txBody>
          <a:bodyPr>
            <a:noAutofit/>
          </a:bodyPr>
          <a:lstStyle/>
          <a:p>
            <a:r>
              <a:rPr lang="en-NZ" sz="2400" b="1" i="1" dirty="0" smtClean="0">
                <a:solidFill>
                  <a:srgbClr val="043163"/>
                </a:solidFill>
              </a:rPr>
              <a:t>Topic Words</a:t>
            </a:r>
            <a:endParaRPr lang="en-US" sz="2400" b="1" i="1" dirty="0">
              <a:solidFill>
                <a:srgbClr val="043163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15481" y="3003798"/>
            <a:ext cx="6912767" cy="72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7" tIns="52144" rIns="104287" bIns="52144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NZ" dirty="0">
                <a:solidFill>
                  <a:schemeClr val="bg1"/>
                </a:solidFill>
                <a:cs typeface="Arial" pitchFamily="34" charset="0"/>
              </a:rPr>
              <a:t>Find the word/s which identify the </a:t>
            </a:r>
            <a:r>
              <a:rPr lang="en-NZ" dirty="0">
                <a:solidFill>
                  <a:srgbClr val="FFC000"/>
                </a:solidFill>
                <a:cs typeface="Arial" pitchFamily="34" charset="0"/>
              </a:rPr>
              <a:t>specific topic</a:t>
            </a:r>
            <a:r>
              <a:rPr lang="en-NZ" dirty="0">
                <a:solidFill>
                  <a:schemeClr val="bg1"/>
                </a:solidFill>
                <a:cs typeface="Arial" pitchFamily="34" charset="0"/>
              </a:rPr>
              <a:t> of the question.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39552" y="3890404"/>
            <a:ext cx="7105222" cy="72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7" tIns="52144" rIns="104287" bIns="52144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NZ" dirty="0">
                <a:solidFill>
                  <a:schemeClr val="bg1"/>
                </a:solidFill>
                <a:cs typeface="Arial" pitchFamily="34" charset="0"/>
              </a:rPr>
              <a:t>Highlight the topic clearly so that your research and writing is sharply focused.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539552" y="537468"/>
            <a:ext cx="3403848" cy="5941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bg1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endParaRPr lang="en-US" b="1" i="1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515481" y="1131590"/>
            <a:ext cx="7876803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en-NZ" dirty="0" smtClean="0">
              <a:solidFill>
                <a:schemeClr val="bg1"/>
              </a:solidFill>
              <a:cs typeface="Arial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r>
              <a:rPr lang="en-NZ" sz="2000" b="1" i="1" dirty="0" smtClean="0">
                <a:solidFill>
                  <a:schemeClr val="bg1"/>
                </a:solidFill>
              </a:rPr>
              <a:t>Practice </a:t>
            </a:r>
            <a:r>
              <a:rPr lang="en-NZ" sz="2000" b="1" i="1" dirty="0">
                <a:solidFill>
                  <a:schemeClr val="bg1"/>
                </a:solidFill>
              </a:rPr>
              <a:t>Question</a:t>
            </a:r>
            <a:endParaRPr lang="en-US" sz="2000" b="1" i="1" dirty="0">
              <a:solidFill>
                <a:schemeClr val="bg1"/>
              </a:solidFill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endParaRPr lang="en-NZ" dirty="0" smtClean="0">
              <a:solidFill>
                <a:schemeClr val="bg1"/>
              </a:solidFill>
              <a:cs typeface="Arial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NZ" dirty="0" smtClean="0">
                <a:solidFill>
                  <a:schemeClr val="bg1"/>
                </a:solidFill>
                <a:cs typeface="Arial" pitchFamily="34" charset="0"/>
              </a:rPr>
              <a:t>Compare the significant structural differences of the respiratory system of adults, children, and infants; relate these differences to the potential for  respiratory diseases and airway obstructions.</a:t>
            </a:r>
            <a:endParaRPr lang="en-NZ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84168" y="1972754"/>
            <a:ext cx="1944216" cy="31096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3908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ful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Slash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938660"/>
            <a:ext cx="3312369" cy="765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48672" y="1029965"/>
            <a:ext cx="313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043163"/>
                </a:solidFill>
                <a:latin typeface="Arial"/>
                <a:cs typeface="Arial"/>
              </a:rPr>
              <a:t>Task Words</a:t>
            </a:r>
            <a:endParaRPr lang="en-US" sz="2400" b="1" i="1" dirty="0">
              <a:solidFill>
                <a:srgbClr val="043163"/>
              </a:solidFill>
              <a:latin typeface="Arial"/>
              <a:cs typeface="Arial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520452" y="2735892"/>
            <a:ext cx="7219900" cy="84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7" tIns="52144" rIns="104287" bIns="52144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NZ" sz="2400" dirty="0">
                <a:solidFill>
                  <a:schemeClr val="bg1"/>
                </a:solidFill>
                <a:cs typeface="Arial" pitchFamily="34" charset="0"/>
              </a:rPr>
              <a:t>Highlight the </a:t>
            </a:r>
            <a:r>
              <a:rPr lang="en-NZ" sz="2400" dirty="0">
                <a:solidFill>
                  <a:srgbClr val="FFCCFF"/>
                </a:solidFill>
                <a:cs typeface="Arial" pitchFamily="34" charset="0"/>
              </a:rPr>
              <a:t>verbs</a:t>
            </a:r>
            <a:r>
              <a:rPr lang="en-NZ" sz="2400" dirty="0">
                <a:solidFill>
                  <a:schemeClr val="bg1"/>
                </a:solidFill>
                <a:cs typeface="Arial" pitchFamily="34" charset="0"/>
              </a:rPr>
              <a:t> and </a:t>
            </a:r>
            <a:r>
              <a:rPr lang="en-NZ" sz="2400" dirty="0">
                <a:solidFill>
                  <a:srgbClr val="FFCCFF"/>
                </a:solidFill>
                <a:cs typeface="Arial" pitchFamily="34" charset="0"/>
              </a:rPr>
              <a:t>question words</a:t>
            </a:r>
            <a:r>
              <a:rPr lang="en-NZ" sz="2400" dirty="0">
                <a:solidFill>
                  <a:schemeClr val="bg1"/>
                </a:solidFill>
                <a:cs typeface="Arial" pitchFamily="34" charset="0"/>
              </a:rPr>
              <a:t> in the assignment question.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467544" y="3795886"/>
            <a:ext cx="7422255" cy="84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7" tIns="52144" rIns="104287" bIns="52144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NZ" sz="2400" dirty="0">
                <a:solidFill>
                  <a:schemeClr val="bg1"/>
                </a:solidFill>
                <a:cs typeface="Arial" pitchFamily="34" charset="0"/>
              </a:rPr>
              <a:t>Double-check the </a:t>
            </a:r>
            <a:r>
              <a:rPr lang="en-NZ" sz="2400" i="1" dirty="0">
                <a:solidFill>
                  <a:srgbClr val="FFCCFF"/>
                </a:solidFill>
                <a:cs typeface="Arial" pitchFamily="34" charset="0"/>
              </a:rPr>
              <a:t>meaning</a:t>
            </a:r>
            <a:r>
              <a:rPr lang="en-NZ" sz="2400" dirty="0">
                <a:solidFill>
                  <a:schemeClr val="bg1"/>
                </a:solidFill>
                <a:cs typeface="Arial" pitchFamily="34" charset="0"/>
              </a:rPr>
              <a:t> of the question words and ensure you know how many parts the question has.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492669" y="663538"/>
            <a:ext cx="7693793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87" tIns="52144" rIns="104287" bIns="52144"/>
          <a:lstStyle/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en-NZ" dirty="0" smtClean="0">
              <a:solidFill>
                <a:schemeClr val="bg1"/>
              </a:solidFill>
              <a:cs typeface="Arial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endParaRPr lang="en-NZ" dirty="0">
              <a:solidFill>
                <a:schemeClr val="bg1"/>
              </a:solidFill>
              <a:cs typeface="Arial" pitchFamily="34" charset="0"/>
            </a:endParaRPr>
          </a:p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r>
              <a:rPr lang="en-NZ" sz="2000" b="1" i="1" dirty="0">
                <a:solidFill>
                  <a:schemeClr val="bg1"/>
                </a:solidFill>
              </a:rPr>
              <a:t>Practice Question</a:t>
            </a:r>
            <a:endParaRPr lang="en-US" sz="2000" b="1" i="1" dirty="0">
              <a:solidFill>
                <a:schemeClr val="bg1"/>
              </a:solidFill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endParaRPr lang="en-NZ" dirty="0">
              <a:solidFill>
                <a:schemeClr val="bg1"/>
              </a:solidFill>
              <a:cs typeface="Arial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NZ" dirty="0">
                <a:solidFill>
                  <a:schemeClr val="bg1"/>
                </a:solidFill>
                <a:cs typeface="Arial" pitchFamily="34" charset="0"/>
              </a:rPr>
              <a:t>Compare the significant structural differences of the respiratory system of adults, children, and infants; relate these differences to the potential for  respiratory diseases and airway obstructions.</a:t>
            </a:r>
          </a:p>
        </p:txBody>
      </p:sp>
      <p:sp>
        <p:nvSpPr>
          <p:cNvPr id="11" name="Oval 10"/>
          <p:cNvSpPr/>
          <p:nvPr/>
        </p:nvSpPr>
        <p:spPr>
          <a:xfrm>
            <a:off x="492669" y="1704085"/>
            <a:ext cx="1140024" cy="442321"/>
          </a:xfrm>
          <a:prstGeom prst="ellipse">
            <a:avLst/>
          </a:prstGeom>
          <a:noFill/>
          <a:ln w="127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41371" y="1925245"/>
            <a:ext cx="798194" cy="394477"/>
          </a:xfrm>
          <a:prstGeom prst="ellipse">
            <a:avLst/>
          </a:prstGeom>
          <a:noFill/>
          <a:ln w="12700"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5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ue full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96" y="-20538"/>
            <a:ext cx="9179496" cy="5164038"/>
          </a:xfrm>
          <a:prstGeom prst="rect">
            <a:avLst/>
          </a:prstGeom>
        </p:spPr>
      </p:pic>
      <p:pic>
        <p:nvPicPr>
          <p:cNvPr id="6" name="Picture 5" descr="Slash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3" y="938660"/>
            <a:ext cx="3312369" cy="765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4168" y="1060743"/>
            <a:ext cx="3131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rgbClr val="043163"/>
                </a:solidFill>
                <a:latin typeface="Arial"/>
                <a:cs typeface="Arial"/>
              </a:rPr>
              <a:t>Focus </a:t>
            </a:r>
            <a:endParaRPr lang="en-US" sz="2200" b="1" i="1" dirty="0">
              <a:solidFill>
                <a:srgbClr val="043163"/>
              </a:solidFill>
              <a:latin typeface="Arial"/>
              <a:cs typeface="Arial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666626" y="2859782"/>
            <a:ext cx="7073726" cy="84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7" tIns="52144" rIns="104287" bIns="52144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NZ" sz="2400" dirty="0">
                <a:solidFill>
                  <a:schemeClr val="bg1"/>
                </a:solidFill>
                <a:cs typeface="Arial" pitchFamily="34" charset="0"/>
              </a:rPr>
              <a:t>Ask yourself, “</a:t>
            </a:r>
            <a:r>
              <a:rPr lang="en-NZ" sz="2400" i="1" dirty="0">
                <a:solidFill>
                  <a:schemeClr val="bg1"/>
                </a:solidFill>
                <a:cs typeface="Arial" pitchFamily="34" charset="0"/>
              </a:rPr>
              <a:t>what are the </a:t>
            </a:r>
            <a:r>
              <a:rPr lang="en-NZ" sz="2400" i="1" dirty="0">
                <a:solidFill>
                  <a:srgbClr val="99FF66"/>
                </a:solidFill>
                <a:cs typeface="Arial" pitchFamily="34" charset="0"/>
              </a:rPr>
              <a:t>restrictions or limits</a:t>
            </a:r>
            <a:r>
              <a:rPr lang="en-NZ" sz="2400" i="1" dirty="0">
                <a:solidFill>
                  <a:schemeClr val="bg1"/>
                </a:solidFill>
                <a:cs typeface="Arial" pitchFamily="34" charset="0"/>
              </a:rPr>
              <a:t> on what I am meant to do</a:t>
            </a:r>
            <a:r>
              <a:rPr lang="en-NZ" sz="2400" dirty="0">
                <a:solidFill>
                  <a:schemeClr val="bg1"/>
                </a:solidFill>
                <a:cs typeface="Arial" pitchFamily="34" charset="0"/>
              </a:rPr>
              <a:t>?” 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683568" y="3888020"/>
            <a:ext cx="7704855" cy="84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287" tIns="52144" rIns="104287" bIns="52144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968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NZ" sz="2400" dirty="0">
                <a:solidFill>
                  <a:schemeClr val="bg1"/>
                </a:solidFill>
                <a:cs typeface="Arial" pitchFamily="34" charset="0"/>
              </a:rPr>
              <a:t>Ignoring restrictions will waste your time AND lose marks.</a:t>
            </a:r>
          </a:p>
        </p:txBody>
      </p:sp>
      <p:sp>
        <p:nvSpPr>
          <p:cNvPr id="2" name="Rectangle 1"/>
          <p:cNvSpPr/>
          <p:nvPr/>
        </p:nvSpPr>
        <p:spPr>
          <a:xfrm>
            <a:off x="611560" y="1321372"/>
            <a:ext cx="7992888" cy="133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0525" indent="-390525" algn="just">
              <a:lnSpc>
                <a:spcPct val="80000"/>
              </a:lnSpc>
              <a:spcBef>
                <a:spcPct val="20000"/>
              </a:spcBef>
            </a:pPr>
            <a:r>
              <a:rPr lang="en-NZ" sz="2000" b="1" i="1" dirty="0">
                <a:solidFill>
                  <a:schemeClr val="bg1"/>
                </a:solidFill>
              </a:rPr>
              <a:t>Practice Question</a:t>
            </a:r>
            <a:endParaRPr lang="en-US" sz="2000" b="1" i="1" dirty="0">
              <a:solidFill>
                <a:schemeClr val="bg1"/>
              </a:solidFill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endParaRPr lang="en-NZ" dirty="0">
              <a:solidFill>
                <a:schemeClr val="bg1"/>
              </a:solidFill>
              <a:cs typeface="Arial" pitchFamily="34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en-NZ" dirty="0">
                <a:solidFill>
                  <a:schemeClr val="bg1"/>
                </a:solidFill>
                <a:cs typeface="Arial" pitchFamily="34" charset="0"/>
              </a:rPr>
              <a:t>Compare the significant structural differences of the respiratory system of adults, children, and infants; relate these differences to the potential for  respiratory diseases and airway obstructions.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275856" y="2139702"/>
            <a:ext cx="2160240" cy="0"/>
          </a:xfrm>
          <a:prstGeom prst="line">
            <a:avLst/>
          </a:prstGeom>
          <a:ln w="19050">
            <a:solidFill>
              <a:srgbClr val="99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83568" y="2355726"/>
            <a:ext cx="2952328" cy="0"/>
          </a:xfrm>
          <a:prstGeom prst="line">
            <a:avLst/>
          </a:prstGeom>
          <a:ln w="19050">
            <a:solidFill>
              <a:srgbClr val="99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83568" y="2561481"/>
            <a:ext cx="2016224" cy="0"/>
          </a:xfrm>
          <a:prstGeom prst="line">
            <a:avLst/>
          </a:prstGeom>
          <a:ln w="19050">
            <a:solidFill>
              <a:srgbClr val="99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75856" y="2561481"/>
            <a:ext cx="1872208" cy="0"/>
          </a:xfrm>
          <a:prstGeom prst="line">
            <a:avLst/>
          </a:prstGeom>
          <a:ln w="19050">
            <a:solidFill>
              <a:srgbClr val="99FF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09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300&quot;/&gt;&lt;/object&gt;&lt;object type=&quot;3&quot; unique_id=&quot;10005&quot;&gt;&lt;property id=&quot;20148&quot; value=&quot;5&quot;/&gt;&lt;property id=&quot;20300&quot; value=&quot;Slide 4&quot;/&gt;&lt;property id=&quot;20307&quot; value=&quot;274&quot;/&gt;&lt;/object&gt;&lt;object type=&quot;3&quot; unique_id=&quot;10006&quot;&gt;&lt;property id=&quot;20148&quot; value=&quot;5&quot;/&gt;&lt;property id=&quot;20300&quot; value=&quot;Slide 5&quot;/&gt;&lt;property id=&quot;20307&quot; value=&quot;301&quot;/&gt;&lt;/object&gt;&lt;object type=&quot;3&quot; unique_id=&quot;10007&quot;&gt;&lt;property id=&quot;20148&quot; value=&quot;5&quot;/&gt;&lt;property id=&quot;20300&quot; value=&quot;Slide 6 - &amp;quot;Example Question&amp;quot;&quot;/&gt;&lt;property id=&quot;20307&quot; value=&quot;299&quot;/&gt;&lt;/object&gt;&lt;object type=&quot;3&quot; unique_id=&quot;10008&quot;&gt;&lt;property id=&quot;20148&quot; value=&quot;5&quot;/&gt;&lt;property id=&quot;20300&quot; value=&quot;Slide 7 - &amp;quot;Practice Question&amp;quot;&quot;/&gt;&lt;property id=&quot;20307&quot; value=&quot;258&quot;/&gt;&lt;/object&gt;&lt;object type=&quot;3&quot; unique_id=&quot;10009&quot;&gt;&lt;property id=&quot;20148&quot; value=&quot;5&quot;/&gt;&lt;property id=&quot;20300&quot; value=&quot;Slide 8 - &amp;quot;Topic Words&amp;quot;&quot;/&gt;&lt;property id=&quot;20307&quot; value=&quot;259&quot;/&gt;&lt;/object&gt;&lt;object type=&quot;3&quot; unique_id=&quot;10010&quot;&gt;&lt;property id=&quot;20148&quot; value=&quot;5&quot;/&gt;&lt;property id=&quot;20300&quot; value=&quot;Slide 9 - &amp;quot;Practice Question&amp;quot;&quot;/&gt;&lt;property id=&quot;20307&quot; value=&quot;302&quot;/&gt;&lt;/object&gt;&lt;object type=&quot;3&quot; unique_id=&quot;10011&quot;&gt;&lt;property id=&quot;20148&quot; value=&quot;5&quot;/&gt;&lt;property id=&quot;20300&quot; value=&quot;Slide 10&quot;/&gt;&lt;property id=&quot;20307&quot; value=&quot;275&quot;/&gt;&lt;/object&gt;&lt;object type=&quot;3&quot; unique_id=&quot;10012&quot;&gt;&lt;property id=&quot;20148&quot; value=&quot;5&quot;/&gt;&lt;property id=&quot;20300&quot; value=&quot;Slide 11 - &amp;quot;Practice Questions&amp;quot;&quot;/&gt;&lt;property id=&quot;20307&quot; value=&quot;303&quot;/&gt;&lt;/object&gt;&lt;object type=&quot;3&quot; unique_id=&quot;10013&quot;&gt;&lt;property id=&quot;20148&quot; value=&quot;5&quot;/&gt;&lt;property id=&quot;20300&quot; value=&quot;Slide 12&quot;/&gt;&lt;property id=&quot;20307&quot; value=&quot;270&quot;/&gt;&lt;/object&gt;&lt;object type=&quot;3&quot; unique_id=&quot;10014&quot;&gt;&lt;property id=&quot;20148&quot; value=&quot;5&quot;/&gt;&lt;property id=&quot;20300&quot; value=&quot;Slide 13 - &amp;quot;Practice Question&amp;quot;&quot;/&gt;&lt;property id=&quot;20307&quot; value=&quot;304&quot;/&gt;&lt;/object&gt;&lt;object type=&quot;3&quot; unique_id=&quot;10016&quot;&gt;&lt;property id=&quot;20148&quot; value=&quot;5&quot;/&gt;&lt;property id=&quot;20300&quot; value=&quot;Slide 14 - &amp;quot;Research the Topic&amp;quot;&quot;/&gt;&lt;property id=&quot;20307&quot; value=&quot;290&quot;/&gt;&lt;/object&gt;&lt;object type=&quot;3&quot; unique_id=&quot;10017&quot;&gt;&lt;property id=&quot;20148&quot; value=&quot;5&quot;/&gt;&lt;property id=&quot;20300&quot; value=&quot;Slide 15 - &amp;quot;Formulate Thesis Statement&amp;quot;&quot;/&gt;&lt;property id=&quot;20307&quot; value=&quot;305&quot;/&gt;&lt;/object&gt;&lt;object type=&quot;3&quot; unique_id=&quot;10018&quot;&gt;&lt;property id=&quot;20148&quot; value=&quot;5&quot;/&gt;&lt;property id=&quot;20300&quot; value=&quot;Slide 16 - &amp;quot;Outline&amp;quot;&quot;/&gt;&lt;property id=&quot;20307&quot; value=&quot;291&quot;/&gt;&lt;/object&gt;&lt;object type=&quot;3&quot; unique_id=&quot;10019&quot;&gt;&lt;property id=&quot;20148&quot; value=&quot;5&quot;/&gt;&lt;property id=&quot;20300&quot; value=&quot;Slide 17&quot;/&gt;&lt;property id=&quot;20307&quot; value=&quot;307&quot;/&gt;&lt;/object&gt;&lt;object type=&quot;3&quot; unique_id=&quot;10020&quot;&gt;&lt;property id=&quot;20148&quot; value=&quot;5&quot;/&gt;&lt;property id=&quot;20300&quot; value=&quot;Slide 18&quot;/&gt;&lt;property id=&quot;20307&quot; value=&quot;308&quot;/&gt;&lt;/object&gt;&lt;object type=&quot;3&quot; unique_id=&quot;10022&quot;&gt;&lt;property id=&quot;20148&quot; value=&quot;5&quot;/&gt;&lt;property id=&quot;20300&quot; value=&quot;Slide 19&quot;/&gt;&lt;property id=&quot;20307&quot; value=&quot;310&quot;/&gt;&lt;/object&gt;&lt;object type=&quot;3&quot; unique_id=&quot;10023&quot;&gt;&lt;property id=&quot;20148&quot; value=&quot;5&quot;/&gt;&lt;property id=&quot;20300&quot; value=&quot;Slide 20 - &amp;quot;Response&amp;quot;&quot;/&gt;&lt;property id=&quot;20307&quot; value=&quot;280&quot;/&gt;&lt;/object&gt;&lt;object type=&quot;3&quot; unique_id=&quot;10024&quot;&gt;&lt;property id=&quot;20148&quot; value=&quot;5&quot;/&gt;&lt;property id=&quot;20300&quot; value=&quot;Slide 21 - &amp;quot;Revision&amp;quot;&quot;/&gt;&lt;property id=&quot;20307&quot; value=&quot;281&quot;/&gt;&lt;/object&gt;&lt;object type=&quot;3&quot; unique_id=&quot;10025&quot;&gt;&lt;property id=&quot;20148&quot; value=&quot;5&quot;/&gt;&lt;property id=&quot;20300&quot; value=&quot;Slide 22 - &amp;quot;Proofreading &amp;amp; Editing your work&amp;quot;&quot;/&gt;&lt;property id=&quot;20307&quot; value=&quot;282&quot;/&gt;&lt;/object&gt;&lt;object type=&quot;3&quot; unique_id=&quot;10026&quot;&gt;&lt;property id=&quot;20148&quot; value=&quot;5&quot;/&gt;&lt;property id=&quot;20300&quot; value=&quot;Slide 36&quot;/&gt;&lt;property id=&quot;20307&quot; value=&quot;298&quot;/&gt;&lt;/object&gt;&lt;object type=&quot;3&quot; unique_id=&quot;10053&quot;&gt;&lt;property id=&quot;20148&quot; value=&quot;5&quot;/&gt;&lt;property id=&quot;20300&quot; value=&quot;Slide 23&quot;/&gt;&lt;property id=&quot;20307&quot; value=&quot;311&quot;/&gt;&lt;/object&gt;&lt;object type=&quot;3&quot; unique_id=&quot;10054&quot;&gt;&lt;property id=&quot;20148&quot; value=&quot;5&quot;/&gt;&lt;property id=&quot;20300&quot; value=&quot;Slide 24&quot;/&gt;&lt;property id=&quot;20307&quot; value=&quot;314&quot;/&gt;&lt;/object&gt;&lt;object type=&quot;3&quot; unique_id=&quot;10055&quot;&gt;&lt;property id=&quot;20148&quot; value=&quot;5&quot;/&gt;&lt;property id=&quot;20300&quot; value=&quot;Slide 25&quot;/&gt;&lt;property id=&quot;20307&quot; value=&quot;315&quot;/&gt;&lt;/object&gt;&lt;object type=&quot;3&quot; unique_id=&quot;10056&quot;&gt;&lt;property id=&quot;20148&quot; value=&quot;5&quot;/&gt;&lt;property id=&quot;20300&quot; value=&quot;Slide 26&quot;/&gt;&lt;property id=&quot;20307&quot; value=&quot;312&quot;/&gt;&lt;/object&gt;&lt;object type=&quot;3&quot; unique_id=&quot;10057&quot;&gt;&lt;property id=&quot;20148&quot; value=&quot;5&quot;/&gt;&lt;property id=&quot;20300&quot; value=&quot;Slide 27&quot;/&gt;&lt;property id=&quot;20307&quot; value=&quot;313&quot;/&gt;&lt;/object&gt;&lt;object type=&quot;3&quot; unique_id=&quot;25349&quot;&gt;&lt;property id=&quot;20148&quot; value=&quot;5&quot;/&gt;&lt;property id=&quot;20300&quot; value=&quot;Slide 28&quot;/&gt;&lt;property id=&quot;20307&quot; value=&quot;316&quot;/&gt;&lt;/object&gt;&lt;object type=&quot;3&quot; unique_id=&quot;25350&quot;&gt;&lt;property id=&quot;20148&quot; value=&quot;5&quot;/&gt;&lt;property id=&quot;20300&quot; value=&quot;Slide 29&quot;/&gt;&lt;property id=&quot;20307&quot; value=&quot;317&quot;/&gt;&lt;/object&gt;&lt;object type=&quot;3&quot; unique_id=&quot;25351&quot;&gt;&lt;property id=&quot;20148&quot; value=&quot;5&quot;/&gt;&lt;property id=&quot;20300&quot; value=&quot;Slide 3 - &amp;quot;Essay Construction&amp;quot;&quot;/&gt;&lt;property id=&quot;20307&quot; value=&quot;318&quot;/&gt;&lt;/object&gt;&lt;object type=&quot;3&quot; unique_id=&quot;25352&quot;&gt;&lt;property id=&quot;20148&quot; value=&quot;5&quot;/&gt;&lt;property id=&quot;20300&quot; value=&quot;Slide 30&quot;/&gt;&lt;property id=&quot;20307&quot; value=&quot;319&quot;/&gt;&lt;/object&gt;&lt;object type=&quot;3&quot; unique_id=&quot;25353&quot;&gt;&lt;property id=&quot;20148&quot; value=&quot;5&quot;/&gt;&lt;property id=&quot;20300&quot; value=&quot;Slide 31 - &amp;quot;Paragraph Structure &amp;quot;&quot;/&gt;&lt;property id=&quot;20307&quot; value=&quot;320&quot;/&gt;&lt;/object&gt;&lt;object type=&quot;3&quot; unique_id=&quot;25354&quot;&gt;&lt;property id=&quot;20148&quot; value=&quot;5&quot;/&gt;&lt;property id=&quot;20300&quot; value=&quot;Slide 32 - &amp;quot;2. Supporting ideas - a framework for the argument.&amp;quot;&quot;/&gt;&lt;property id=&quot;20307&quot; value=&quot;321&quot;/&gt;&lt;/object&gt;&lt;object type=&quot;3&quot; unique_id=&quot;25355&quot;&gt;&lt;property id=&quot;20148&quot; value=&quot;5&quot;/&gt;&lt;property id=&quot;20300&quot; value=&quot;Slide 33 - &amp;quot;3. Evidence and examples&amp;quot;&quot;/&gt;&lt;property id=&quot;20307&quot; value=&quot;322&quot;/&gt;&lt;/object&gt;&lt;object type=&quot;3&quot; unique_id=&quot;25356&quot;&gt;&lt;property id=&quot;20148&quot; value=&quot;5&quot;/&gt;&lt;property id=&quot;20300&quot; value=&quot;Slide 34&quot;/&gt;&lt;property id=&quot;20307&quot; value=&quot;323&quot;/&gt;&lt;/object&gt;&lt;object type=&quot;3&quot; unique_id=&quot;25357&quot;&gt;&lt;property id=&quot;20148&quot; value=&quot;5&quot;/&gt;&lt;property id=&quot;20300&quot; value=&quot;Slide 35&quot;/&gt;&lt;property id=&quot;20307&quot; value=&quot;324&quot;/&gt;&lt;/object&gt;&lt;/object&gt;&lt;object type=&quot;8&quot; unique_id=&quot;1005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012 Massey-powerpoint-template-16x9-2012 potx - for widesc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Background image style 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Background image style 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l blue styl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ll blue style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lue/White styl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lue/White styl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lue/White style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ackground image style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Background image styl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Background image style 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 Massey-powerpoint-template-16x9-2012 potx - for widescreen</Template>
  <TotalTime>2286</TotalTime>
  <Words>968</Words>
  <Application>Microsoft Office PowerPoint</Application>
  <PresentationFormat>On-screen Show (16:9)</PresentationFormat>
  <Paragraphs>181</Paragraphs>
  <Slides>22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2012 Massey-powerpoint-template-16x9-2012 potx - for widescreen</vt:lpstr>
      <vt:lpstr>All blue style 2</vt:lpstr>
      <vt:lpstr>All blue style 3</vt:lpstr>
      <vt:lpstr>Blue/White style 1</vt:lpstr>
      <vt:lpstr>Blue/White style 2</vt:lpstr>
      <vt:lpstr>Blue/White style 3</vt:lpstr>
      <vt:lpstr>Background image style 1</vt:lpstr>
      <vt:lpstr>Background image style 2</vt:lpstr>
      <vt:lpstr>Background image style 3</vt:lpstr>
      <vt:lpstr>Background image style 4</vt:lpstr>
      <vt:lpstr>Background image style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Question</vt:lpstr>
      <vt:lpstr>Topic Words</vt:lpstr>
      <vt:lpstr>PowerPoint Presentation</vt:lpstr>
      <vt:lpstr>PowerPoint Presentation</vt:lpstr>
      <vt:lpstr>Research the Topic</vt:lpstr>
      <vt:lpstr>Formulate Thesis Statement</vt:lpstr>
      <vt:lpstr>Thesis Statement: Topic  + Position  </vt:lpstr>
      <vt:lpstr>Interactive Task</vt:lpstr>
      <vt:lpstr>Outline</vt:lpstr>
      <vt:lpstr>PowerPoint Presentation</vt:lpstr>
      <vt:lpstr>PowerPoint Presentation</vt:lpstr>
      <vt:lpstr>PowerPoint Presentation</vt:lpstr>
      <vt:lpstr>Response</vt:lpstr>
      <vt:lpstr>Revision</vt:lpstr>
      <vt:lpstr>Proofreading &amp; Editing your work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ItsAcc</dc:creator>
  <cp:lastModifiedBy>Tanner, Julia</cp:lastModifiedBy>
  <cp:revision>136</cp:revision>
  <cp:lastPrinted>2017-02-15T01:21:30Z</cp:lastPrinted>
  <dcterms:created xsi:type="dcterms:W3CDTF">2012-10-25T20:40:55Z</dcterms:created>
  <dcterms:modified xsi:type="dcterms:W3CDTF">2017-03-14T01:22:00Z</dcterms:modified>
</cp:coreProperties>
</file>